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2" r:id="rId5"/>
    <p:sldId id="257" r:id="rId6"/>
    <p:sldId id="281" r:id="rId7"/>
    <p:sldId id="291" r:id="rId8"/>
    <p:sldId id="282" r:id="rId9"/>
    <p:sldId id="279" r:id="rId10"/>
    <p:sldId id="288" r:id="rId11"/>
    <p:sldId id="283" r:id="rId12"/>
    <p:sldId id="284" r:id="rId13"/>
    <p:sldId id="285" r:id="rId14"/>
    <p:sldId id="292" r:id="rId15"/>
    <p:sldId id="261" r:id="rId16"/>
    <p:sldId id="280" r:id="rId17"/>
    <p:sldId id="271" r:id="rId18"/>
    <p:sldId id="289" r:id="rId19"/>
    <p:sldId id="272" r:id="rId20"/>
    <p:sldId id="275"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BD216-424E-4CD9-9F19-267E42E4AB6E}" v="3899" dt="2022-06-07T02:12:09.669"/>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79477" autoAdjust="0"/>
  </p:normalViewPr>
  <p:slideViewPr>
    <p:cSldViewPr snapToGrid="0">
      <p:cViewPr varScale="1">
        <p:scale>
          <a:sx n="65" d="100"/>
          <a:sy n="65" d="100"/>
        </p:scale>
        <p:origin x="1267" y="5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B4D53-B856-4C96-9F69-B4857F826039}"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CA0FA6C0-771C-45AA-B62B-47B5E6962AC4}">
      <dgm:prSet/>
      <dgm:spPr>
        <a:solidFill>
          <a:schemeClr val="accent1">
            <a:lumMod val="75000"/>
          </a:schemeClr>
        </a:solidFill>
      </dgm:spPr>
      <dgm:t>
        <a:bodyPr/>
        <a:lstStyle/>
        <a:p>
          <a:r>
            <a:rPr lang="en-US" dirty="0"/>
            <a:t>Health Issue</a:t>
          </a:r>
        </a:p>
      </dgm:t>
    </dgm:pt>
    <dgm:pt modelId="{01C88D6A-ED98-46F1-9897-826148270ACD}" type="parTrans" cxnId="{20753200-154A-4B43-A84B-04B839C7EE62}">
      <dgm:prSet/>
      <dgm:spPr/>
      <dgm:t>
        <a:bodyPr/>
        <a:lstStyle/>
        <a:p>
          <a:endParaRPr lang="en-US"/>
        </a:p>
      </dgm:t>
    </dgm:pt>
    <dgm:pt modelId="{A7E07951-EDB9-4A94-888C-D3713EAB1DEC}" type="sibTrans" cxnId="{20753200-154A-4B43-A84B-04B839C7EE62}">
      <dgm:prSet/>
      <dgm:spPr/>
      <dgm:t>
        <a:bodyPr/>
        <a:lstStyle/>
        <a:p>
          <a:endParaRPr lang="en-US"/>
        </a:p>
      </dgm:t>
    </dgm:pt>
    <dgm:pt modelId="{A0BC9295-4F96-497D-86C9-5F473F4A8C3C}">
      <dgm:prSet/>
      <dgm:spPr>
        <a:ln>
          <a:solidFill>
            <a:schemeClr val="accent1">
              <a:lumMod val="60000"/>
              <a:lumOff val="40000"/>
            </a:schemeClr>
          </a:solidFill>
        </a:ln>
      </dgm:spPr>
      <dgm:t>
        <a:bodyPr/>
        <a:lstStyle/>
        <a:p>
          <a:r>
            <a:rPr lang="en-US" dirty="0"/>
            <a:t>Low COVID-19 vaccination uptake among the West African Community relative to the Snohomish County population</a:t>
          </a:r>
        </a:p>
      </dgm:t>
    </dgm:pt>
    <dgm:pt modelId="{99AC0D00-B384-4CF5-860E-123DAEEC9D94}" type="parTrans" cxnId="{804F2A13-3A54-430C-A0C8-C27A12C98302}">
      <dgm:prSet/>
      <dgm:spPr/>
      <dgm:t>
        <a:bodyPr/>
        <a:lstStyle/>
        <a:p>
          <a:endParaRPr lang="en-US"/>
        </a:p>
      </dgm:t>
    </dgm:pt>
    <dgm:pt modelId="{00F0627D-AB65-4207-BF63-2282BD9102CA}" type="sibTrans" cxnId="{804F2A13-3A54-430C-A0C8-C27A12C98302}">
      <dgm:prSet/>
      <dgm:spPr/>
      <dgm:t>
        <a:bodyPr/>
        <a:lstStyle/>
        <a:p>
          <a:endParaRPr lang="en-US"/>
        </a:p>
      </dgm:t>
    </dgm:pt>
    <dgm:pt modelId="{63A82683-D0FE-4923-9230-4AEF32FA9CA6}">
      <dgm:prSet/>
      <dgm:spPr>
        <a:solidFill>
          <a:schemeClr val="accent1">
            <a:lumMod val="75000"/>
          </a:schemeClr>
        </a:solidFill>
      </dgm:spPr>
      <dgm:t>
        <a:bodyPr/>
        <a:lstStyle/>
        <a:p>
          <a:r>
            <a:rPr lang="en-US" dirty="0"/>
            <a:t>Populations affected</a:t>
          </a:r>
        </a:p>
      </dgm:t>
    </dgm:pt>
    <dgm:pt modelId="{44D360B2-442F-4FF5-BA81-00A4834DE7B0}" type="parTrans" cxnId="{77307C0C-ED91-4EDF-B619-16841A920A40}">
      <dgm:prSet/>
      <dgm:spPr/>
      <dgm:t>
        <a:bodyPr/>
        <a:lstStyle/>
        <a:p>
          <a:endParaRPr lang="en-US"/>
        </a:p>
      </dgm:t>
    </dgm:pt>
    <dgm:pt modelId="{82EC1D41-FA42-4BC8-B682-035DF752A798}" type="sibTrans" cxnId="{77307C0C-ED91-4EDF-B619-16841A920A40}">
      <dgm:prSet/>
      <dgm:spPr/>
      <dgm:t>
        <a:bodyPr/>
        <a:lstStyle/>
        <a:p>
          <a:endParaRPr lang="en-US"/>
        </a:p>
      </dgm:t>
    </dgm:pt>
    <dgm:pt modelId="{8405B10D-3DFD-4DBA-868E-737FE9525B10}">
      <dgm:prSet/>
      <dgm:spPr>
        <a:ln>
          <a:solidFill>
            <a:schemeClr val="accent1">
              <a:lumMod val="60000"/>
              <a:lumOff val="40000"/>
            </a:schemeClr>
          </a:solidFill>
        </a:ln>
      </dgm:spPr>
      <dgm:t>
        <a:bodyPr/>
        <a:lstStyle/>
        <a:p>
          <a:r>
            <a:rPr lang="en-US" dirty="0"/>
            <a:t>Women, Children, &amp; Seniors (P. Ousman </a:t>
          </a:r>
          <a:r>
            <a:rPr lang="en-US" dirty="0" err="1"/>
            <a:t>Joof</a:t>
          </a:r>
          <a:r>
            <a:rPr lang="en-US" dirty="0"/>
            <a:t>, Personal Communication, May 11, 2022)</a:t>
          </a:r>
        </a:p>
      </dgm:t>
    </dgm:pt>
    <dgm:pt modelId="{E1D79626-E3D4-4169-975D-A92EF64F2EEA}" type="parTrans" cxnId="{2A8643C1-7780-4129-8F23-56DAF9CE0349}">
      <dgm:prSet/>
      <dgm:spPr/>
      <dgm:t>
        <a:bodyPr/>
        <a:lstStyle/>
        <a:p>
          <a:endParaRPr lang="en-US"/>
        </a:p>
      </dgm:t>
    </dgm:pt>
    <dgm:pt modelId="{A5D02EE1-3071-44E4-82B9-03FE959F3846}" type="sibTrans" cxnId="{2A8643C1-7780-4129-8F23-56DAF9CE0349}">
      <dgm:prSet/>
      <dgm:spPr/>
      <dgm:t>
        <a:bodyPr/>
        <a:lstStyle/>
        <a:p>
          <a:endParaRPr lang="en-US"/>
        </a:p>
      </dgm:t>
    </dgm:pt>
    <dgm:pt modelId="{C668E64D-DFD1-4921-9C8E-17215539D52B}">
      <dgm:prSet/>
      <dgm:spPr>
        <a:solidFill>
          <a:schemeClr val="accent1">
            <a:lumMod val="75000"/>
          </a:schemeClr>
        </a:solidFill>
      </dgm:spPr>
      <dgm:t>
        <a:bodyPr/>
        <a:lstStyle/>
        <a:p>
          <a:r>
            <a:rPr lang="en-US" dirty="0"/>
            <a:t>What is driving the community health assessment?</a:t>
          </a:r>
        </a:p>
      </dgm:t>
    </dgm:pt>
    <dgm:pt modelId="{050A1C80-16C2-4670-A9C8-5D35DE430FC1}" type="parTrans" cxnId="{8FFA94D0-6828-48B7-9064-F7F6F7F36022}">
      <dgm:prSet/>
      <dgm:spPr/>
      <dgm:t>
        <a:bodyPr/>
        <a:lstStyle/>
        <a:p>
          <a:endParaRPr lang="en-US"/>
        </a:p>
      </dgm:t>
    </dgm:pt>
    <dgm:pt modelId="{DA23B047-7F9C-440D-AE0D-CAC80656BCDB}" type="sibTrans" cxnId="{8FFA94D0-6828-48B7-9064-F7F6F7F36022}">
      <dgm:prSet/>
      <dgm:spPr/>
      <dgm:t>
        <a:bodyPr/>
        <a:lstStyle/>
        <a:p>
          <a:endParaRPr lang="en-US"/>
        </a:p>
      </dgm:t>
    </dgm:pt>
    <dgm:pt modelId="{127E15B2-CE8D-42E3-8DB7-1A3DD163D46A}">
      <dgm:prSet/>
      <dgm:spPr>
        <a:ln>
          <a:solidFill>
            <a:schemeClr val="accent1">
              <a:lumMod val="60000"/>
              <a:lumOff val="40000"/>
            </a:schemeClr>
          </a:solidFill>
        </a:ln>
      </dgm:spPr>
      <dgm:t>
        <a:bodyPr/>
        <a:lstStyle/>
        <a:p>
          <a:r>
            <a:rPr lang="en-US" dirty="0"/>
            <a:t>Understanding the factors contributing to the low vaccination uptake among the West African community in Snohomish County in order to address these disparities</a:t>
          </a:r>
        </a:p>
      </dgm:t>
    </dgm:pt>
    <dgm:pt modelId="{0F0B296F-4D6F-4A6F-A832-7C64CB49CBC0}" type="parTrans" cxnId="{92BBBD84-65EE-4C79-8C9D-F06C6226ED59}">
      <dgm:prSet/>
      <dgm:spPr/>
      <dgm:t>
        <a:bodyPr/>
        <a:lstStyle/>
        <a:p>
          <a:endParaRPr lang="en-US"/>
        </a:p>
      </dgm:t>
    </dgm:pt>
    <dgm:pt modelId="{B958C5BB-3302-4E76-A73B-BD0BF30348A4}" type="sibTrans" cxnId="{92BBBD84-65EE-4C79-8C9D-F06C6226ED59}">
      <dgm:prSet/>
      <dgm:spPr/>
      <dgm:t>
        <a:bodyPr/>
        <a:lstStyle/>
        <a:p>
          <a:endParaRPr lang="en-US"/>
        </a:p>
      </dgm:t>
    </dgm:pt>
    <dgm:pt modelId="{5EDDD329-9393-490F-9824-92E0A7D45917}">
      <dgm:prSet/>
      <dgm:spPr>
        <a:ln>
          <a:solidFill>
            <a:schemeClr val="accent1">
              <a:lumMod val="60000"/>
              <a:lumOff val="40000"/>
            </a:schemeClr>
          </a:solidFill>
        </a:ln>
      </dgm:spPr>
      <dgm:t>
        <a:bodyPr/>
        <a:lstStyle/>
        <a:p>
          <a:pPr>
            <a:buFont typeface="Courier New" panose="02070309020205020404" pitchFamily="49" charset="0"/>
            <a:buChar char="o"/>
          </a:pPr>
          <a:r>
            <a:rPr lang="en-US" dirty="0"/>
            <a:t>77% of the total population in Snohomish county has received one dose of the vaccine versus 81.8% of the Washington State population</a:t>
          </a:r>
          <a:r>
            <a:rPr lang="en-US" baseline="30000" dirty="0"/>
            <a:t>1</a:t>
          </a:r>
          <a:endParaRPr lang="en-US" dirty="0"/>
        </a:p>
      </dgm:t>
    </dgm:pt>
    <dgm:pt modelId="{3B5060DD-5B24-4748-9C96-AF304309AF25}" type="parTrans" cxnId="{86AC7F7B-1BFD-4EC8-8B8B-4F5A06C7A40C}">
      <dgm:prSet/>
      <dgm:spPr/>
      <dgm:t>
        <a:bodyPr/>
        <a:lstStyle/>
        <a:p>
          <a:endParaRPr lang="en-US"/>
        </a:p>
      </dgm:t>
    </dgm:pt>
    <dgm:pt modelId="{9799CB50-C3DE-4ED8-A160-AE354540ACF9}" type="sibTrans" cxnId="{86AC7F7B-1BFD-4EC8-8B8B-4F5A06C7A40C}">
      <dgm:prSet/>
      <dgm:spPr/>
      <dgm:t>
        <a:bodyPr/>
        <a:lstStyle/>
        <a:p>
          <a:endParaRPr lang="en-US"/>
        </a:p>
      </dgm:t>
    </dgm:pt>
    <dgm:pt modelId="{48D401FD-6D80-4B8E-B025-BD0FAE421881}" type="pres">
      <dgm:prSet presAssocID="{EDAB4D53-B856-4C96-9F69-B4857F826039}" presName="linear" presStyleCnt="0">
        <dgm:presLayoutVars>
          <dgm:dir/>
          <dgm:animLvl val="lvl"/>
          <dgm:resizeHandles val="exact"/>
        </dgm:presLayoutVars>
      </dgm:prSet>
      <dgm:spPr/>
    </dgm:pt>
    <dgm:pt modelId="{69B32D87-4F71-490E-902B-BC2B45F3B8DE}" type="pres">
      <dgm:prSet presAssocID="{CA0FA6C0-771C-45AA-B62B-47B5E6962AC4}" presName="parentLin" presStyleCnt="0"/>
      <dgm:spPr/>
    </dgm:pt>
    <dgm:pt modelId="{5FDA764B-6747-439E-AF00-BD30757C002F}" type="pres">
      <dgm:prSet presAssocID="{CA0FA6C0-771C-45AA-B62B-47B5E6962AC4}" presName="parentLeftMargin" presStyleLbl="node1" presStyleIdx="0" presStyleCnt="3"/>
      <dgm:spPr/>
    </dgm:pt>
    <dgm:pt modelId="{F44C8AC8-29DB-4981-BC3B-C15D3A648C72}" type="pres">
      <dgm:prSet presAssocID="{CA0FA6C0-771C-45AA-B62B-47B5E6962AC4}" presName="parentText" presStyleLbl="node1" presStyleIdx="0" presStyleCnt="3">
        <dgm:presLayoutVars>
          <dgm:chMax val="0"/>
          <dgm:bulletEnabled val="1"/>
        </dgm:presLayoutVars>
      </dgm:prSet>
      <dgm:spPr/>
    </dgm:pt>
    <dgm:pt modelId="{C635F1F5-67E3-4E67-BF5D-FD8D557632B0}" type="pres">
      <dgm:prSet presAssocID="{CA0FA6C0-771C-45AA-B62B-47B5E6962AC4}" presName="negativeSpace" presStyleCnt="0"/>
      <dgm:spPr/>
    </dgm:pt>
    <dgm:pt modelId="{BEB73991-2823-4F29-886A-4F1B38C3E78A}" type="pres">
      <dgm:prSet presAssocID="{CA0FA6C0-771C-45AA-B62B-47B5E6962AC4}" presName="childText" presStyleLbl="conFgAcc1" presStyleIdx="0" presStyleCnt="3">
        <dgm:presLayoutVars>
          <dgm:bulletEnabled val="1"/>
        </dgm:presLayoutVars>
      </dgm:prSet>
      <dgm:spPr/>
    </dgm:pt>
    <dgm:pt modelId="{5E4EA4E7-EC40-4D11-805D-A6B48BACBBE5}" type="pres">
      <dgm:prSet presAssocID="{A7E07951-EDB9-4A94-888C-D3713EAB1DEC}" presName="spaceBetweenRectangles" presStyleCnt="0"/>
      <dgm:spPr/>
    </dgm:pt>
    <dgm:pt modelId="{41E60561-191D-4F7F-AF70-BCC9AC85A095}" type="pres">
      <dgm:prSet presAssocID="{63A82683-D0FE-4923-9230-4AEF32FA9CA6}" presName="parentLin" presStyleCnt="0"/>
      <dgm:spPr/>
    </dgm:pt>
    <dgm:pt modelId="{34D5B936-D157-47F5-9D78-CB029345F7C0}" type="pres">
      <dgm:prSet presAssocID="{63A82683-D0FE-4923-9230-4AEF32FA9CA6}" presName="parentLeftMargin" presStyleLbl="node1" presStyleIdx="0" presStyleCnt="3"/>
      <dgm:spPr/>
    </dgm:pt>
    <dgm:pt modelId="{2802B6C9-AD56-4D78-BA13-CE40256F87AA}" type="pres">
      <dgm:prSet presAssocID="{63A82683-D0FE-4923-9230-4AEF32FA9CA6}" presName="parentText" presStyleLbl="node1" presStyleIdx="1" presStyleCnt="3">
        <dgm:presLayoutVars>
          <dgm:chMax val="0"/>
          <dgm:bulletEnabled val="1"/>
        </dgm:presLayoutVars>
      </dgm:prSet>
      <dgm:spPr/>
    </dgm:pt>
    <dgm:pt modelId="{F716F325-E056-408B-B93E-E9566BF4925E}" type="pres">
      <dgm:prSet presAssocID="{63A82683-D0FE-4923-9230-4AEF32FA9CA6}" presName="negativeSpace" presStyleCnt="0"/>
      <dgm:spPr/>
    </dgm:pt>
    <dgm:pt modelId="{7534508D-1A6B-4E27-AA68-0CEC19EAC13A}" type="pres">
      <dgm:prSet presAssocID="{63A82683-D0FE-4923-9230-4AEF32FA9CA6}" presName="childText" presStyleLbl="conFgAcc1" presStyleIdx="1" presStyleCnt="3">
        <dgm:presLayoutVars>
          <dgm:bulletEnabled val="1"/>
        </dgm:presLayoutVars>
      </dgm:prSet>
      <dgm:spPr/>
    </dgm:pt>
    <dgm:pt modelId="{8DA4BBCA-218E-40F7-A94F-F2D09992DB55}" type="pres">
      <dgm:prSet presAssocID="{82EC1D41-FA42-4BC8-B682-035DF752A798}" presName="spaceBetweenRectangles" presStyleCnt="0"/>
      <dgm:spPr/>
    </dgm:pt>
    <dgm:pt modelId="{70595996-F870-4E8B-ABD1-61DA7096134C}" type="pres">
      <dgm:prSet presAssocID="{C668E64D-DFD1-4921-9C8E-17215539D52B}" presName="parentLin" presStyleCnt="0"/>
      <dgm:spPr/>
    </dgm:pt>
    <dgm:pt modelId="{54FF14CB-7B2B-4D85-B454-6C1B2141CCFE}" type="pres">
      <dgm:prSet presAssocID="{C668E64D-DFD1-4921-9C8E-17215539D52B}" presName="parentLeftMargin" presStyleLbl="node1" presStyleIdx="1" presStyleCnt="3"/>
      <dgm:spPr/>
    </dgm:pt>
    <dgm:pt modelId="{120FA600-FE4D-4530-A6C7-58341724A1FE}" type="pres">
      <dgm:prSet presAssocID="{C668E64D-DFD1-4921-9C8E-17215539D52B}" presName="parentText" presStyleLbl="node1" presStyleIdx="2" presStyleCnt="3">
        <dgm:presLayoutVars>
          <dgm:chMax val="0"/>
          <dgm:bulletEnabled val="1"/>
        </dgm:presLayoutVars>
      </dgm:prSet>
      <dgm:spPr/>
    </dgm:pt>
    <dgm:pt modelId="{FEF4E9D4-DB36-4717-AC6B-E0A65BDEB7B5}" type="pres">
      <dgm:prSet presAssocID="{C668E64D-DFD1-4921-9C8E-17215539D52B}" presName="negativeSpace" presStyleCnt="0"/>
      <dgm:spPr/>
    </dgm:pt>
    <dgm:pt modelId="{1AE6F0CE-F4EE-4D25-A536-5427B97E65DC}" type="pres">
      <dgm:prSet presAssocID="{C668E64D-DFD1-4921-9C8E-17215539D52B}" presName="childText" presStyleLbl="conFgAcc1" presStyleIdx="2" presStyleCnt="3">
        <dgm:presLayoutVars>
          <dgm:bulletEnabled val="1"/>
        </dgm:presLayoutVars>
      </dgm:prSet>
      <dgm:spPr/>
    </dgm:pt>
  </dgm:ptLst>
  <dgm:cxnLst>
    <dgm:cxn modelId="{20753200-154A-4B43-A84B-04B839C7EE62}" srcId="{EDAB4D53-B856-4C96-9F69-B4857F826039}" destId="{CA0FA6C0-771C-45AA-B62B-47B5E6962AC4}" srcOrd="0" destOrd="0" parTransId="{01C88D6A-ED98-46F1-9897-826148270ACD}" sibTransId="{A7E07951-EDB9-4A94-888C-D3713EAB1DEC}"/>
    <dgm:cxn modelId="{77307C0C-ED91-4EDF-B619-16841A920A40}" srcId="{EDAB4D53-B856-4C96-9F69-B4857F826039}" destId="{63A82683-D0FE-4923-9230-4AEF32FA9CA6}" srcOrd="1" destOrd="0" parTransId="{44D360B2-442F-4FF5-BA81-00A4834DE7B0}" sibTransId="{82EC1D41-FA42-4BC8-B682-035DF752A798}"/>
    <dgm:cxn modelId="{804F2A13-3A54-430C-A0C8-C27A12C98302}" srcId="{CA0FA6C0-771C-45AA-B62B-47B5E6962AC4}" destId="{A0BC9295-4F96-497D-86C9-5F473F4A8C3C}" srcOrd="0" destOrd="0" parTransId="{99AC0D00-B384-4CF5-860E-123DAEEC9D94}" sibTransId="{00F0627D-AB65-4207-BF63-2282BD9102CA}"/>
    <dgm:cxn modelId="{9F430548-5BA1-4EF0-815D-3F9A6F8BD9E9}" type="presOf" srcId="{CA0FA6C0-771C-45AA-B62B-47B5E6962AC4}" destId="{5FDA764B-6747-439E-AF00-BD30757C002F}" srcOrd="0" destOrd="0" presId="urn:microsoft.com/office/officeart/2005/8/layout/list1"/>
    <dgm:cxn modelId="{9F2F976A-3A99-42B3-88C4-EE23423FA973}" type="presOf" srcId="{C668E64D-DFD1-4921-9C8E-17215539D52B}" destId="{54FF14CB-7B2B-4D85-B454-6C1B2141CCFE}" srcOrd="0" destOrd="0" presId="urn:microsoft.com/office/officeart/2005/8/layout/list1"/>
    <dgm:cxn modelId="{9ABFA04E-7C7B-4B77-A11F-3DA8C0860E5C}" type="presOf" srcId="{8405B10D-3DFD-4DBA-868E-737FE9525B10}" destId="{7534508D-1A6B-4E27-AA68-0CEC19EAC13A}" srcOrd="0" destOrd="0" presId="urn:microsoft.com/office/officeart/2005/8/layout/list1"/>
    <dgm:cxn modelId="{98A2F56F-FB6A-4DA1-9F43-7131E7A952C1}" type="presOf" srcId="{C668E64D-DFD1-4921-9C8E-17215539D52B}" destId="{120FA600-FE4D-4530-A6C7-58341724A1FE}" srcOrd="1" destOrd="0" presId="urn:microsoft.com/office/officeart/2005/8/layout/list1"/>
    <dgm:cxn modelId="{8E40C279-B2BF-4DBC-99F6-F85549AE779C}" type="presOf" srcId="{63A82683-D0FE-4923-9230-4AEF32FA9CA6}" destId="{34D5B936-D157-47F5-9D78-CB029345F7C0}" srcOrd="0" destOrd="0" presId="urn:microsoft.com/office/officeart/2005/8/layout/list1"/>
    <dgm:cxn modelId="{86AC7F7B-1BFD-4EC8-8B8B-4F5A06C7A40C}" srcId="{A0BC9295-4F96-497D-86C9-5F473F4A8C3C}" destId="{5EDDD329-9393-490F-9824-92E0A7D45917}" srcOrd="0" destOrd="0" parTransId="{3B5060DD-5B24-4748-9C96-AF304309AF25}" sibTransId="{9799CB50-C3DE-4ED8-A160-AE354540ACF9}"/>
    <dgm:cxn modelId="{3452997E-BB00-49E5-86F3-90C55672E694}" type="presOf" srcId="{5EDDD329-9393-490F-9824-92E0A7D45917}" destId="{BEB73991-2823-4F29-886A-4F1B38C3E78A}" srcOrd="0" destOrd="1" presId="urn:microsoft.com/office/officeart/2005/8/layout/list1"/>
    <dgm:cxn modelId="{57C9F782-E0BC-40B9-BC6A-C9A7D5129066}" type="presOf" srcId="{63A82683-D0FE-4923-9230-4AEF32FA9CA6}" destId="{2802B6C9-AD56-4D78-BA13-CE40256F87AA}" srcOrd="1" destOrd="0" presId="urn:microsoft.com/office/officeart/2005/8/layout/list1"/>
    <dgm:cxn modelId="{92BBBD84-65EE-4C79-8C9D-F06C6226ED59}" srcId="{C668E64D-DFD1-4921-9C8E-17215539D52B}" destId="{127E15B2-CE8D-42E3-8DB7-1A3DD163D46A}" srcOrd="0" destOrd="0" parTransId="{0F0B296F-4D6F-4A6F-A832-7C64CB49CBC0}" sibTransId="{B958C5BB-3302-4E76-A73B-BD0BF30348A4}"/>
    <dgm:cxn modelId="{5BCC838A-9F63-4166-9109-30120B24C924}" type="presOf" srcId="{A0BC9295-4F96-497D-86C9-5F473F4A8C3C}" destId="{BEB73991-2823-4F29-886A-4F1B38C3E78A}" srcOrd="0" destOrd="0" presId="urn:microsoft.com/office/officeart/2005/8/layout/list1"/>
    <dgm:cxn modelId="{A3BF8FB7-C1CA-41FE-B0FC-0FF6FF95EC10}" type="presOf" srcId="{EDAB4D53-B856-4C96-9F69-B4857F826039}" destId="{48D401FD-6D80-4B8E-B025-BD0FAE421881}" srcOrd="0" destOrd="0" presId="urn:microsoft.com/office/officeart/2005/8/layout/list1"/>
    <dgm:cxn modelId="{2A8643C1-7780-4129-8F23-56DAF9CE0349}" srcId="{63A82683-D0FE-4923-9230-4AEF32FA9CA6}" destId="{8405B10D-3DFD-4DBA-868E-737FE9525B10}" srcOrd="0" destOrd="0" parTransId="{E1D79626-E3D4-4169-975D-A92EF64F2EEA}" sibTransId="{A5D02EE1-3071-44E4-82B9-03FE959F3846}"/>
    <dgm:cxn modelId="{8FFA94D0-6828-48B7-9064-F7F6F7F36022}" srcId="{EDAB4D53-B856-4C96-9F69-B4857F826039}" destId="{C668E64D-DFD1-4921-9C8E-17215539D52B}" srcOrd="2" destOrd="0" parTransId="{050A1C80-16C2-4670-A9C8-5D35DE430FC1}" sibTransId="{DA23B047-7F9C-440D-AE0D-CAC80656BCDB}"/>
    <dgm:cxn modelId="{2EB284D3-A4E8-4F81-B019-3595D399B3D9}" type="presOf" srcId="{CA0FA6C0-771C-45AA-B62B-47B5E6962AC4}" destId="{F44C8AC8-29DB-4981-BC3B-C15D3A648C72}" srcOrd="1" destOrd="0" presId="urn:microsoft.com/office/officeart/2005/8/layout/list1"/>
    <dgm:cxn modelId="{96A86BE6-6CC7-4724-B314-32DB894C380E}" type="presOf" srcId="{127E15B2-CE8D-42E3-8DB7-1A3DD163D46A}" destId="{1AE6F0CE-F4EE-4D25-A536-5427B97E65DC}" srcOrd="0" destOrd="0" presId="urn:microsoft.com/office/officeart/2005/8/layout/list1"/>
    <dgm:cxn modelId="{CB8D7302-99FF-4CF5-99C4-AFB5D1BA6BCA}" type="presParOf" srcId="{48D401FD-6D80-4B8E-B025-BD0FAE421881}" destId="{69B32D87-4F71-490E-902B-BC2B45F3B8DE}" srcOrd="0" destOrd="0" presId="urn:microsoft.com/office/officeart/2005/8/layout/list1"/>
    <dgm:cxn modelId="{FB275C4E-1F8E-46C7-9BB2-90019F83C4D3}" type="presParOf" srcId="{69B32D87-4F71-490E-902B-BC2B45F3B8DE}" destId="{5FDA764B-6747-439E-AF00-BD30757C002F}" srcOrd="0" destOrd="0" presId="urn:microsoft.com/office/officeart/2005/8/layout/list1"/>
    <dgm:cxn modelId="{A2B58AD9-FF9F-4B33-8E8D-7845C8059001}" type="presParOf" srcId="{69B32D87-4F71-490E-902B-BC2B45F3B8DE}" destId="{F44C8AC8-29DB-4981-BC3B-C15D3A648C72}" srcOrd="1" destOrd="0" presId="urn:microsoft.com/office/officeart/2005/8/layout/list1"/>
    <dgm:cxn modelId="{D13373B5-345D-4495-A377-B0D0F83178FF}" type="presParOf" srcId="{48D401FD-6D80-4B8E-B025-BD0FAE421881}" destId="{C635F1F5-67E3-4E67-BF5D-FD8D557632B0}" srcOrd="1" destOrd="0" presId="urn:microsoft.com/office/officeart/2005/8/layout/list1"/>
    <dgm:cxn modelId="{EC100C32-4802-40E2-BFCD-23892F5646A9}" type="presParOf" srcId="{48D401FD-6D80-4B8E-B025-BD0FAE421881}" destId="{BEB73991-2823-4F29-886A-4F1B38C3E78A}" srcOrd="2" destOrd="0" presId="urn:microsoft.com/office/officeart/2005/8/layout/list1"/>
    <dgm:cxn modelId="{DE89CC81-9C8D-48A6-994B-B981B63E75FC}" type="presParOf" srcId="{48D401FD-6D80-4B8E-B025-BD0FAE421881}" destId="{5E4EA4E7-EC40-4D11-805D-A6B48BACBBE5}" srcOrd="3" destOrd="0" presId="urn:microsoft.com/office/officeart/2005/8/layout/list1"/>
    <dgm:cxn modelId="{94442071-9E9A-4D42-B745-7EB894F0A277}" type="presParOf" srcId="{48D401FD-6D80-4B8E-B025-BD0FAE421881}" destId="{41E60561-191D-4F7F-AF70-BCC9AC85A095}" srcOrd="4" destOrd="0" presId="urn:microsoft.com/office/officeart/2005/8/layout/list1"/>
    <dgm:cxn modelId="{8FBA5ABC-803F-4BF9-8004-0C89EEAE4B16}" type="presParOf" srcId="{41E60561-191D-4F7F-AF70-BCC9AC85A095}" destId="{34D5B936-D157-47F5-9D78-CB029345F7C0}" srcOrd="0" destOrd="0" presId="urn:microsoft.com/office/officeart/2005/8/layout/list1"/>
    <dgm:cxn modelId="{8E14653A-B1B4-47E1-B355-38A41E1F86EE}" type="presParOf" srcId="{41E60561-191D-4F7F-AF70-BCC9AC85A095}" destId="{2802B6C9-AD56-4D78-BA13-CE40256F87AA}" srcOrd="1" destOrd="0" presId="urn:microsoft.com/office/officeart/2005/8/layout/list1"/>
    <dgm:cxn modelId="{4DA85F60-AE8D-4610-A985-94518049F5AA}" type="presParOf" srcId="{48D401FD-6D80-4B8E-B025-BD0FAE421881}" destId="{F716F325-E056-408B-B93E-E9566BF4925E}" srcOrd="5" destOrd="0" presId="urn:microsoft.com/office/officeart/2005/8/layout/list1"/>
    <dgm:cxn modelId="{241D334C-9844-4BCC-942C-20AF24FBEC05}" type="presParOf" srcId="{48D401FD-6D80-4B8E-B025-BD0FAE421881}" destId="{7534508D-1A6B-4E27-AA68-0CEC19EAC13A}" srcOrd="6" destOrd="0" presId="urn:microsoft.com/office/officeart/2005/8/layout/list1"/>
    <dgm:cxn modelId="{75201A98-5B81-4D2C-B0A5-77EA0AD80DB5}" type="presParOf" srcId="{48D401FD-6D80-4B8E-B025-BD0FAE421881}" destId="{8DA4BBCA-218E-40F7-A94F-F2D09992DB55}" srcOrd="7" destOrd="0" presId="urn:microsoft.com/office/officeart/2005/8/layout/list1"/>
    <dgm:cxn modelId="{8ED14C71-19F8-4CB8-9923-5324FDA48034}" type="presParOf" srcId="{48D401FD-6D80-4B8E-B025-BD0FAE421881}" destId="{70595996-F870-4E8B-ABD1-61DA7096134C}" srcOrd="8" destOrd="0" presId="urn:microsoft.com/office/officeart/2005/8/layout/list1"/>
    <dgm:cxn modelId="{4EE54509-05EE-4C20-BDB5-089941607688}" type="presParOf" srcId="{70595996-F870-4E8B-ABD1-61DA7096134C}" destId="{54FF14CB-7B2B-4D85-B454-6C1B2141CCFE}" srcOrd="0" destOrd="0" presId="urn:microsoft.com/office/officeart/2005/8/layout/list1"/>
    <dgm:cxn modelId="{513550DA-7320-4CAF-9968-345EB51A2FFC}" type="presParOf" srcId="{70595996-F870-4E8B-ABD1-61DA7096134C}" destId="{120FA600-FE4D-4530-A6C7-58341724A1FE}" srcOrd="1" destOrd="0" presId="urn:microsoft.com/office/officeart/2005/8/layout/list1"/>
    <dgm:cxn modelId="{FB8522AC-ECAF-4C0D-AAF5-2C18F7FBF9CB}" type="presParOf" srcId="{48D401FD-6D80-4B8E-B025-BD0FAE421881}" destId="{FEF4E9D4-DB36-4717-AC6B-E0A65BDEB7B5}" srcOrd="9" destOrd="0" presId="urn:microsoft.com/office/officeart/2005/8/layout/list1"/>
    <dgm:cxn modelId="{A5209D6E-A88C-43DE-9BBE-65FC56753476}" type="presParOf" srcId="{48D401FD-6D80-4B8E-B025-BD0FAE421881}" destId="{1AE6F0CE-F4EE-4D25-A536-5427B97E65D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73861-54AE-402C-8A54-330DED8802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865928-6DD4-44A8-9EDC-0FAF394BE23A}">
      <dgm:prSet/>
      <dgm:spPr/>
      <dgm:t>
        <a:bodyPr/>
        <a:lstStyle/>
        <a:p>
          <a:r>
            <a:rPr lang="en-US" dirty="0"/>
            <a:t>20,000 West Africans live and work in Washington State</a:t>
          </a:r>
          <a:r>
            <a:rPr lang="en-US" baseline="30000" dirty="0"/>
            <a:t>2</a:t>
          </a:r>
          <a:endParaRPr lang="en-US" dirty="0"/>
        </a:p>
      </dgm:t>
    </dgm:pt>
    <dgm:pt modelId="{D805A2E6-7A57-43CB-9C45-74472A6626A9}" type="parTrans" cxnId="{FCBA336B-5393-4A6B-8B4E-61089ED15161}">
      <dgm:prSet/>
      <dgm:spPr/>
      <dgm:t>
        <a:bodyPr/>
        <a:lstStyle/>
        <a:p>
          <a:endParaRPr lang="en-US"/>
        </a:p>
      </dgm:t>
    </dgm:pt>
    <dgm:pt modelId="{B3BC793B-103F-4E17-A595-C3CDD08B825F}" type="sibTrans" cxnId="{FCBA336B-5393-4A6B-8B4E-61089ED15161}">
      <dgm:prSet/>
      <dgm:spPr/>
      <dgm:t>
        <a:bodyPr/>
        <a:lstStyle/>
        <a:p>
          <a:endParaRPr lang="en-US"/>
        </a:p>
      </dgm:t>
    </dgm:pt>
    <dgm:pt modelId="{DEBF8B26-9FBA-4A06-9108-D1D4290AE14A}">
      <dgm:prSet/>
      <dgm:spPr/>
      <dgm:t>
        <a:bodyPr/>
        <a:lstStyle/>
        <a:p>
          <a:r>
            <a:rPr lang="en-US" dirty="0"/>
            <a:t>Majority immigrant and undocumented community</a:t>
          </a:r>
          <a:r>
            <a:rPr lang="en-US" baseline="30000" dirty="0"/>
            <a:t>2</a:t>
          </a:r>
          <a:endParaRPr lang="en-US" dirty="0"/>
        </a:p>
      </dgm:t>
    </dgm:pt>
    <dgm:pt modelId="{6378833A-E09A-41DE-BE8A-21931A073723}" type="parTrans" cxnId="{8B45501F-4812-4CE1-B8A5-B88BE9DABD55}">
      <dgm:prSet/>
      <dgm:spPr/>
      <dgm:t>
        <a:bodyPr/>
        <a:lstStyle/>
        <a:p>
          <a:endParaRPr lang="en-US"/>
        </a:p>
      </dgm:t>
    </dgm:pt>
    <dgm:pt modelId="{7B20235E-3CC6-4F26-84D2-DD83C1E2DA9C}" type="sibTrans" cxnId="{8B45501F-4812-4CE1-B8A5-B88BE9DABD55}">
      <dgm:prSet/>
      <dgm:spPr/>
      <dgm:t>
        <a:bodyPr/>
        <a:lstStyle/>
        <a:p>
          <a:endParaRPr lang="en-US"/>
        </a:p>
      </dgm:t>
    </dgm:pt>
    <dgm:pt modelId="{6D5FAEB4-50D7-4B79-8D9E-F6E30AF068BD}">
      <dgm:prSet/>
      <dgm:spPr/>
      <dgm:t>
        <a:bodyPr/>
        <a:lstStyle/>
        <a:p>
          <a:r>
            <a:rPr lang="en-US" dirty="0"/>
            <a:t>Large proportion of the community is employed in the food and hospitality industries as well as in health care facilities – front line workers</a:t>
          </a:r>
          <a:r>
            <a:rPr lang="en-US" baseline="30000" dirty="0"/>
            <a:t>2</a:t>
          </a:r>
          <a:endParaRPr lang="en-US" dirty="0"/>
        </a:p>
      </dgm:t>
    </dgm:pt>
    <dgm:pt modelId="{37649B9E-34AE-47F6-BF68-C3D39999CE42}" type="parTrans" cxnId="{B0A2CF47-1950-40E2-A838-8A7B809B52C1}">
      <dgm:prSet/>
      <dgm:spPr/>
      <dgm:t>
        <a:bodyPr/>
        <a:lstStyle/>
        <a:p>
          <a:endParaRPr lang="en-US"/>
        </a:p>
      </dgm:t>
    </dgm:pt>
    <dgm:pt modelId="{6681164E-5DAD-4302-AC3A-DEB5574A7C6A}" type="sibTrans" cxnId="{B0A2CF47-1950-40E2-A838-8A7B809B52C1}">
      <dgm:prSet/>
      <dgm:spPr/>
      <dgm:t>
        <a:bodyPr/>
        <a:lstStyle/>
        <a:p>
          <a:endParaRPr lang="en-US"/>
        </a:p>
      </dgm:t>
    </dgm:pt>
    <dgm:pt modelId="{118C2707-79AA-4488-9E3F-07E8FA42E43D}">
      <dgm:prSet/>
      <dgm:spPr/>
      <dgm:t>
        <a:bodyPr/>
        <a:lstStyle/>
        <a:p>
          <a:r>
            <a:rPr lang="en-US" dirty="0"/>
            <a:t>High proficiency in West African languages</a:t>
          </a:r>
          <a:r>
            <a:rPr lang="en-US" baseline="30000" dirty="0"/>
            <a:t>2</a:t>
          </a:r>
          <a:endParaRPr lang="en-US" dirty="0"/>
        </a:p>
      </dgm:t>
    </dgm:pt>
    <dgm:pt modelId="{7983ED3D-2D54-458D-BCBC-C90ECD5C120F}" type="parTrans" cxnId="{6FA3E329-A02E-40A3-890C-75EF8F63178A}">
      <dgm:prSet/>
      <dgm:spPr/>
      <dgm:t>
        <a:bodyPr/>
        <a:lstStyle/>
        <a:p>
          <a:endParaRPr lang="en-US"/>
        </a:p>
      </dgm:t>
    </dgm:pt>
    <dgm:pt modelId="{E15EF7E2-B484-41E6-95E9-929A2A594AC6}" type="sibTrans" cxnId="{6FA3E329-A02E-40A3-890C-75EF8F63178A}">
      <dgm:prSet/>
      <dgm:spPr/>
      <dgm:t>
        <a:bodyPr/>
        <a:lstStyle/>
        <a:p>
          <a:endParaRPr lang="en-US"/>
        </a:p>
      </dgm:t>
    </dgm:pt>
    <dgm:pt modelId="{FEAF165F-E586-4AA1-9A90-F34922A82CBC}">
      <dgm:prSet/>
      <dgm:spPr/>
      <dgm:t>
        <a:bodyPr/>
        <a:lstStyle/>
        <a:p>
          <a:r>
            <a:rPr lang="en-US" dirty="0"/>
            <a:t>In Snohomish County, 7.1% of persons live in poverty</a:t>
          </a:r>
          <a:r>
            <a:rPr lang="en-US" baseline="30000" dirty="0"/>
            <a:t>3</a:t>
          </a:r>
          <a:endParaRPr lang="en-US" dirty="0"/>
        </a:p>
      </dgm:t>
    </dgm:pt>
    <dgm:pt modelId="{427C4CF4-DA10-434B-A449-485A51C1ECF4}" type="parTrans" cxnId="{9565BFF7-80EC-414A-968B-90660F64EA61}">
      <dgm:prSet/>
      <dgm:spPr/>
      <dgm:t>
        <a:bodyPr/>
        <a:lstStyle/>
        <a:p>
          <a:endParaRPr lang="en-US"/>
        </a:p>
      </dgm:t>
    </dgm:pt>
    <dgm:pt modelId="{311FE2B8-8CDA-4B95-8568-603FBC601BEC}" type="sibTrans" cxnId="{9565BFF7-80EC-414A-968B-90660F64EA61}">
      <dgm:prSet/>
      <dgm:spPr/>
      <dgm:t>
        <a:bodyPr/>
        <a:lstStyle/>
        <a:p>
          <a:endParaRPr lang="en-US"/>
        </a:p>
      </dgm:t>
    </dgm:pt>
    <dgm:pt modelId="{59F88793-CABC-4DCC-B147-6D78D9E77476}" type="pres">
      <dgm:prSet presAssocID="{D2773861-54AE-402C-8A54-330DED88024E}" presName="linear" presStyleCnt="0">
        <dgm:presLayoutVars>
          <dgm:animLvl val="lvl"/>
          <dgm:resizeHandles val="exact"/>
        </dgm:presLayoutVars>
      </dgm:prSet>
      <dgm:spPr/>
    </dgm:pt>
    <dgm:pt modelId="{EB16F236-32EE-4BEE-9D41-2D41ABEADC90}" type="pres">
      <dgm:prSet presAssocID="{E0865928-6DD4-44A8-9EDC-0FAF394BE23A}" presName="parentText" presStyleLbl="node1" presStyleIdx="0" presStyleCnt="5">
        <dgm:presLayoutVars>
          <dgm:chMax val="0"/>
          <dgm:bulletEnabled val="1"/>
        </dgm:presLayoutVars>
      </dgm:prSet>
      <dgm:spPr/>
    </dgm:pt>
    <dgm:pt modelId="{73B441E2-356A-498D-8155-E88483ED927C}" type="pres">
      <dgm:prSet presAssocID="{B3BC793B-103F-4E17-A595-C3CDD08B825F}" presName="spacer" presStyleCnt="0"/>
      <dgm:spPr/>
    </dgm:pt>
    <dgm:pt modelId="{2A98643F-DE08-4CA9-B0F8-4B2B7615A454}" type="pres">
      <dgm:prSet presAssocID="{DEBF8B26-9FBA-4A06-9108-D1D4290AE14A}" presName="parentText" presStyleLbl="node1" presStyleIdx="1" presStyleCnt="5">
        <dgm:presLayoutVars>
          <dgm:chMax val="0"/>
          <dgm:bulletEnabled val="1"/>
        </dgm:presLayoutVars>
      </dgm:prSet>
      <dgm:spPr/>
    </dgm:pt>
    <dgm:pt modelId="{A866F408-434E-4808-AED0-A0205169284E}" type="pres">
      <dgm:prSet presAssocID="{7B20235E-3CC6-4F26-84D2-DD83C1E2DA9C}" presName="spacer" presStyleCnt="0"/>
      <dgm:spPr/>
    </dgm:pt>
    <dgm:pt modelId="{B45897E9-0AEF-4FD7-BB6F-55B2A9106933}" type="pres">
      <dgm:prSet presAssocID="{6D5FAEB4-50D7-4B79-8D9E-F6E30AF068BD}" presName="parentText" presStyleLbl="node1" presStyleIdx="2" presStyleCnt="5">
        <dgm:presLayoutVars>
          <dgm:chMax val="0"/>
          <dgm:bulletEnabled val="1"/>
        </dgm:presLayoutVars>
      </dgm:prSet>
      <dgm:spPr/>
    </dgm:pt>
    <dgm:pt modelId="{5C9133AE-AF20-4801-85C9-E7FF6124A48C}" type="pres">
      <dgm:prSet presAssocID="{6681164E-5DAD-4302-AC3A-DEB5574A7C6A}" presName="spacer" presStyleCnt="0"/>
      <dgm:spPr/>
    </dgm:pt>
    <dgm:pt modelId="{1F30D858-8BE3-488A-A344-E4D7D4FC2C13}" type="pres">
      <dgm:prSet presAssocID="{118C2707-79AA-4488-9E3F-07E8FA42E43D}" presName="parentText" presStyleLbl="node1" presStyleIdx="3" presStyleCnt="5">
        <dgm:presLayoutVars>
          <dgm:chMax val="0"/>
          <dgm:bulletEnabled val="1"/>
        </dgm:presLayoutVars>
      </dgm:prSet>
      <dgm:spPr/>
    </dgm:pt>
    <dgm:pt modelId="{7F0D4511-68A7-4F95-A431-26B30A04A556}" type="pres">
      <dgm:prSet presAssocID="{E15EF7E2-B484-41E6-95E9-929A2A594AC6}" presName="spacer" presStyleCnt="0"/>
      <dgm:spPr/>
    </dgm:pt>
    <dgm:pt modelId="{07B57273-2B17-4594-AAA2-CFC00E0689EC}" type="pres">
      <dgm:prSet presAssocID="{FEAF165F-E586-4AA1-9A90-F34922A82CBC}" presName="parentText" presStyleLbl="node1" presStyleIdx="4" presStyleCnt="5">
        <dgm:presLayoutVars>
          <dgm:chMax val="0"/>
          <dgm:bulletEnabled val="1"/>
        </dgm:presLayoutVars>
      </dgm:prSet>
      <dgm:spPr/>
    </dgm:pt>
  </dgm:ptLst>
  <dgm:cxnLst>
    <dgm:cxn modelId="{5D82D417-F2FE-41F6-BCC6-2ECB1E6A2626}" type="presOf" srcId="{DEBF8B26-9FBA-4A06-9108-D1D4290AE14A}" destId="{2A98643F-DE08-4CA9-B0F8-4B2B7615A454}" srcOrd="0" destOrd="0" presId="urn:microsoft.com/office/officeart/2005/8/layout/vList2"/>
    <dgm:cxn modelId="{8B45501F-4812-4CE1-B8A5-B88BE9DABD55}" srcId="{D2773861-54AE-402C-8A54-330DED88024E}" destId="{DEBF8B26-9FBA-4A06-9108-D1D4290AE14A}" srcOrd="1" destOrd="0" parTransId="{6378833A-E09A-41DE-BE8A-21931A073723}" sibTransId="{7B20235E-3CC6-4F26-84D2-DD83C1E2DA9C}"/>
    <dgm:cxn modelId="{6FA3E329-A02E-40A3-890C-75EF8F63178A}" srcId="{D2773861-54AE-402C-8A54-330DED88024E}" destId="{118C2707-79AA-4488-9E3F-07E8FA42E43D}" srcOrd="3" destOrd="0" parTransId="{7983ED3D-2D54-458D-BCBC-C90ECD5C120F}" sibTransId="{E15EF7E2-B484-41E6-95E9-929A2A594AC6}"/>
    <dgm:cxn modelId="{7B79FC31-AE9E-4A5C-9BC3-01EDA9581D0C}" type="presOf" srcId="{D2773861-54AE-402C-8A54-330DED88024E}" destId="{59F88793-CABC-4DCC-B147-6D78D9E77476}" srcOrd="0" destOrd="0" presId="urn:microsoft.com/office/officeart/2005/8/layout/vList2"/>
    <dgm:cxn modelId="{B0A2CF47-1950-40E2-A838-8A7B809B52C1}" srcId="{D2773861-54AE-402C-8A54-330DED88024E}" destId="{6D5FAEB4-50D7-4B79-8D9E-F6E30AF068BD}" srcOrd="2" destOrd="0" parTransId="{37649B9E-34AE-47F6-BF68-C3D39999CE42}" sibTransId="{6681164E-5DAD-4302-AC3A-DEB5574A7C6A}"/>
    <dgm:cxn modelId="{FCBA336B-5393-4A6B-8B4E-61089ED15161}" srcId="{D2773861-54AE-402C-8A54-330DED88024E}" destId="{E0865928-6DD4-44A8-9EDC-0FAF394BE23A}" srcOrd="0" destOrd="0" parTransId="{D805A2E6-7A57-43CB-9C45-74472A6626A9}" sibTransId="{B3BC793B-103F-4E17-A595-C3CDD08B825F}"/>
    <dgm:cxn modelId="{8BD1E6C3-7CA3-4B0B-8D67-45B2D1F6E13B}" type="presOf" srcId="{FEAF165F-E586-4AA1-9A90-F34922A82CBC}" destId="{07B57273-2B17-4594-AAA2-CFC00E0689EC}" srcOrd="0" destOrd="0" presId="urn:microsoft.com/office/officeart/2005/8/layout/vList2"/>
    <dgm:cxn modelId="{CD033DEC-A39B-477A-B3C6-8744A31529A1}" type="presOf" srcId="{E0865928-6DD4-44A8-9EDC-0FAF394BE23A}" destId="{EB16F236-32EE-4BEE-9D41-2D41ABEADC90}" srcOrd="0" destOrd="0" presId="urn:microsoft.com/office/officeart/2005/8/layout/vList2"/>
    <dgm:cxn modelId="{7B433AF1-9EBE-48A8-A224-6EEE620434F9}" type="presOf" srcId="{6D5FAEB4-50D7-4B79-8D9E-F6E30AF068BD}" destId="{B45897E9-0AEF-4FD7-BB6F-55B2A9106933}" srcOrd="0" destOrd="0" presId="urn:microsoft.com/office/officeart/2005/8/layout/vList2"/>
    <dgm:cxn modelId="{9565BFF7-80EC-414A-968B-90660F64EA61}" srcId="{D2773861-54AE-402C-8A54-330DED88024E}" destId="{FEAF165F-E586-4AA1-9A90-F34922A82CBC}" srcOrd="4" destOrd="0" parTransId="{427C4CF4-DA10-434B-A449-485A51C1ECF4}" sibTransId="{311FE2B8-8CDA-4B95-8568-603FBC601BEC}"/>
    <dgm:cxn modelId="{B19AC2FC-7549-41FB-8678-632E3CE7C679}" type="presOf" srcId="{118C2707-79AA-4488-9E3F-07E8FA42E43D}" destId="{1F30D858-8BE3-488A-A344-E4D7D4FC2C13}" srcOrd="0" destOrd="0" presId="urn:microsoft.com/office/officeart/2005/8/layout/vList2"/>
    <dgm:cxn modelId="{0DC20F1C-1BF2-4BC7-A062-3DF126FAE219}" type="presParOf" srcId="{59F88793-CABC-4DCC-B147-6D78D9E77476}" destId="{EB16F236-32EE-4BEE-9D41-2D41ABEADC90}" srcOrd="0" destOrd="0" presId="urn:microsoft.com/office/officeart/2005/8/layout/vList2"/>
    <dgm:cxn modelId="{A648A3ED-79CF-4DE4-BD1E-DF46EE961A62}" type="presParOf" srcId="{59F88793-CABC-4DCC-B147-6D78D9E77476}" destId="{73B441E2-356A-498D-8155-E88483ED927C}" srcOrd="1" destOrd="0" presId="urn:microsoft.com/office/officeart/2005/8/layout/vList2"/>
    <dgm:cxn modelId="{9552DC48-F5AE-4ABD-A1DD-CA91A90C7BEA}" type="presParOf" srcId="{59F88793-CABC-4DCC-B147-6D78D9E77476}" destId="{2A98643F-DE08-4CA9-B0F8-4B2B7615A454}" srcOrd="2" destOrd="0" presId="urn:microsoft.com/office/officeart/2005/8/layout/vList2"/>
    <dgm:cxn modelId="{1FA85246-5139-4CCC-9C69-9E5A4FF2C380}" type="presParOf" srcId="{59F88793-CABC-4DCC-B147-6D78D9E77476}" destId="{A866F408-434E-4808-AED0-A0205169284E}" srcOrd="3" destOrd="0" presId="urn:microsoft.com/office/officeart/2005/8/layout/vList2"/>
    <dgm:cxn modelId="{6DE3E342-FC73-45D5-9109-2B56355C3D9E}" type="presParOf" srcId="{59F88793-CABC-4DCC-B147-6D78D9E77476}" destId="{B45897E9-0AEF-4FD7-BB6F-55B2A9106933}" srcOrd="4" destOrd="0" presId="urn:microsoft.com/office/officeart/2005/8/layout/vList2"/>
    <dgm:cxn modelId="{DC186014-4FEA-49E7-AAB5-A8A73A1E75DE}" type="presParOf" srcId="{59F88793-CABC-4DCC-B147-6D78D9E77476}" destId="{5C9133AE-AF20-4801-85C9-E7FF6124A48C}" srcOrd="5" destOrd="0" presId="urn:microsoft.com/office/officeart/2005/8/layout/vList2"/>
    <dgm:cxn modelId="{A50BE75F-F8CE-4B27-BE36-66CC8745F290}" type="presParOf" srcId="{59F88793-CABC-4DCC-B147-6D78D9E77476}" destId="{1F30D858-8BE3-488A-A344-E4D7D4FC2C13}" srcOrd="6" destOrd="0" presId="urn:microsoft.com/office/officeart/2005/8/layout/vList2"/>
    <dgm:cxn modelId="{1EC5F3BF-C228-4840-9152-7765EF283703}" type="presParOf" srcId="{59F88793-CABC-4DCC-B147-6D78D9E77476}" destId="{7F0D4511-68A7-4F95-A431-26B30A04A556}" srcOrd="7" destOrd="0" presId="urn:microsoft.com/office/officeart/2005/8/layout/vList2"/>
    <dgm:cxn modelId="{CB08531C-36EC-4578-A2E2-D5C3B6B7062A}" type="presParOf" srcId="{59F88793-CABC-4DCC-B147-6D78D9E77476}" destId="{07B57273-2B17-4594-AAA2-CFC00E0689E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764AD-0F56-4E0A-8D5C-E9A022BB4C6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87E8872-71DF-4DC4-8E95-F75B24E0DD28}">
      <dgm:prSet/>
      <dgm:spPr/>
      <dgm:t>
        <a:bodyPr/>
        <a:lstStyle/>
        <a:p>
          <a:r>
            <a:rPr lang="en-US"/>
            <a:t>Transportation Services </a:t>
          </a:r>
        </a:p>
      </dgm:t>
    </dgm:pt>
    <dgm:pt modelId="{6663F87E-302E-487A-AF7E-FB8BB613815B}" type="parTrans" cxnId="{E860AAE4-E261-460E-89AE-5235D79321C0}">
      <dgm:prSet/>
      <dgm:spPr/>
      <dgm:t>
        <a:bodyPr/>
        <a:lstStyle/>
        <a:p>
          <a:endParaRPr lang="en-US"/>
        </a:p>
      </dgm:t>
    </dgm:pt>
    <dgm:pt modelId="{E3CBFFA9-A4F3-4DC4-BEDF-BC091804C19C}" type="sibTrans" cxnId="{E860AAE4-E261-460E-89AE-5235D79321C0}">
      <dgm:prSet/>
      <dgm:spPr/>
      <dgm:t>
        <a:bodyPr/>
        <a:lstStyle/>
        <a:p>
          <a:endParaRPr lang="en-US"/>
        </a:p>
      </dgm:t>
    </dgm:pt>
    <dgm:pt modelId="{E8E4527C-03D0-49E6-B5F7-CDCD3DA12717}">
      <dgm:prSet/>
      <dgm:spPr/>
      <dgm:t>
        <a:bodyPr/>
        <a:lstStyle/>
        <a:p>
          <a:r>
            <a:rPr lang="en-US"/>
            <a:t>Bill Payment &amp; Grocery Assistance</a:t>
          </a:r>
        </a:p>
      </dgm:t>
    </dgm:pt>
    <dgm:pt modelId="{D4325ECB-14BB-40C1-9DC1-62672474E33E}" type="parTrans" cxnId="{7D8BA3B6-7E60-4F50-9BA8-3C73CD95989C}">
      <dgm:prSet/>
      <dgm:spPr/>
      <dgm:t>
        <a:bodyPr/>
        <a:lstStyle/>
        <a:p>
          <a:endParaRPr lang="en-US"/>
        </a:p>
      </dgm:t>
    </dgm:pt>
    <dgm:pt modelId="{59796460-4423-43E3-8A77-B37D497CC2F7}" type="sibTrans" cxnId="{7D8BA3B6-7E60-4F50-9BA8-3C73CD95989C}">
      <dgm:prSet/>
      <dgm:spPr/>
      <dgm:t>
        <a:bodyPr/>
        <a:lstStyle/>
        <a:p>
          <a:endParaRPr lang="en-US"/>
        </a:p>
      </dgm:t>
    </dgm:pt>
    <dgm:pt modelId="{788F4C83-09C7-4EE8-9E54-3A701F3DB245}">
      <dgm:prSet/>
      <dgm:spPr/>
      <dgm:t>
        <a:bodyPr/>
        <a:lstStyle/>
        <a:p>
          <a:r>
            <a:rPr lang="en-US"/>
            <a:t>Interpretation &amp; Translation Services</a:t>
          </a:r>
        </a:p>
      </dgm:t>
    </dgm:pt>
    <dgm:pt modelId="{AC020129-96C8-4764-9EC1-C38C82625015}" type="parTrans" cxnId="{224112D8-99C0-4AC9-8318-25B372A78DE8}">
      <dgm:prSet/>
      <dgm:spPr/>
      <dgm:t>
        <a:bodyPr/>
        <a:lstStyle/>
        <a:p>
          <a:endParaRPr lang="en-US"/>
        </a:p>
      </dgm:t>
    </dgm:pt>
    <dgm:pt modelId="{BC8D524D-88CE-47BC-95FA-12E78CB29FDB}" type="sibTrans" cxnId="{224112D8-99C0-4AC9-8318-25B372A78DE8}">
      <dgm:prSet/>
      <dgm:spPr/>
      <dgm:t>
        <a:bodyPr/>
        <a:lstStyle/>
        <a:p>
          <a:endParaRPr lang="en-US"/>
        </a:p>
      </dgm:t>
    </dgm:pt>
    <dgm:pt modelId="{3ED6885E-6B42-4428-85AF-76572305E27C}">
      <dgm:prSet/>
      <dgm:spPr/>
      <dgm:t>
        <a:bodyPr/>
        <a:lstStyle/>
        <a:p>
          <a:r>
            <a:rPr lang="en-US"/>
            <a:t>Adult Literacy Programs</a:t>
          </a:r>
        </a:p>
      </dgm:t>
    </dgm:pt>
    <dgm:pt modelId="{A46B6078-2C25-4476-8311-78F5082FD6EA}" type="parTrans" cxnId="{950F598F-B515-47DE-9E2A-B142EF7D5857}">
      <dgm:prSet/>
      <dgm:spPr/>
      <dgm:t>
        <a:bodyPr/>
        <a:lstStyle/>
        <a:p>
          <a:endParaRPr lang="en-US"/>
        </a:p>
      </dgm:t>
    </dgm:pt>
    <dgm:pt modelId="{8ED9BD9D-5C9E-4DE7-A2AF-8DEC3249AE38}" type="sibTrans" cxnId="{950F598F-B515-47DE-9E2A-B142EF7D5857}">
      <dgm:prSet/>
      <dgm:spPr/>
      <dgm:t>
        <a:bodyPr/>
        <a:lstStyle/>
        <a:p>
          <a:endParaRPr lang="en-US"/>
        </a:p>
      </dgm:t>
    </dgm:pt>
    <dgm:pt modelId="{627DC4EC-34F9-4142-AEAC-BD8BCA2C6717}">
      <dgm:prSet/>
      <dgm:spPr/>
      <dgm:t>
        <a:bodyPr/>
        <a:lstStyle/>
        <a:p>
          <a:r>
            <a:rPr lang="en-US"/>
            <a:t>After School Program</a:t>
          </a:r>
        </a:p>
      </dgm:t>
    </dgm:pt>
    <dgm:pt modelId="{98A8BE42-497A-4722-9B97-C77286779B09}" type="parTrans" cxnId="{349E7E8D-75C9-43F7-A5BD-273B242DA3EF}">
      <dgm:prSet/>
      <dgm:spPr/>
      <dgm:t>
        <a:bodyPr/>
        <a:lstStyle/>
        <a:p>
          <a:endParaRPr lang="en-US"/>
        </a:p>
      </dgm:t>
    </dgm:pt>
    <dgm:pt modelId="{C7803986-A73D-4C56-B62A-36BF89E4321A}" type="sibTrans" cxnId="{349E7E8D-75C9-43F7-A5BD-273B242DA3EF}">
      <dgm:prSet/>
      <dgm:spPr/>
      <dgm:t>
        <a:bodyPr/>
        <a:lstStyle/>
        <a:p>
          <a:endParaRPr lang="en-US"/>
        </a:p>
      </dgm:t>
    </dgm:pt>
    <dgm:pt modelId="{7AA0B1FF-52ED-4A3C-BBB4-860474FBA255}" type="pres">
      <dgm:prSet presAssocID="{DDE764AD-0F56-4E0A-8D5C-E9A022BB4C66}" presName="diagram" presStyleCnt="0">
        <dgm:presLayoutVars>
          <dgm:dir/>
          <dgm:resizeHandles val="exact"/>
        </dgm:presLayoutVars>
      </dgm:prSet>
      <dgm:spPr/>
    </dgm:pt>
    <dgm:pt modelId="{85A6DBCE-B2C4-45F7-AD3B-423DC147F832}" type="pres">
      <dgm:prSet presAssocID="{287E8872-71DF-4DC4-8E95-F75B24E0DD28}" presName="node" presStyleLbl="node1" presStyleIdx="0" presStyleCnt="5">
        <dgm:presLayoutVars>
          <dgm:bulletEnabled val="1"/>
        </dgm:presLayoutVars>
      </dgm:prSet>
      <dgm:spPr/>
    </dgm:pt>
    <dgm:pt modelId="{3A47CFAA-805B-4555-9245-CA6B9326F4A3}" type="pres">
      <dgm:prSet presAssocID="{E3CBFFA9-A4F3-4DC4-BEDF-BC091804C19C}" presName="sibTrans" presStyleCnt="0"/>
      <dgm:spPr/>
    </dgm:pt>
    <dgm:pt modelId="{CD641F94-5CCB-4DE0-87AA-9229165A4FBF}" type="pres">
      <dgm:prSet presAssocID="{E8E4527C-03D0-49E6-B5F7-CDCD3DA12717}" presName="node" presStyleLbl="node1" presStyleIdx="1" presStyleCnt="5">
        <dgm:presLayoutVars>
          <dgm:bulletEnabled val="1"/>
        </dgm:presLayoutVars>
      </dgm:prSet>
      <dgm:spPr/>
    </dgm:pt>
    <dgm:pt modelId="{DAC86F0E-2BD8-4BFE-BCCC-FB2D5D5421B8}" type="pres">
      <dgm:prSet presAssocID="{59796460-4423-43E3-8A77-B37D497CC2F7}" presName="sibTrans" presStyleCnt="0"/>
      <dgm:spPr/>
    </dgm:pt>
    <dgm:pt modelId="{5C7DB69F-CEA4-4F80-9B84-94BF0424579A}" type="pres">
      <dgm:prSet presAssocID="{788F4C83-09C7-4EE8-9E54-3A701F3DB245}" presName="node" presStyleLbl="node1" presStyleIdx="2" presStyleCnt="5">
        <dgm:presLayoutVars>
          <dgm:bulletEnabled val="1"/>
        </dgm:presLayoutVars>
      </dgm:prSet>
      <dgm:spPr/>
    </dgm:pt>
    <dgm:pt modelId="{0647C2B4-3EEC-4B7E-9802-199926C2EE8D}" type="pres">
      <dgm:prSet presAssocID="{BC8D524D-88CE-47BC-95FA-12E78CB29FDB}" presName="sibTrans" presStyleCnt="0"/>
      <dgm:spPr/>
    </dgm:pt>
    <dgm:pt modelId="{117AD71F-B6FF-4DD9-99FA-F8B8BB94E65A}" type="pres">
      <dgm:prSet presAssocID="{3ED6885E-6B42-4428-85AF-76572305E27C}" presName="node" presStyleLbl="node1" presStyleIdx="3" presStyleCnt="5">
        <dgm:presLayoutVars>
          <dgm:bulletEnabled val="1"/>
        </dgm:presLayoutVars>
      </dgm:prSet>
      <dgm:spPr/>
    </dgm:pt>
    <dgm:pt modelId="{F4DF8E18-E8EE-4DF3-AB16-BBE5432809A4}" type="pres">
      <dgm:prSet presAssocID="{8ED9BD9D-5C9E-4DE7-A2AF-8DEC3249AE38}" presName="sibTrans" presStyleCnt="0"/>
      <dgm:spPr/>
    </dgm:pt>
    <dgm:pt modelId="{1F907558-1463-44BF-B30F-943C075796CB}" type="pres">
      <dgm:prSet presAssocID="{627DC4EC-34F9-4142-AEAC-BD8BCA2C6717}" presName="node" presStyleLbl="node1" presStyleIdx="4" presStyleCnt="5">
        <dgm:presLayoutVars>
          <dgm:bulletEnabled val="1"/>
        </dgm:presLayoutVars>
      </dgm:prSet>
      <dgm:spPr/>
    </dgm:pt>
  </dgm:ptLst>
  <dgm:cxnLst>
    <dgm:cxn modelId="{AB5E6904-BC3E-441B-A143-A0D7F4DE054C}" type="presOf" srcId="{E8E4527C-03D0-49E6-B5F7-CDCD3DA12717}" destId="{CD641F94-5CCB-4DE0-87AA-9229165A4FBF}" srcOrd="0" destOrd="0" presId="urn:microsoft.com/office/officeart/2005/8/layout/default"/>
    <dgm:cxn modelId="{D70A257B-7F27-4DA3-BE1C-7B5834E42FA4}" type="presOf" srcId="{3ED6885E-6B42-4428-85AF-76572305E27C}" destId="{117AD71F-B6FF-4DD9-99FA-F8B8BB94E65A}" srcOrd="0" destOrd="0" presId="urn:microsoft.com/office/officeart/2005/8/layout/default"/>
    <dgm:cxn modelId="{0217AD8A-3906-462A-8E7B-17E7ED39BAD9}" type="presOf" srcId="{287E8872-71DF-4DC4-8E95-F75B24E0DD28}" destId="{85A6DBCE-B2C4-45F7-AD3B-423DC147F832}" srcOrd="0" destOrd="0" presId="urn:microsoft.com/office/officeart/2005/8/layout/default"/>
    <dgm:cxn modelId="{349E7E8D-75C9-43F7-A5BD-273B242DA3EF}" srcId="{DDE764AD-0F56-4E0A-8D5C-E9A022BB4C66}" destId="{627DC4EC-34F9-4142-AEAC-BD8BCA2C6717}" srcOrd="4" destOrd="0" parTransId="{98A8BE42-497A-4722-9B97-C77286779B09}" sibTransId="{C7803986-A73D-4C56-B62A-36BF89E4321A}"/>
    <dgm:cxn modelId="{950F598F-B515-47DE-9E2A-B142EF7D5857}" srcId="{DDE764AD-0F56-4E0A-8D5C-E9A022BB4C66}" destId="{3ED6885E-6B42-4428-85AF-76572305E27C}" srcOrd="3" destOrd="0" parTransId="{A46B6078-2C25-4476-8311-78F5082FD6EA}" sibTransId="{8ED9BD9D-5C9E-4DE7-A2AF-8DEC3249AE38}"/>
    <dgm:cxn modelId="{6E801F9D-909D-4B9A-8618-F1D15DDBF782}" type="presOf" srcId="{DDE764AD-0F56-4E0A-8D5C-E9A022BB4C66}" destId="{7AA0B1FF-52ED-4A3C-BBB4-860474FBA255}" srcOrd="0" destOrd="0" presId="urn:microsoft.com/office/officeart/2005/8/layout/default"/>
    <dgm:cxn modelId="{7D8BA3B6-7E60-4F50-9BA8-3C73CD95989C}" srcId="{DDE764AD-0F56-4E0A-8D5C-E9A022BB4C66}" destId="{E8E4527C-03D0-49E6-B5F7-CDCD3DA12717}" srcOrd="1" destOrd="0" parTransId="{D4325ECB-14BB-40C1-9DC1-62672474E33E}" sibTransId="{59796460-4423-43E3-8A77-B37D497CC2F7}"/>
    <dgm:cxn modelId="{224112D8-99C0-4AC9-8318-25B372A78DE8}" srcId="{DDE764AD-0F56-4E0A-8D5C-E9A022BB4C66}" destId="{788F4C83-09C7-4EE8-9E54-3A701F3DB245}" srcOrd="2" destOrd="0" parTransId="{AC020129-96C8-4764-9EC1-C38C82625015}" sibTransId="{BC8D524D-88CE-47BC-95FA-12E78CB29FDB}"/>
    <dgm:cxn modelId="{F099CDD8-34BC-43F9-B2D9-48EBCB5ED6F5}" type="presOf" srcId="{627DC4EC-34F9-4142-AEAC-BD8BCA2C6717}" destId="{1F907558-1463-44BF-B30F-943C075796CB}" srcOrd="0" destOrd="0" presId="urn:microsoft.com/office/officeart/2005/8/layout/default"/>
    <dgm:cxn modelId="{E860AAE4-E261-460E-89AE-5235D79321C0}" srcId="{DDE764AD-0F56-4E0A-8D5C-E9A022BB4C66}" destId="{287E8872-71DF-4DC4-8E95-F75B24E0DD28}" srcOrd="0" destOrd="0" parTransId="{6663F87E-302E-487A-AF7E-FB8BB613815B}" sibTransId="{E3CBFFA9-A4F3-4DC4-BEDF-BC091804C19C}"/>
    <dgm:cxn modelId="{7E1812F0-1A17-4CA6-A112-D072E8B45D82}" type="presOf" srcId="{788F4C83-09C7-4EE8-9E54-3A701F3DB245}" destId="{5C7DB69F-CEA4-4F80-9B84-94BF0424579A}" srcOrd="0" destOrd="0" presId="urn:microsoft.com/office/officeart/2005/8/layout/default"/>
    <dgm:cxn modelId="{87B6497B-4437-4958-B5F3-C6FF8FE59AB5}" type="presParOf" srcId="{7AA0B1FF-52ED-4A3C-BBB4-860474FBA255}" destId="{85A6DBCE-B2C4-45F7-AD3B-423DC147F832}" srcOrd="0" destOrd="0" presId="urn:microsoft.com/office/officeart/2005/8/layout/default"/>
    <dgm:cxn modelId="{19A0F83F-8D7A-4B4F-957E-8C2756F3AE08}" type="presParOf" srcId="{7AA0B1FF-52ED-4A3C-BBB4-860474FBA255}" destId="{3A47CFAA-805B-4555-9245-CA6B9326F4A3}" srcOrd="1" destOrd="0" presId="urn:microsoft.com/office/officeart/2005/8/layout/default"/>
    <dgm:cxn modelId="{42E511A0-B148-42CD-9E6F-6F581E5C31B6}" type="presParOf" srcId="{7AA0B1FF-52ED-4A3C-BBB4-860474FBA255}" destId="{CD641F94-5CCB-4DE0-87AA-9229165A4FBF}" srcOrd="2" destOrd="0" presId="urn:microsoft.com/office/officeart/2005/8/layout/default"/>
    <dgm:cxn modelId="{6D4FEC7E-524C-4CE0-86C7-12EC73C9A5C3}" type="presParOf" srcId="{7AA0B1FF-52ED-4A3C-BBB4-860474FBA255}" destId="{DAC86F0E-2BD8-4BFE-BCCC-FB2D5D5421B8}" srcOrd="3" destOrd="0" presId="urn:microsoft.com/office/officeart/2005/8/layout/default"/>
    <dgm:cxn modelId="{75B8DA4B-7B27-493A-8C21-D7A9A6DB8D07}" type="presParOf" srcId="{7AA0B1FF-52ED-4A3C-BBB4-860474FBA255}" destId="{5C7DB69F-CEA4-4F80-9B84-94BF0424579A}" srcOrd="4" destOrd="0" presId="urn:microsoft.com/office/officeart/2005/8/layout/default"/>
    <dgm:cxn modelId="{84C933A9-0FC9-4C63-BFB4-6B00CF1C350F}" type="presParOf" srcId="{7AA0B1FF-52ED-4A3C-BBB4-860474FBA255}" destId="{0647C2B4-3EEC-4B7E-9802-199926C2EE8D}" srcOrd="5" destOrd="0" presId="urn:microsoft.com/office/officeart/2005/8/layout/default"/>
    <dgm:cxn modelId="{783FAFEA-F1D9-49B7-AB40-CA6536763114}" type="presParOf" srcId="{7AA0B1FF-52ED-4A3C-BBB4-860474FBA255}" destId="{117AD71F-B6FF-4DD9-99FA-F8B8BB94E65A}" srcOrd="6" destOrd="0" presId="urn:microsoft.com/office/officeart/2005/8/layout/default"/>
    <dgm:cxn modelId="{126F65B2-D386-41C8-A08B-47A2C08FB52F}" type="presParOf" srcId="{7AA0B1FF-52ED-4A3C-BBB4-860474FBA255}" destId="{F4DF8E18-E8EE-4DF3-AB16-BBE5432809A4}" srcOrd="7" destOrd="0" presId="urn:microsoft.com/office/officeart/2005/8/layout/default"/>
    <dgm:cxn modelId="{20D93136-91A4-432E-8C4C-EDA468CE395D}" type="presParOf" srcId="{7AA0B1FF-52ED-4A3C-BBB4-860474FBA255}" destId="{1F907558-1463-44BF-B30F-943C075796C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07D2D-88C3-465B-8A02-C75262AB3F2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E826B4A-3BE7-45DD-8C2D-7105C45DE670}">
      <dgm:prSet phldrT="[Text]" custT="1"/>
      <dgm:spPr/>
      <dgm:t>
        <a:bodyPr/>
        <a:lstStyle/>
        <a:p>
          <a:pPr algn="ctr">
            <a:buFont typeface="Arial" panose="020B0604020202020204" pitchFamily="34" charset="0"/>
            <a:buChar char="•"/>
          </a:pPr>
          <a:r>
            <a:rPr lang="en-US" sz="3200" b="1" dirty="0"/>
            <a:t>Key Informant Interview </a:t>
          </a:r>
          <a:endParaRPr lang="en-US" sz="3200" dirty="0"/>
        </a:p>
      </dgm:t>
    </dgm:pt>
    <dgm:pt modelId="{6F458FDD-2234-424F-B404-25224010A354}" type="parTrans" cxnId="{F0D53318-49E5-4DE9-985F-E1A20E2DD763}">
      <dgm:prSet/>
      <dgm:spPr/>
      <dgm:t>
        <a:bodyPr/>
        <a:lstStyle/>
        <a:p>
          <a:endParaRPr lang="en-US"/>
        </a:p>
      </dgm:t>
    </dgm:pt>
    <dgm:pt modelId="{90090248-6F11-4D9A-BE5B-E00905CA5A18}" type="sibTrans" cxnId="{F0D53318-49E5-4DE9-985F-E1A20E2DD763}">
      <dgm:prSet/>
      <dgm:spPr/>
      <dgm:t>
        <a:bodyPr/>
        <a:lstStyle/>
        <a:p>
          <a:endParaRPr lang="en-US"/>
        </a:p>
      </dgm:t>
    </dgm:pt>
    <dgm:pt modelId="{6C4DF8DF-83AD-4613-8BE1-C0390D026D9B}">
      <dgm:prSet phldrT="[Text]"/>
      <dgm:spPr/>
      <dgm:t>
        <a:bodyPr/>
        <a:lstStyle/>
        <a:p>
          <a:pPr algn="ctr">
            <a:buFont typeface="Arial" panose="020B0604020202020204" pitchFamily="34" charset="0"/>
            <a:buChar char="•"/>
          </a:pPr>
          <a:r>
            <a:rPr lang="en-US" dirty="0"/>
            <a:t>Collection of Qualitative Research </a:t>
          </a:r>
        </a:p>
      </dgm:t>
    </dgm:pt>
    <dgm:pt modelId="{2E1F98FA-DABE-40D8-9008-6AAB9735E04F}" type="parTrans" cxnId="{8B303C4D-7FA2-44A3-9566-6AFFB6945BCB}">
      <dgm:prSet/>
      <dgm:spPr/>
      <dgm:t>
        <a:bodyPr/>
        <a:lstStyle/>
        <a:p>
          <a:endParaRPr lang="en-US"/>
        </a:p>
      </dgm:t>
    </dgm:pt>
    <dgm:pt modelId="{54798596-21E0-4938-B270-8B80EA98418D}" type="sibTrans" cxnId="{8B303C4D-7FA2-44A3-9566-6AFFB6945BCB}">
      <dgm:prSet/>
      <dgm:spPr/>
      <dgm:t>
        <a:bodyPr/>
        <a:lstStyle/>
        <a:p>
          <a:endParaRPr lang="en-US"/>
        </a:p>
      </dgm:t>
    </dgm:pt>
    <dgm:pt modelId="{F6232B35-DF54-4754-90C3-7D65D7464F61}">
      <dgm:prSet phldrT="[Text]"/>
      <dgm:spPr/>
      <dgm:t>
        <a:bodyPr/>
        <a:lstStyle/>
        <a:p>
          <a:pPr algn="ctr">
            <a:buFont typeface="Arial" panose="020B0604020202020204" pitchFamily="34" charset="0"/>
            <a:buChar char="•"/>
          </a:pPr>
          <a:r>
            <a:rPr lang="en-US" dirty="0"/>
            <a:t>Formative research to learn more about the community and develop an understanding of community needs</a:t>
          </a:r>
        </a:p>
      </dgm:t>
    </dgm:pt>
    <dgm:pt modelId="{8275CE22-0444-4910-AD01-85E757A31B42}" type="parTrans" cxnId="{C975AC73-59FA-441E-8AA9-9BDE21D5D3BF}">
      <dgm:prSet/>
      <dgm:spPr/>
      <dgm:t>
        <a:bodyPr/>
        <a:lstStyle/>
        <a:p>
          <a:endParaRPr lang="en-US"/>
        </a:p>
      </dgm:t>
    </dgm:pt>
    <dgm:pt modelId="{320A3C95-B57D-488B-9F67-22F849675DCA}" type="sibTrans" cxnId="{C975AC73-59FA-441E-8AA9-9BDE21D5D3BF}">
      <dgm:prSet/>
      <dgm:spPr/>
      <dgm:t>
        <a:bodyPr/>
        <a:lstStyle/>
        <a:p>
          <a:endParaRPr lang="en-US"/>
        </a:p>
      </dgm:t>
    </dgm:pt>
    <dgm:pt modelId="{AE4A206C-7E9D-43C8-A088-FD770D32519B}">
      <dgm:prSet phldrT="[Text]"/>
      <dgm:spPr/>
      <dgm:t>
        <a:bodyPr/>
        <a:lstStyle/>
        <a:p>
          <a:pPr algn="ctr">
            <a:buFont typeface="Arial" panose="020B0604020202020204" pitchFamily="34" charset="0"/>
            <a:buChar char="•"/>
          </a:pPr>
          <a:r>
            <a:rPr lang="en-US" dirty="0"/>
            <a:t>Utilizing secondary data to gather quantitative data </a:t>
          </a:r>
        </a:p>
      </dgm:t>
    </dgm:pt>
    <dgm:pt modelId="{10FBC45E-C512-44FF-97D5-E3F8F2026ADD}" type="parTrans" cxnId="{37124DA6-0FD9-41C5-993F-9901E4F82027}">
      <dgm:prSet/>
      <dgm:spPr/>
      <dgm:t>
        <a:bodyPr/>
        <a:lstStyle/>
        <a:p>
          <a:endParaRPr lang="en-US"/>
        </a:p>
      </dgm:t>
    </dgm:pt>
    <dgm:pt modelId="{0B4717E7-88ED-4060-B918-DDD2DDEED5C9}" type="sibTrans" cxnId="{37124DA6-0FD9-41C5-993F-9901E4F82027}">
      <dgm:prSet/>
      <dgm:spPr/>
      <dgm:t>
        <a:bodyPr/>
        <a:lstStyle/>
        <a:p>
          <a:endParaRPr lang="en-US"/>
        </a:p>
      </dgm:t>
    </dgm:pt>
    <dgm:pt modelId="{FA696047-7491-497D-9B94-6998821C6C42}" type="pres">
      <dgm:prSet presAssocID="{E9307D2D-88C3-465B-8A02-C75262AB3F2A}" presName="outerComposite" presStyleCnt="0">
        <dgm:presLayoutVars>
          <dgm:chMax val="5"/>
          <dgm:dir/>
          <dgm:resizeHandles val="exact"/>
        </dgm:presLayoutVars>
      </dgm:prSet>
      <dgm:spPr/>
    </dgm:pt>
    <dgm:pt modelId="{B4D552FB-8209-42FF-8E49-9675D25E2E7A}" type="pres">
      <dgm:prSet presAssocID="{E9307D2D-88C3-465B-8A02-C75262AB3F2A}" presName="dummyMaxCanvas" presStyleCnt="0">
        <dgm:presLayoutVars/>
      </dgm:prSet>
      <dgm:spPr/>
    </dgm:pt>
    <dgm:pt modelId="{EC64A37C-DB20-4D61-A67F-91EECA27CE9C}" type="pres">
      <dgm:prSet presAssocID="{E9307D2D-88C3-465B-8A02-C75262AB3F2A}" presName="FourNodes_1" presStyleLbl="node1" presStyleIdx="0" presStyleCnt="4">
        <dgm:presLayoutVars>
          <dgm:bulletEnabled val="1"/>
        </dgm:presLayoutVars>
      </dgm:prSet>
      <dgm:spPr/>
    </dgm:pt>
    <dgm:pt modelId="{0EC85250-9705-4393-9670-E6AD2D33CB6B}" type="pres">
      <dgm:prSet presAssocID="{E9307D2D-88C3-465B-8A02-C75262AB3F2A}" presName="FourNodes_2" presStyleLbl="node1" presStyleIdx="1" presStyleCnt="4">
        <dgm:presLayoutVars>
          <dgm:bulletEnabled val="1"/>
        </dgm:presLayoutVars>
      </dgm:prSet>
      <dgm:spPr/>
    </dgm:pt>
    <dgm:pt modelId="{B2A7E3BB-0CFB-4D21-9995-FCF8A4C26BBE}" type="pres">
      <dgm:prSet presAssocID="{E9307D2D-88C3-465B-8A02-C75262AB3F2A}" presName="FourNodes_3" presStyleLbl="node1" presStyleIdx="2" presStyleCnt="4">
        <dgm:presLayoutVars>
          <dgm:bulletEnabled val="1"/>
        </dgm:presLayoutVars>
      </dgm:prSet>
      <dgm:spPr/>
    </dgm:pt>
    <dgm:pt modelId="{1C3BC713-07A8-438B-A5E7-852036E5B652}" type="pres">
      <dgm:prSet presAssocID="{E9307D2D-88C3-465B-8A02-C75262AB3F2A}" presName="FourNodes_4" presStyleLbl="node1" presStyleIdx="3" presStyleCnt="4">
        <dgm:presLayoutVars>
          <dgm:bulletEnabled val="1"/>
        </dgm:presLayoutVars>
      </dgm:prSet>
      <dgm:spPr/>
    </dgm:pt>
    <dgm:pt modelId="{E49F8F85-8DD4-45AC-8852-FF34E387F173}" type="pres">
      <dgm:prSet presAssocID="{E9307D2D-88C3-465B-8A02-C75262AB3F2A}" presName="FourConn_1-2" presStyleLbl="fgAccFollowNode1" presStyleIdx="0" presStyleCnt="3">
        <dgm:presLayoutVars>
          <dgm:bulletEnabled val="1"/>
        </dgm:presLayoutVars>
      </dgm:prSet>
      <dgm:spPr/>
    </dgm:pt>
    <dgm:pt modelId="{BBE7ECAA-1C4D-4E2B-A754-F337E0389CDA}" type="pres">
      <dgm:prSet presAssocID="{E9307D2D-88C3-465B-8A02-C75262AB3F2A}" presName="FourConn_2-3" presStyleLbl="fgAccFollowNode1" presStyleIdx="1" presStyleCnt="3">
        <dgm:presLayoutVars>
          <dgm:bulletEnabled val="1"/>
        </dgm:presLayoutVars>
      </dgm:prSet>
      <dgm:spPr/>
    </dgm:pt>
    <dgm:pt modelId="{F2B8CE01-A469-4836-8294-ABFBBB637F52}" type="pres">
      <dgm:prSet presAssocID="{E9307D2D-88C3-465B-8A02-C75262AB3F2A}" presName="FourConn_3-4" presStyleLbl="fgAccFollowNode1" presStyleIdx="2" presStyleCnt="3">
        <dgm:presLayoutVars>
          <dgm:bulletEnabled val="1"/>
        </dgm:presLayoutVars>
      </dgm:prSet>
      <dgm:spPr/>
    </dgm:pt>
    <dgm:pt modelId="{8A4A427A-F8F0-46A8-B80C-F91D8EDBCDC2}" type="pres">
      <dgm:prSet presAssocID="{E9307D2D-88C3-465B-8A02-C75262AB3F2A}" presName="FourNodes_1_text" presStyleLbl="node1" presStyleIdx="3" presStyleCnt="4">
        <dgm:presLayoutVars>
          <dgm:bulletEnabled val="1"/>
        </dgm:presLayoutVars>
      </dgm:prSet>
      <dgm:spPr/>
    </dgm:pt>
    <dgm:pt modelId="{71E7919F-99E1-4B89-B7C0-E1C8BFA7AB20}" type="pres">
      <dgm:prSet presAssocID="{E9307D2D-88C3-465B-8A02-C75262AB3F2A}" presName="FourNodes_2_text" presStyleLbl="node1" presStyleIdx="3" presStyleCnt="4">
        <dgm:presLayoutVars>
          <dgm:bulletEnabled val="1"/>
        </dgm:presLayoutVars>
      </dgm:prSet>
      <dgm:spPr/>
    </dgm:pt>
    <dgm:pt modelId="{D93657BD-26CA-426C-AFBA-2A6925FDA66F}" type="pres">
      <dgm:prSet presAssocID="{E9307D2D-88C3-465B-8A02-C75262AB3F2A}" presName="FourNodes_3_text" presStyleLbl="node1" presStyleIdx="3" presStyleCnt="4">
        <dgm:presLayoutVars>
          <dgm:bulletEnabled val="1"/>
        </dgm:presLayoutVars>
      </dgm:prSet>
      <dgm:spPr/>
    </dgm:pt>
    <dgm:pt modelId="{0E5BCAEA-2A09-49A8-8C43-63460DF6CDC8}" type="pres">
      <dgm:prSet presAssocID="{E9307D2D-88C3-465B-8A02-C75262AB3F2A}" presName="FourNodes_4_text" presStyleLbl="node1" presStyleIdx="3" presStyleCnt="4">
        <dgm:presLayoutVars>
          <dgm:bulletEnabled val="1"/>
        </dgm:presLayoutVars>
      </dgm:prSet>
      <dgm:spPr/>
    </dgm:pt>
  </dgm:ptLst>
  <dgm:cxnLst>
    <dgm:cxn modelId="{EF42CF11-E056-4670-81F9-536AE2FD85D0}" type="presOf" srcId="{BE826B4A-3BE7-45DD-8C2D-7105C45DE670}" destId="{0E5BCAEA-2A09-49A8-8C43-63460DF6CDC8}" srcOrd="1" destOrd="0" presId="urn:microsoft.com/office/officeart/2005/8/layout/vProcess5"/>
    <dgm:cxn modelId="{F0D53318-49E5-4DE9-985F-E1A20E2DD763}" srcId="{E9307D2D-88C3-465B-8A02-C75262AB3F2A}" destId="{BE826B4A-3BE7-45DD-8C2D-7105C45DE670}" srcOrd="3" destOrd="0" parTransId="{6F458FDD-2234-424F-B404-25224010A354}" sibTransId="{90090248-6F11-4D9A-BE5B-E00905CA5A18}"/>
    <dgm:cxn modelId="{9159C12A-D8BA-447E-BD8C-3EB706D65C95}" type="presOf" srcId="{320A3C95-B57D-488B-9F67-22F849675DCA}" destId="{E49F8F85-8DD4-45AC-8852-FF34E387F173}" srcOrd="0" destOrd="0" presId="urn:microsoft.com/office/officeart/2005/8/layout/vProcess5"/>
    <dgm:cxn modelId="{E324962D-2D30-4E87-A050-AD92386BB967}" type="presOf" srcId="{F6232B35-DF54-4754-90C3-7D65D7464F61}" destId="{EC64A37C-DB20-4D61-A67F-91EECA27CE9C}" srcOrd="0" destOrd="0" presId="urn:microsoft.com/office/officeart/2005/8/layout/vProcess5"/>
    <dgm:cxn modelId="{7626B238-74E1-4A09-B031-82EF3DB635B1}" type="presOf" srcId="{6C4DF8DF-83AD-4613-8BE1-C0390D026D9B}" destId="{B2A7E3BB-0CFB-4D21-9995-FCF8A4C26BBE}" srcOrd="0" destOrd="0" presId="urn:microsoft.com/office/officeart/2005/8/layout/vProcess5"/>
    <dgm:cxn modelId="{A98CBC4B-57B7-4342-B460-F84B5F007CF9}" type="presOf" srcId="{6C4DF8DF-83AD-4613-8BE1-C0390D026D9B}" destId="{D93657BD-26CA-426C-AFBA-2A6925FDA66F}" srcOrd="1" destOrd="0" presId="urn:microsoft.com/office/officeart/2005/8/layout/vProcess5"/>
    <dgm:cxn modelId="{E7A8956C-5AD4-489A-8B4E-6ADAAEB6C94E}" type="presOf" srcId="{E9307D2D-88C3-465B-8A02-C75262AB3F2A}" destId="{FA696047-7491-497D-9B94-6998821C6C42}" srcOrd="0" destOrd="0" presId="urn:microsoft.com/office/officeart/2005/8/layout/vProcess5"/>
    <dgm:cxn modelId="{B8DA0D6D-C29B-4901-999A-6522C9D45C20}" type="presOf" srcId="{AE4A206C-7E9D-43C8-A088-FD770D32519B}" destId="{71E7919F-99E1-4B89-B7C0-E1C8BFA7AB20}" srcOrd="1" destOrd="0" presId="urn:microsoft.com/office/officeart/2005/8/layout/vProcess5"/>
    <dgm:cxn modelId="{BA8B1C4D-22A0-4A3E-A0E4-6AED94FC0D60}" type="presOf" srcId="{AE4A206C-7E9D-43C8-A088-FD770D32519B}" destId="{0EC85250-9705-4393-9670-E6AD2D33CB6B}" srcOrd="0" destOrd="0" presId="urn:microsoft.com/office/officeart/2005/8/layout/vProcess5"/>
    <dgm:cxn modelId="{8B303C4D-7FA2-44A3-9566-6AFFB6945BCB}" srcId="{E9307D2D-88C3-465B-8A02-C75262AB3F2A}" destId="{6C4DF8DF-83AD-4613-8BE1-C0390D026D9B}" srcOrd="2" destOrd="0" parTransId="{2E1F98FA-DABE-40D8-9008-6AAB9735E04F}" sibTransId="{54798596-21E0-4938-B270-8B80EA98418D}"/>
    <dgm:cxn modelId="{E54CA873-F954-49D0-86BD-64FD3BD28B55}" type="presOf" srcId="{54798596-21E0-4938-B270-8B80EA98418D}" destId="{F2B8CE01-A469-4836-8294-ABFBBB637F52}" srcOrd="0" destOrd="0" presId="urn:microsoft.com/office/officeart/2005/8/layout/vProcess5"/>
    <dgm:cxn modelId="{C975AC73-59FA-441E-8AA9-9BDE21D5D3BF}" srcId="{E9307D2D-88C3-465B-8A02-C75262AB3F2A}" destId="{F6232B35-DF54-4754-90C3-7D65D7464F61}" srcOrd="0" destOrd="0" parTransId="{8275CE22-0444-4910-AD01-85E757A31B42}" sibTransId="{320A3C95-B57D-488B-9F67-22F849675DCA}"/>
    <dgm:cxn modelId="{49774077-30B4-44A7-BC07-EB45362A5A99}" type="presOf" srcId="{0B4717E7-88ED-4060-B918-DDD2DDEED5C9}" destId="{BBE7ECAA-1C4D-4E2B-A754-F337E0389CDA}" srcOrd="0" destOrd="0" presId="urn:microsoft.com/office/officeart/2005/8/layout/vProcess5"/>
    <dgm:cxn modelId="{D72FFB91-87B0-4198-9113-5F6D2072A943}" type="presOf" srcId="{BE826B4A-3BE7-45DD-8C2D-7105C45DE670}" destId="{1C3BC713-07A8-438B-A5E7-852036E5B652}" srcOrd="0" destOrd="0" presId="urn:microsoft.com/office/officeart/2005/8/layout/vProcess5"/>
    <dgm:cxn modelId="{1C92A5A5-85FF-433B-B8C3-63F1CE005C3C}" type="presOf" srcId="{F6232B35-DF54-4754-90C3-7D65D7464F61}" destId="{8A4A427A-F8F0-46A8-B80C-F91D8EDBCDC2}" srcOrd="1" destOrd="0" presId="urn:microsoft.com/office/officeart/2005/8/layout/vProcess5"/>
    <dgm:cxn modelId="{37124DA6-0FD9-41C5-993F-9901E4F82027}" srcId="{E9307D2D-88C3-465B-8A02-C75262AB3F2A}" destId="{AE4A206C-7E9D-43C8-A088-FD770D32519B}" srcOrd="1" destOrd="0" parTransId="{10FBC45E-C512-44FF-97D5-E3F8F2026ADD}" sibTransId="{0B4717E7-88ED-4060-B918-DDD2DDEED5C9}"/>
    <dgm:cxn modelId="{14772537-E15E-4203-AE64-AB1444834724}" type="presParOf" srcId="{FA696047-7491-497D-9B94-6998821C6C42}" destId="{B4D552FB-8209-42FF-8E49-9675D25E2E7A}" srcOrd="0" destOrd="0" presId="urn:microsoft.com/office/officeart/2005/8/layout/vProcess5"/>
    <dgm:cxn modelId="{4C0BBC1A-A387-4F6B-A8B0-3E95B83A20E4}" type="presParOf" srcId="{FA696047-7491-497D-9B94-6998821C6C42}" destId="{EC64A37C-DB20-4D61-A67F-91EECA27CE9C}" srcOrd="1" destOrd="0" presId="urn:microsoft.com/office/officeart/2005/8/layout/vProcess5"/>
    <dgm:cxn modelId="{0EB60F9E-3C64-491D-A3AE-6FE24CB74D69}" type="presParOf" srcId="{FA696047-7491-497D-9B94-6998821C6C42}" destId="{0EC85250-9705-4393-9670-E6AD2D33CB6B}" srcOrd="2" destOrd="0" presId="urn:microsoft.com/office/officeart/2005/8/layout/vProcess5"/>
    <dgm:cxn modelId="{2B5EB38F-5171-4443-A966-4AA8DE45B5F5}" type="presParOf" srcId="{FA696047-7491-497D-9B94-6998821C6C42}" destId="{B2A7E3BB-0CFB-4D21-9995-FCF8A4C26BBE}" srcOrd="3" destOrd="0" presId="urn:microsoft.com/office/officeart/2005/8/layout/vProcess5"/>
    <dgm:cxn modelId="{DEF5D2B5-7478-4B6A-B2AF-04A7405B3E79}" type="presParOf" srcId="{FA696047-7491-497D-9B94-6998821C6C42}" destId="{1C3BC713-07A8-438B-A5E7-852036E5B652}" srcOrd="4" destOrd="0" presId="urn:microsoft.com/office/officeart/2005/8/layout/vProcess5"/>
    <dgm:cxn modelId="{11993FEC-2F87-4403-BF11-E4C095A91C59}" type="presParOf" srcId="{FA696047-7491-497D-9B94-6998821C6C42}" destId="{E49F8F85-8DD4-45AC-8852-FF34E387F173}" srcOrd="5" destOrd="0" presId="urn:microsoft.com/office/officeart/2005/8/layout/vProcess5"/>
    <dgm:cxn modelId="{AF77BCC2-53BC-4E9A-8D7F-28F3B6494832}" type="presParOf" srcId="{FA696047-7491-497D-9B94-6998821C6C42}" destId="{BBE7ECAA-1C4D-4E2B-A754-F337E0389CDA}" srcOrd="6" destOrd="0" presId="urn:microsoft.com/office/officeart/2005/8/layout/vProcess5"/>
    <dgm:cxn modelId="{3A515109-5648-4577-85D8-E68D3BF148D1}" type="presParOf" srcId="{FA696047-7491-497D-9B94-6998821C6C42}" destId="{F2B8CE01-A469-4836-8294-ABFBBB637F52}" srcOrd="7" destOrd="0" presId="urn:microsoft.com/office/officeart/2005/8/layout/vProcess5"/>
    <dgm:cxn modelId="{FA326CBE-31A4-4117-86FC-436DA7CB319A}" type="presParOf" srcId="{FA696047-7491-497D-9B94-6998821C6C42}" destId="{8A4A427A-F8F0-46A8-B80C-F91D8EDBCDC2}" srcOrd="8" destOrd="0" presId="urn:microsoft.com/office/officeart/2005/8/layout/vProcess5"/>
    <dgm:cxn modelId="{FEAA5857-BD04-4EB2-9DFD-D463FF24A0AE}" type="presParOf" srcId="{FA696047-7491-497D-9B94-6998821C6C42}" destId="{71E7919F-99E1-4B89-B7C0-E1C8BFA7AB20}" srcOrd="9" destOrd="0" presId="urn:microsoft.com/office/officeart/2005/8/layout/vProcess5"/>
    <dgm:cxn modelId="{F166DB5D-8A6F-4776-8583-AD6E97000B1E}" type="presParOf" srcId="{FA696047-7491-497D-9B94-6998821C6C42}" destId="{D93657BD-26CA-426C-AFBA-2A6925FDA66F}" srcOrd="10" destOrd="0" presId="urn:microsoft.com/office/officeart/2005/8/layout/vProcess5"/>
    <dgm:cxn modelId="{191DCF06-DE08-482A-BBDA-5C82F28B4E93}" type="presParOf" srcId="{FA696047-7491-497D-9B94-6998821C6C42}" destId="{0E5BCAEA-2A09-49A8-8C43-63460DF6CDC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3EB5A2-44FB-4C48-92D9-A2FD7B2756B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C7E20E-1996-4554-892C-E69E8C626442}">
      <dgm:prSet/>
      <dgm:spPr/>
      <dgm:t>
        <a:bodyPr/>
        <a:lstStyle/>
        <a:p>
          <a:pPr>
            <a:lnSpc>
              <a:spcPct val="100000"/>
            </a:lnSpc>
          </a:pPr>
          <a:r>
            <a:rPr lang="en-US" dirty="0"/>
            <a:t>Collaborate with Critical Peer Group to develop a series of open-ended questions for the Key Informant to address and used probing strategies to get information to answer all questions</a:t>
          </a:r>
        </a:p>
      </dgm:t>
    </dgm:pt>
    <dgm:pt modelId="{832E4BFD-B840-4FD5-9C6F-A240E6B28D61}" type="parTrans" cxnId="{AEBD9CC2-7000-4331-AEEB-BF8FE1F53FFE}">
      <dgm:prSet/>
      <dgm:spPr/>
      <dgm:t>
        <a:bodyPr/>
        <a:lstStyle/>
        <a:p>
          <a:endParaRPr lang="en-US"/>
        </a:p>
      </dgm:t>
    </dgm:pt>
    <dgm:pt modelId="{2CDDF1C4-2C0A-4518-8722-D54D5A46B160}" type="sibTrans" cxnId="{AEBD9CC2-7000-4331-AEEB-BF8FE1F53FFE}">
      <dgm:prSet/>
      <dgm:spPr/>
      <dgm:t>
        <a:bodyPr/>
        <a:lstStyle/>
        <a:p>
          <a:endParaRPr lang="en-US"/>
        </a:p>
      </dgm:t>
    </dgm:pt>
    <dgm:pt modelId="{E0AF81EF-3390-4D32-B3B5-439343555BE2}">
      <dgm:prSet/>
      <dgm:spPr/>
      <dgm:t>
        <a:bodyPr/>
        <a:lstStyle/>
        <a:p>
          <a:pPr>
            <a:lnSpc>
              <a:spcPct val="100000"/>
            </a:lnSpc>
          </a:pPr>
          <a:r>
            <a:rPr lang="en-US" dirty="0"/>
            <a:t>Key</a:t>
          </a:r>
          <a:r>
            <a:rPr lang="en-US" baseline="0" dirty="0"/>
            <a:t> Informant was invited to meet with our Critical Peer Group through Zoom where we interviewed the Key Informant about their experience with the West African community and COVID-19 as well as other community health problems</a:t>
          </a:r>
          <a:endParaRPr lang="en-US" dirty="0"/>
        </a:p>
      </dgm:t>
    </dgm:pt>
    <dgm:pt modelId="{A603AC33-B36B-417B-B59D-55EEFCA616D8}" type="parTrans" cxnId="{2CE1A25F-3207-4A85-B203-054AD1B896CB}">
      <dgm:prSet/>
      <dgm:spPr/>
      <dgm:t>
        <a:bodyPr/>
        <a:lstStyle/>
        <a:p>
          <a:endParaRPr lang="en-US"/>
        </a:p>
      </dgm:t>
    </dgm:pt>
    <dgm:pt modelId="{0F04E702-C546-4D8B-8017-840504BA10F5}" type="sibTrans" cxnId="{2CE1A25F-3207-4A85-B203-054AD1B896CB}">
      <dgm:prSet/>
      <dgm:spPr/>
      <dgm:t>
        <a:bodyPr/>
        <a:lstStyle/>
        <a:p>
          <a:endParaRPr lang="en-US"/>
        </a:p>
      </dgm:t>
    </dgm:pt>
    <dgm:pt modelId="{E43409B8-5234-4B64-B8BB-7B1133A683A5}">
      <dgm:prSet/>
      <dgm:spPr/>
      <dgm:t>
        <a:bodyPr/>
        <a:lstStyle/>
        <a:p>
          <a:pPr>
            <a:lnSpc>
              <a:spcPct val="100000"/>
            </a:lnSpc>
          </a:pPr>
          <a:r>
            <a:rPr lang="en-US" dirty="0"/>
            <a:t>List of questions the Key Informant was asked are listed in the appendix of this presentation</a:t>
          </a:r>
        </a:p>
      </dgm:t>
    </dgm:pt>
    <dgm:pt modelId="{062401E8-3E2E-49B3-83ED-061A8418B014}" type="parTrans" cxnId="{25669C67-CBD5-4430-B447-F8C87F996481}">
      <dgm:prSet/>
      <dgm:spPr/>
      <dgm:t>
        <a:bodyPr/>
        <a:lstStyle/>
        <a:p>
          <a:endParaRPr lang="en-US"/>
        </a:p>
      </dgm:t>
    </dgm:pt>
    <dgm:pt modelId="{3E381EAB-5DB5-40C2-93DE-A1DB84694C28}" type="sibTrans" cxnId="{25669C67-CBD5-4430-B447-F8C87F996481}">
      <dgm:prSet/>
      <dgm:spPr/>
      <dgm:t>
        <a:bodyPr/>
        <a:lstStyle/>
        <a:p>
          <a:endParaRPr lang="en-US"/>
        </a:p>
      </dgm:t>
    </dgm:pt>
    <dgm:pt modelId="{5E235246-999D-477F-9700-6DAAFB0B5C09}" type="pres">
      <dgm:prSet presAssocID="{A23EB5A2-44FB-4C48-92D9-A2FD7B2756B3}" presName="root" presStyleCnt="0">
        <dgm:presLayoutVars>
          <dgm:dir/>
          <dgm:resizeHandles val="exact"/>
        </dgm:presLayoutVars>
      </dgm:prSet>
      <dgm:spPr/>
    </dgm:pt>
    <dgm:pt modelId="{E790410C-48FA-49F8-BE6D-06AF06706710}" type="pres">
      <dgm:prSet presAssocID="{DAC7E20E-1996-4554-892C-E69E8C626442}" presName="compNode" presStyleCnt="0"/>
      <dgm:spPr/>
    </dgm:pt>
    <dgm:pt modelId="{74C73DE9-9891-4169-9640-92F54466C2C0}" type="pres">
      <dgm:prSet presAssocID="{DAC7E20E-1996-4554-892C-E69E8C626442}" presName="bgRect" presStyleLbl="bgShp" presStyleIdx="0" presStyleCnt="3"/>
      <dgm:spPr/>
    </dgm:pt>
    <dgm:pt modelId="{E27DB070-9D9E-4FDF-9E79-A267AE5D28E6}" type="pres">
      <dgm:prSet presAssocID="{DAC7E20E-1996-4554-892C-E69E8C626442}" presName="iconRect" presStyleLbl="node1" presStyleIdx="0" presStyleCnt="3" custLinFactY="100000" custLinFactNeighborX="-1505" custLinFactNeighborY="1343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with solid fill"/>
        </a:ext>
      </dgm:extLst>
    </dgm:pt>
    <dgm:pt modelId="{4354625C-3C17-48D0-B6EE-C2ECC2FDC079}" type="pres">
      <dgm:prSet presAssocID="{DAC7E20E-1996-4554-892C-E69E8C626442}" presName="spaceRect" presStyleCnt="0"/>
      <dgm:spPr/>
    </dgm:pt>
    <dgm:pt modelId="{09F7E798-E279-4687-BD1A-358581948D52}" type="pres">
      <dgm:prSet presAssocID="{DAC7E20E-1996-4554-892C-E69E8C626442}" presName="parTx" presStyleLbl="revTx" presStyleIdx="0" presStyleCnt="3">
        <dgm:presLayoutVars>
          <dgm:chMax val="0"/>
          <dgm:chPref val="0"/>
        </dgm:presLayoutVars>
      </dgm:prSet>
      <dgm:spPr/>
    </dgm:pt>
    <dgm:pt modelId="{0411136C-7440-493B-8297-4EB20AEC609D}" type="pres">
      <dgm:prSet presAssocID="{2CDDF1C4-2C0A-4518-8722-D54D5A46B160}" presName="sibTrans" presStyleCnt="0"/>
      <dgm:spPr/>
    </dgm:pt>
    <dgm:pt modelId="{6E8E9B28-243E-47A4-9F8E-7D0AF57BF7BF}" type="pres">
      <dgm:prSet presAssocID="{E0AF81EF-3390-4D32-B3B5-439343555BE2}" presName="compNode" presStyleCnt="0"/>
      <dgm:spPr/>
    </dgm:pt>
    <dgm:pt modelId="{B327D208-1495-4B66-9AC2-B9FD18FE9C78}" type="pres">
      <dgm:prSet presAssocID="{E0AF81EF-3390-4D32-B3B5-439343555BE2}" presName="bgRect" presStyleLbl="bgShp" presStyleIdx="1" presStyleCnt="3" custLinFactNeighborY="-1753"/>
      <dgm:spPr/>
    </dgm:pt>
    <dgm:pt modelId="{B08D58AE-832B-4D5E-BDD0-9F255AA36F65}" type="pres">
      <dgm:prSet presAssocID="{E0AF81EF-3390-4D32-B3B5-439343555BE2}" presName="iconRect" presStyleLbl="node1" presStyleIdx="1" presStyleCnt="3" custLinFactNeighborX="15404" custLinFactNeighborY="-12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dio microphone with solid fill"/>
        </a:ext>
      </dgm:extLst>
    </dgm:pt>
    <dgm:pt modelId="{3520A5EA-DE02-4CA3-91F7-99E05233A2DD}" type="pres">
      <dgm:prSet presAssocID="{E0AF81EF-3390-4D32-B3B5-439343555BE2}" presName="spaceRect" presStyleCnt="0"/>
      <dgm:spPr/>
    </dgm:pt>
    <dgm:pt modelId="{81EE4C31-E798-4D6F-9021-454B590340B7}" type="pres">
      <dgm:prSet presAssocID="{E0AF81EF-3390-4D32-B3B5-439343555BE2}" presName="parTx" presStyleLbl="revTx" presStyleIdx="1" presStyleCnt="3">
        <dgm:presLayoutVars>
          <dgm:chMax val="0"/>
          <dgm:chPref val="0"/>
        </dgm:presLayoutVars>
      </dgm:prSet>
      <dgm:spPr/>
    </dgm:pt>
    <dgm:pt modelId="{DB002DA9-DD1E-484B-8DD6-8C08389FBB9A}" type="pres">
      <dgm:prSet presAssocID="{0F04E702-C546-4D8B-8017-840504BA10F5}" presName="sibTrans" presStyleCnt="0"/>
      <dgm:spPr/>
    </dgm:pt>
    <dgm:pt modelId="{4AF58833-2049-4BF9-895B-E86D634398BC}" type="pres">
      <dgm:prSet presAssocID="{E43409B8-5234-4B64-B8BB-7B1133A683A5}" presName="compNode" presStyleCnt="0"/>
      <dgm:spPr/>
    </dgm:pt>
    <dgm:pt modelId="{2F846BE8-0895-44FA-82B8-31783A0DEFDC}" type="pres">
      <dgm:prSet presAssocID="{E43409B8-5234-4B64-B8BB-7B1133A683A5}" presName="bgRect" presStyleLbl="bgShp" presStyleIdx="2" presStyleCnt="3"/>
      <dgm:spPr/>
    </dgm:pt>
    <dgm:pt modelId="{D657B53A-1A2A-456F-BC5B-A7B8D004CA98}" type="pres">
      <dgm:prSet presAssocID="{E43409B8-5234-4B64-B8BB-7B1133A683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B7E3464A-E426-4EDC-89CB-2F630DE38CC6}" type="pres">
      <dgm:prSet presAssocID="{E43409B8-5234-4B64-B8BB-7B1133A683A5}" presName="spaceRect" presStyleCnt="0"/>
      <dgm:spPr/>
    </dgm:pt>
    <dgm:pt modelId="{767301D3-1245-4B61-A7F6-6B995D39DD5F}" type="pres">
      <dgm:prSet presAssocID="{E43409B8-5234-4B64-B8BB-7B1133A683A5}" presName="parTx" presStyleLbl="revTx" presStyleIdx="2" presStyleCnt="3">
        <dgm:presLayoutVars>
          <dgm:chMax val="0"/>
          <dgm:chPref val="0"/>
        </dgm:presLayoutVars>
      </dgm:prSet>
      <dgm:spPr/>
    </dgm:pt>
  </dgm:ptLst>
  <dgm:cxnLst>
    <dgm:cxn modelId="{B445DA0D-ED2B-42A1-8BA3-E4CFAEFDE63F}" type="presOf" srcId="{E43409B8-5234-4B64-B8BB-7B1133A683A5}" destId="{767301D3-1245-4B61-A7F6-6B995D39DD5F}" srcOrd="0" destOrd="0" presId="urn:microsoft.com/office/officeart/2018/2/layout/IconVerticalSolidList"/>
    <dgm:cxn modelId="{2CE1A25F-3207-4A85-B203-054AD1B896CB}" srcId="{A23EB5A2-44FB-4C48-92D9-A2FD7B2756B3}" destId="{E0AF81EF-3390-4D32-B3B5-439343555BE2}" srcOrd="1" destOrd="0" parTransId="{A603AC33-B36B-417B-B59D-55EEFCA616D8}" sibTransId="{0F04E702-C546-4D8B-8017-840504BA10F5}"/>
    <dgm:cxn modelId="{FC45E445-ADA1-4ED0-9FD7-FCEE4DC233D0}" type="presOf" srcId="{A23EB5A2-44FB-4C48-92D9-A2FD7B2756B3}" destId="{5E235246-999D-477F-9700-6DAAFB0B5C09}" srcOrd="0" destOrd="0" presId="urn:microsoft.com/office/officeart/2018/2/layout/IconVerticalSolidList"/>
    <dgm:cxn modelId="{25669C67-CBD5-4430-B447-F8C87F996481}" srcId="{A23EB5A2-44FB-4C48-92D9-A2FD7B2756B3}" destId="{E43409B8-5234-4B64-B8BB-7B1133A683A5}" srcOrd="2" destOrd="0" parTransId="{062401E8-3E2E-49B3-83ED-061A8418B014}" sibTransId="{3E381EAB-5DB5-40C2-93DE-A1DB84694C28}"/>
    <dgm:cxn modelId="{30701689-688C-42F7-A3EA-AA26E9B8DEE9}" type="presOf" srcId="{DAC7E20E-1996-4554-892C-E69E8C626442}" destId="{09F7E798-E279-4687-BD1A-358581948D52}" srcOrd="0" destOrd="0" presId="urn:microsoft.com/office/officeart/2018/2/layout/IconVerticalSolidList"/>
    <dgm:cxn modelId="{AEBD9CC2-7000-4331-AEEB-BF8FE1F53FFE}" srcId="{A23EB5A2-44FB-4C48-92D9-A2FD7B2756B3}" destId="{DAC7E20E-1996-4554-892C-E69E8C626442}" srcOrd="0" destOrd="0" parTransId="{832E4BFD-B840-4FD5-9C6F-A240E6B28D61}" sibTransId="{2CDDF1C4-2C0A-4518-8722-D54D5A46B160}"/>
    <dgm:cxn modelId="{011891C3-C9A2-4F3E-9C81-CE4B4501360C}" type="presOf" srcId="{E0AF81EF-3390-4D32-B3B5-439343555BE2}" destId="{81EE4C31-E798-4D6F-9021-454B590340B7}" srcOrd="0" destOrd="0" presId="urn:microsoft.com/office/officeart/2018/2/layout/IconVerticalSolidList"/>
    <dgm:cxn modelId="{90ED65D7-8483-45FD-B8D9-F52E317F7F59}" type="presParOf" srcId="{5E235246-999D-477F-9700-6DAAFB0B5C09}" destId="{E790410C-48FA-49F8-BE6D-06AF06706710}" srcOrd="0" destOrd="0" presId="urn:microsoft.com/office/officeart/2018/2/layout/IconVerticalSolidList"/>
    <dgm:cxn modelId="{5ADC64AC-1597-4BBB-A4C9-ECD6D774B91C}" type="presParOf" srcId="{E790410C-48FA-49F8-BE6D-06AF06706710}" destId="{74C73DE9-9891-4169-9640-92F54466C2C0}" srcOrd="0" destOrd="0" presId="urn:microsoft.com/office/officeart/2018/2/layout/IconVerticalSolidList"/>
    <dgm:cxn modelId="{C8F2D6B1-D63F-41A6-B1A3-DA9A0A5CD89F}" type="presParOf" srcId="{E790410C-48FA-49F8-BE6D-06AF06706710}" destId="{E27DB070-9D9E-4FDF-9E79-A267AE5D28E6}" srcOrd="1" destOrd="0" presId="urn:microsoft.com/office/officeart/2018/2/layout/IconVerticalSolidList"/>
    <dgm:cxn modelId="{2B976FB3-613B-422D-B420-67EA5281E1CA}" type="presParOf" srcId="{E790410C-48FA-49F8-BE6D-06AF06706710}" destId="{4354625C-3C17-48D0-B6EE-C2ECC2FDC079}" srcOrd="2" destOrd="0" presId="urn:microsoft.com/office/officeart/2018/2/layout/IconVerticalSolidList"/>
    <dgm:cxn modelId="{F8AA8786-8F71-4FB0-B545-DB2E4C2F9F4C}" type="presParOf" srcId="{E790410C-48FA-49F8-BE6D-06AF06706710}" destId="{09F7E798-E279-4687-BD1A-358581948D52}" srcOrd="3" destOrd="0" presId="urn:microsoft.com/office/officeart/2018/2/layout/IconVerticalSolidList"/>
    <dgm:cxn modelId="{BED70B43-BA59-41CE-A9C2-4A27EAF69FAF}" type="presParOf" srcId="{5E235246-999D-477F-9700-6DAAFB0B5C09}" destId="{0411136C-7440-493B-8297-4EB20AEC609D}" srcOrd="1" destOrd="0" presId="urn:microsoft.com/office/officeart/2018/2/layout/IconVerticalSolidList"/>
    <dgm:cxn modelId="{E08C8E17-C1F4-43C0-AB8A-3A8294CF9EBD}" type="presParOf" srcId="{5E235246-999D-477F-9700-6DAAFB0B5C09}" destId="{6E8E9B28-243E-47A4-9F8E-7D0AF57BF7BF}" srcOrd="2" destOrd="0" presId="urn:microsoft.com/office/officeart/2018/2/layout/IconVerticalSolidList"/>
    <dgm:cxn modelId="{637F7E86-64D1-4B0E-A361-CE52D04E498A}" type="presParOf" srcId="{6E8E9B28-243E-47A4-9F8E-7D0AF57BF7BF}" destId="{B327D208-1495-4B66-9AC2-B9FD18FE9C78}" srcOrd="0" destOrd="0" presId="urn:microsoft.com/office/officeart/2018/2/layout/IconVerticalSolidList"/>
    <dgm:cxn modelId="{97D3D5EF-27CC-4921-97B7-6A32FABFB3D4}" type="presParOf" srcId="{6E8E9B28-243E-47A4-9F8E-7D0AF57BF7BF}" destId="{B08D58AE-832B-4D5E-BDD0-9F255AA36F65}" srcOrd="1" destOrd="0" presId="urn:microsoft.com/office/officeart/2018/2/layout/IconVerticalSolidList"/>
    <dgm:cxn modelId="{58AA87A2-EA4C-4E1C-AAF5-7ECD4979527D}" type="presParOf" srcId="{6E8E9B28-243E-47A4-9F8E-7D0AF57BF7BF}" destId="{3520A5EA-DE02-4CA3-91F7-99E05233A2DD}" srcOrd="2" destOrd="0" presId="urn:microsoft.com/office/officeart/2018/2/layout/IconVerticalSolidList"/>
    <dgm:cxn modelId="{77D6C0C9-7492-48CD-BAB4-590AE4AEB91E}" type="presParOf" srcId="{6E8E9B28-243E-47A4-9F8E-7D0AF57BF7BF}" destId="{81EE4C31-E798-4D6F-9021-454B590340B7}" srcOrd="3" destOrd="0" presId="urn:microsoft.com/office/officeart/2018/2/layout/IconVerticalSolidList"/>
    <dgm:cxn modelId="{B8E53EFF-9908-4CCF-B595-14CFDEBA5827}" type="presParOf" srcId="{5E235246-999D-477F-9700-6DAAFB0B5C09}" destId="{DB002DA9-DD1E-484B-8DD6-8C08389FBB9A}" srcOrd="3" destOrd="0" presId="urn:microsoft.com/office/officeart/2018/2/layout/IconVerticalSolidList"/>
    <dgm:cxn modelId="{8D365D67-6545-42BE-A18E-227961986BBF}" type="presParOf" srcId="{5E235246-999D-477F-9700-6DAAFB0B5C09}" destId="{4AF58833-2049-4BF9-895B-E86D634398BC}" srcOrd="4" destOrd="0" presId="urn:microsoft.com/office/officeart/2018/2/layout/IconVerticalSolidList"/>
    <dgm:cxn modelId="{7773D52F-54F8-4C5F-B02F-06DBC87C5831}" type="presParOf" srcId="{4AF58833-2049-4BF9-895B-E86D634398BC}" destId="{2F846BE8-0895-44FA-82B8-31783A0DEFDC}" srcOrd="0" destOrd="0" presId="urn:microsoft.com/office/officeart/2018/2/layout/IconVerticalSolidList"/>
    <dgm:cxn modelId="{27481406-010E-470A-A9F7-D017ACC8B136}" type="presParOf" srcId="{4AF58833-2049-4BF9-895B-E86D634398BC}" destId="{D657B53A-1A2A-456F-BC5B-A7B8D004CA98}" srcOrd="1" destOrd="0" presId="urn:microsoft.com/office/officeart/2018/2/layout/IconVerticalSolidList"/>
    <dgm:cxn modelId="{D17C27E7-56F8-41AB-9E3E-175EAEEB384A}" type="presParOf" srcId="{4AF58833-2049-4BF9-895B-E86D634398BC}" destId="{B7E3464A-E426-4EDC-89CB-2F630DE38CC6}" srcOrd="2" destOrd="0" presId="urn:microsoft.com/office/officeart/2018/2/layout/IconVerticalSolidList"/>
    <dgm:cxn modelId="{15F41985-4FD7-409C-9BC9-3EEA13B091BC}" type="presParOf" srcId="{4AF58833-2049-4BF9-895B-E86D634398BC}" destId="{767301D3-1245-4B61-A7F6-6B995D39DD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18C651-4E02-4DD7-B2D5-8102DF939D9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7FE15F4-D588-4214-B5BD-6B457CE943BA}">
      <dgm:prSet phldrT="[Text]" custT="1"/>
      <dgm:spPr/>
      <dgm:t>
        <a:bodyPr/>
        <a:lstStyle/>
        <a:p>
          <a:r>
            <a:rPr lang="en-US" sz="2400" dirty="0"/>
            <a:t>Misinformation</a:t>
          </a:r>
        </a:p>
      </dgm:t>
    </dgm:pt>
    <dgm:pt modelId="{70746BFA-A5A0-4316-B3FE-1787974E566C}" type="parTrans" cxnId="{B45C2CAE-3AFA-4C3C-8C4F-4F7C92632785}">
      <dgm:prSet/>
      <dgm:spPr/>
      <dgm:t>
        <a:bodyPr/>
        <a:lstStyle/>
        <a:p>
          <a:endParaRPr lang="en-US"/>
        </a:p>
      </dgm:t>
    </dgm:pt>
    <dgm:pt modelId="{4FBC5AC7-8422-4001-8C9F-521F7570FDCA}" type="sibTrans" cxnId="{B45C2CAE-3AFA-4C3C-8C4F-4F7C92632785}">
      <dgm:prSet/>
      <dgm:spPr/>
      <dgm:t>
        <a:bodyPr/>
        <a:lstStyle/>
        <a:p>
          <a:endParaRPr lang="en-US"/>
        </a:p>
      </dgm:t>
    </dgm:pt>
    <dgm:pt modelId="{6873E207-DB31-49F8-84A1-72098C796E2D}">
      <dgm:prSet phldrT="[Text]"/>
      <dgm:spPr/>
      <dgm:t>
        <a:bodyPr/>
        <a:lstStyle/>
        <a:p>
          <a:pPr>
            <a:buFont typeface="Courier New" panose="02070309020205020404" pitchFamily="49" charset="0"/>
            <a:buChar char="o"/>
          </a:pPr>
          <a:r>
            <a:rPr lang="en-US" b="1" dirty="0"/>
            <a:t>“</a:t>
          </a:r>
          <a:r>
            <a:rPr lang="en-US" b="1" i="0" u="none" dirty="0"/>
            <a:t>If you take the COVID vaccine, you will turn into a zombie in a couple of months”</a:t>
          </a:r>
          <a:endParaRPr lang="en-US" b="1" dirty="0"/>
        </a:p>
      </dgm:t>
    </dgm:pt>
    <dgm:pt modelId="{613C4847-FD70-402D-A1BE-C00D3CE1D96B}" type="parTrans" cxnId="{27BD2567-FE49-4E27-BBDE-20C091DF0CA6}">
      <dgm:prSet/>
      <dgm:spPr/>
      <dgm:t>
        <a:bodyPr/>
        <a:lstStyle/>
        <a:p>
          <a:endParaRPr lang="en-US"/>
        </a:p>
      </dgm:t>
    </dgm:pt>
    <dgm:pt modelId="{E2FEE6DF-A2BC-49A3-8988-0354704AFA0D}" type="sibTrans" cxnId="{27BD2567-FE49-4E27-BBDE-20C091DF0CA6}">
      <dgm:prSet/>
      <dgm:spPr/>
      <dgm:t>
        <a:bodyPr/>
        <a:lstStyle/>
        <a:p>
          <a:endParaRPr lang="en-US"/>
        </a:p>
      </dgm:t>
    </dgm:pt>
    <dgm:pt modelId="{D9599F0D-25E2-4C54-AEC8-9D4947C986A5}">
      <dgm:prSet phldrT="[Text]" custT="1"/>
      <dgm:spPr/>
      <dgm:t>
        <a:bodyPr/>
        <a:lstStyle/>
        <a:p>
          <a:r>
            <a:rPr lang="en-US" sz="1600" dirty="0"/>
            <a:t>Interpersonal communication channels, like WhatsApp, have been used as a way to spread misinformation about COVID-19 vaccinations</a:t>
          </a:r>
        </a:p>
      </dgm:t>
    </dgm:pt>
    <dgm:pt modelId="{2D27DC02-6F31-4EC7-83ED-5D054AB9AA4C}" type="parTrans" cxnId="{548268F6-67EB-4DD6-9C60-266D082D3186}">
      <dgm:prSet/>
      <dgm:spPr/>
      <dgm:t>
        <a:bodyPr/>
        <a:lstStyle/>
        <a:p>
          <a:endParaRPr lang="en-US"/>
        </a:p>
      </dgm:t>
    </dgm:pt>
    <dgm:pt modelId="{5B6E3FE1-CC0D-4A3E-B492-C67E9AF75262}" type="sibTrans" cxnId="{548268F6-67EB-4DD6-9C60-266D082D3186}">
      <dgm:prSet/>
      <dgm:spPr/>
      <dgm:t>
        <a:bodyPr/>
        <a:lstStyle/>
        <a:p>
          <a:endParaRPr lang="en-US"/>
        </a:p>
      </dgm:t>
    </dgm:pt>
    <dgm:pt modelId="{31831C54-77B0-484F-B0C4-CC73B927D438}">
      <dgm:prSet phldrT="[Text]" custT="1"/>
      <dgm:spPr/>
      <dgm:t>
        <a:bodyPr/>
        <a:lstStyle/>
        <a:p>
          <a:r>
            <a:rPr lang="en-US" sz="2400" dirty="0"/>
            <a:t>Representation</a:t>
          </a:r>
        </a:p>
      </dgm:t>
    </dgm:pt>
    <dgm:pt modelId="{B68309B4-C6CF-4F64-AE13-8053B433C406}" type="parTrans" cxnId="{24A2AB8C-EF37-4E3C-89DB-A6B9099AFAE6}">
      <dgm:prSet/>
      <dgm:spPr/>
      <dgm:t>
        <a:bodyPr/>
        <a:lstStyle/>
        <a:p>
          <a:endParaRPr lang="en-US"/>
        </a:p>
      </dgm:t>
    </dgm:pt>
    <dgm:pt modelId="{49A1F4D8-B667-4767-BE37-21A2D8AF759A}" type="sibTrans" cxnId="{24A2AB8C-EF37-4E3C-89DB-A6B9099AFAE6}">
      <dgm:prSet/>
      <dgm:spPr/>
      <dgm:t>
        <a:bodyPr/>
        <a:lstStyle/>
        <a:p>
          <a:endParaRPr lang="en-US"/>
        </a:p>
      </dgm:t>
    </dgm:pt>
    <dgm:pt modelId="{119A86C0-43CD-4F46-B946-98B8F50EE284}">
      <dgm:prSet phldrT="[Text]"/>
      <dgm:spPr/>
      <dgm:t>
        <a:bodyPr/>
        <a:lstStyle/>
        <a:p>
          <a:r>
            <a:rPr lang="en-US" b="1" i="0" u="none" dirty="0"/>
            <a:t>“We do not see ourselves in your wonderful plan” </a:t>
          </a:r>
          <a:endParaRPr lang="en-US" b="1" dirty="0"/>
        </a:p>
      </dgm:t>
    </dgm:pt>
    <dgm:pt modelId="{6B3ECEA4-B5D9-4D32-9C00-DD30E9149DEF}" type="parTrans" cxnId="{35210434-1BEC-4F21-BD27-3EA91181E4C2}">
      <dgm:prSet/>
      <dgm:spPr/>
      <dgm:t>
        <a:bodyPr/>
        <a:lstStyle/>
        <a:p>
          <a:endParaRPr lang="en-US"/>
        </a:p>
      </dgm:t>
    </dgm:pt>
    <dgm:pt modelId="{8648CB1D-0828-4269-8635-8706CA46F98E}" type="sibTrans" cxnId="{35210434-1BEC-4F21-BD27-3EA91181E4C2}">
      <dgm:prSet/>
      <dgm:spPr/>
      <dgm:t>
        <a:bodyPr/>
        <a:lstStyle/>
        <a:p>
          <a:endParaRPr lang="en-US"/>
        </a:p>
      </dgm:t>
    </dgm:pt>
    <dgm:pt modelId="{B34C7331-36DB-4637-89EA-F6CF2D1C0417}">
      <dgm:prSet phldrT="[Text]" custT="1"/>
      <dgm:spPr/>
      <dgm:t>
        <a:bodyPr/>
        <a:lstStyle/>
        <a:p>
          <a:r>
            <a:rPr lang="en-US" sz="1600" dirty="0"/>
            <a:t>Pa Ousman is the reason why the first 1000 COVID-19 vaccines went to the BIPOC community. Through his advocacy and ability to speak up for the community during a town hall meeting, the county reconsidered where the first doses of the vaccine would be going.</a:t>
          </a:r>
        </a:p>
      </dgm:t>
    </dgm:pt>
    <dgm:pt modelId="{C0FD9E88-944C-484A-B9E0-AF68BD8EDADA}" type="parTrans" cxnId="{21BB32D2-253D-4302-91B5-B80D6AB7CEE5}">
      <dgm:prSet/>
      <dgm:spPr/>
      <dgm:t>
        <a:bodyPr/>
        <a:lstStyle/>
        <a:p>
          <a:endParaRPr lang="en-US"/>
        </a:p>
      </dgm:t>
    </dgm:pt>
    <dgm:pt modelId="{B46C4A0D-19A9-4D87-87DC-E2CC5089A1AD}" type="sibTrans" cxnId="{21BB32D2-253D-4302-91B5-B80D6AB7CEE5}">
      <dgm:prSet/>
      <dgm:spPr/>
      <dgm:t>
        <a:bodyPr/>
        <a:lstStyle/>
        <a:p>
          <a:endParaRPr lang="en-US"/>
        </a:p>
      </dgm:t>
    </dgm:pt>
    <dgm:pt modelId="{C382C53A-1AD7-4869-903D-E214AA938C22}">
      <dgm:prSet phldrT="[Text]" custT="1"/>
      <dgm:spPr/>
      <dgm:t>
        <a:bodyPr/>
        <a:lstStyle/>
        <a:p>
          <a:r>
            <a:rPr lang="en-US" sz="2400" dirty="0"/>
            <a:t>Funding</a:t>
          </a:r>
          <a:endParaRPr lang="en-US" sz="2800" dirty="0"/>
        </a:p>
      </dgm:t>
    </dgm:pt>
    <dgm:pt modelId="{34DFEBFD-FF95-4F9B-AA17-821E2AD1E8C2}" type="parTrans" cxnId="{B0B6EBD6-2782-4378-8FB6-6D856746804C}">
      <dgm:prSet/>
      <dgm:spPr/>
      <dgm:t>
        <a:bodyPr/>
        <a:lstStyle/>
        <a:p>
          <a:endParaRPr lang="en-US"/>
        </a:p>
      </dgm:t>
    </dgm:pt>
    <dgm:pt modelId="{00BBDF6A-CE08-499C-B077-9931BDC25548}" type="sibTrans" cxnId="{B0B6EBD6-2782-4378-8FB6-6D856746804C}">
      <dgm:prSet/>
      <dgm:spPr/>
      <dgm:t>
        <a:bodyPr/>
        <a:lstStyle/>
        <a:p>
          <a:endParaRPr lang="en-US"/>
        </a:p>
      </dgm:t>
    </dgm:pt>
    <dgm:pt modelId="{7FB2034F-9A7A-47A7-A795-CB23C8B429E8}">
      <dgm:prSet phldrT="[Text]"/>
      <dgm:spPr/>
      <dgm:t>
        <a:bodyPr/>
        <a:lstStyle/>
        <a:p>
          <a:r>
            <a:rPr lang="en-US" b="1" i="0" u="none" dirty="0"/>
            <a:t>“There is plenty of funding available, but it needs to be more accessible to WAWAC”</a:t>
          </a:r>
          <a:endParaRPr lang="en-US" b="1" dirty="0"/>
        </a:p>
      </dgm:t>
    </dgm:pt>
    <dgm:pt modelId="{195C7460-20A5-4A53-A131-B8C0991033FD}" type="parTrans" cxnId="{63FC68CE-0213-47BC-B831-36470194214A}">
      <dgm:prSet/>
      <dgm:spPr/>
      <dgm:t>
        <a:bodyPr/>
        <a:lstStyle/>
        <a:p>
          <a:endParaRPr lang="en-US"/>
        </a:p>
      </dgm:t>
    </dgm:pt>
    <dgm:pt modelId="{6898191D-ACA0-47D4-94F2-10C0AAB2776F}" type="sibTrans" cxnId="{63FC68CE-0213-47BC-B831-36470194214A}">
      <dgm:prSet/>
      <dgm:spPr/>
      <dgm:t>
        <a:bodyPr/>
        <a:lstStyle/>
        <a:p>
          <a:endParaRPr lang="en-US"/>
        </a:p>
      </dgm:t>
    </dgm:pt>
    <dgm:pt modelId="{91DF36A8-C028-41F1-9543-22B4BA54E269}">
      <dgm:prSet phldrT="[Text]" custT="1"/>
      <dgm:spPr/>
      <dgm:t>
        <a:bodyPr/>
        <a:lstStyle/>
        <a:p>
          <a:r>
            <a:rPr lang="en-US" sz="1600" dirty="0"/>
            <a:t>Obtaining funding for WAWAC is difficult because of the restricted nature of federal funding</a:t>
          </a:r>
        </a:p>
      </dgm:t>
    </dgm:pt>
    <dgm:pt modelId="{456903EA-B341-46D4-9142-E67C805E2A68}" type="parTrans" cxnId="{8EF57341-6315-460C-AD0A-C9AD0344A62A}">
      <dgm:prSet/>
      <dgm:spPr/>
      <dgm:t>
        <a:bodyPr/>
        <a:lstStyle/>
        <a:p>
          <a:endParaRPr lang="en-US"/>
        </a:p>
      </dgm:t>
    </dgm:pt>
    <dgm:pt modelId="{9D91BB86-68D6-48EC-BFC3-4E56F6965975}" type="sibTrans" cxnId="{8EF57341-6315-460C-AD0A-C9AD0344A62A}">
      <dgm:prSet/>
      <dgm:spPr/>
      <dgm:t>
        <a:bodyPr/>
        <a:lstStyle/>
        <a:p>
          <a:endParaRPr lang="en-US"/>
        </a:p>
      </dgm:t>
    </dgm:pt>
    <dgm:pt modelId="{65DC5EE7-A536-4D92-8AE2-ECC08BB1187D}">
      <dgm:prSet phldrT="[Text]" custT="1"/>
      <dgm:spPr/>
      <dgm:t>
        <a:bodyPr/>
        <a:lstStyle/>
        <a:p>
          <a:r>
            <a:rPr lang="en-US" sz="1600" dirty="0"/>
            <a:t>WAWAC are used as advisors, but also need to be included in the decision making and resource distribution process</a:t>
          </a:r>
        </a:p>
      </dgm:t>
    </dgm:pt>
    <dgm:pt modelId="{2FF5305A-EACD-4659-9777-4B3BC0120657}" type="parTrans" cxnId="{D7A04C47-4BE9-422B-B4FF-89F58E14AD7F}">
      <dgm:prSet/>
      <dgm:spPr/>
      <dgm:t>
        <a:bodyPr/>
        <a:lstStyle/>
        <a:p>
          <a:endParaRPr lang="en-US"/>
        </a:p>
      </dgm:t>
    </dgm:pt>
    <dgm:pt modelId="{4CD6BDA2-77DF-414C-9641-C7340CFB04B9}" type="sibTrans" cxnId="{D7A04C47-4BE9-422B-B4FF-89F58E14AD7F}">
      <dgm:prSet/>
      <dgm:spPr/>
      <dgm:t>
        <a:bodyPr/>
        <a:lstStyle/>
        <a:p>
          <a:endParaRPr lang="en-US"/>
        </a:p>
      </dgm:t>
    </dgm:pt>
    <dgm:pt modelId="{109D6130-0C82-4D41-AD2E-747091940FE2}">
      <dgm:prSet phldrT="[Text]" custT="1"/>
      <dgm:spPr/>
      <dgm:t>
        <a:bodyPr/>
        <a:lstStyle/>
        <a:p>
          <a:r>
            <a:rPr lang="en-US" sz="1600" dirty="0"/>
            <a:t>Funding that is available is unusable to WAWAC because the way the money can be used is restricted</a:t>
          </a:r>
        </a:p>
      </dgm:t>
    </dgm:pt>
    <dgm:pt modelId="{95802ADE-CA9F-45BE-AFF0-C78465A448C3}" type="parTrans" cxnId="{DC0B3B3A-F354-4A76-BD89-76C58CB7A5DB}">
      <dgm:prSet/>
      <dgm:spPr/>
      <dgm:t>
        <a:bodyPr/>
        <a:lstStyle/>
        <a:p>
          <a:endParaRPr lang="en-US"/>
        </a:p>
      </dgm:t>
    </dgm:pt>
    <dgm:pt modelId="{39190469-5621-40E2-983E-809D0BD7E1F7}" type="sibTrans" cxnId="{DC0B3B3A-F354-4A76-BD89-76C58CB7A5DB}">
      <dgm:prSet/>
      <dgm:spPr/>
      <dgm:t>
        <a:bodyPr/>
        <a:lstStyle/>
        <a:p>
          <a:endParaRPr lang="en-US"/>
        </a:p>
      </dgm:t>
    </dgm:pt>
    <dgm:pt modelId="{1963FB86-234B-4593-A841-B2557431C986}">
      <dgm:prSet phldrT="[Text]" custT="1"/>
      <dgm:spPr/>
      <dgm:t>
        <a:bodyPr/>
        <a:lstStyle/>
        <a:p>
          <a:r>
            <a:rPr lang="en-US" sz="1600" b="0" i="0" u="none" dirty="0"/>
            <a:t>Hear what we have to say, give us unrestricted support, strengthen the support already </a:t>
          </a:r>
          <a:r>
            <a:rPr lang="en-US" sz="1600" b="0" i="0" u="none"/>
            <a:t>being provided </a:t>
          </a:r>
          <a:endParaRPr lang="en-US" sz="1600" dirty="0"/>
        </a:p>
      </dgm:t>
    </dgm:pt>
    <dgm:pt modelId="{FE08D9EF-B96D-4622-8813-DC56F1F85356}" type="parTrans" cxnId="{C953D5D8-39E2-41A4-B965-312FF0F74B86}">
      <dgm:prSet/>
      <dgm:spPr/>
      <dgm:t>
        <a:bodyPr/>
        <a:lstStyle/>
        <a:p>
          <a:endParaRPr lang="en-US"/>
        </a:p>
      </dgm:t>
    </dgm:pt>
    <dgm:pt modelId="{7761C4DD-0B00-4278-8FC8-243DD97D6CA9}" type="sibTrans" cxnId="{C953D5D8-39E2-41A4-B965-312FF0F74B86}">
      <dgm:prSet/>
      <dgm:spPr/>
      <dgm:t>
        <a:bodyPr/>
        <a:lstStyle/>
        <a:p>
          <a:endParaRPr lang="en-US"/>
        </a:p>
      </dgm:t>
    </dgm:pt>
    <dgm:pt modelId="{2911066B-B60D-459A-8514-99531C96E502}">
      <dgm:prSet phldrT="[Text]" custT="1"/>
      <dgm:spPr/>
      <dgm:t>
        <a:bodyPr/>
        <a:lstStyle/>
        <a:p>
          <a:r>
            <a:rPr lang="en-US" sz="1600" b="0" i="0" u="none" dirty="0"/>
            <a:t>Need for culturally appropriate public health information (clear information presented in appropriate languages)</a:t>
          </a:r>
          <a:endParaRPr lang="en-US" sz="1600" dirty="0"/>
        </a:p>
      </dgm:t>
    </dgm:pt>
    <dgm:pt modelId="{33FF74A0-407E-409A-AF55-97792215CBB5}" type="parTrans" cxnId="{862BD38D-A9B8-4ACC-94CB-8D70EDD45D42}">
      <dgm:prSet/>
      <dgm:spPr/>
      <dgm:t>
        <a:bodyPr/>
        <a:lstStyle/>
        <a:p>
          <a:endParaRPr lang="en-US"/>
        </a:p>
      </dgm:t>
    </dgm:pt>
    <dgm:pt modelId="{760728CC-8DF3-4E7F-AA53-3CCE857D3465}" type="sibTrans" cxnId="{862BD38D-A9B8-4ACC-94CB-8D70EDD45D42}">
      <dgm:prSet/>
      <dgm:spPr/>
      <dgm:t>
        <a:bodyPr/>
        <a:lstStyle/>
        <a:p>
          <a:endParaRPr lang="en-US"/>
        </a:p>
      </dgm:t>
    </dgm:pt>
    <dgm:pt modelId="{FC9CBB85-D85B-4920-9F04-A373C99110DF}" type="pres">
      <dgm:prSet presAssocID="{CE18C651-4E02-4DD7-B2D5-8102DF939D93}" presName="Name0" presStyleCnt="0">
        <dgm:presLayoutVars>
          <dgm:chMax/>
          <dgm:chPref val="3"/>
          <dgm:dir/>
          <dgm:animOne val="branch"/>
          <dgm:animLvl val="lvl"/>
        </dgm:presLayoutVars>
      </dgm:prSet>
      <dgm:spPr/>
    </dgm:pt>
    <dgm:pt modelId="{EA9DB19C-DC7C-4DCD-B2B4-6FAA0F1C3AF7}" type="pres">
      <dgm:prSet presAssocID="{F7FE15F4-D588-4214-B5BD-6B457CE943BA}" presName="composite" presStyleCnt="0"/>
      <dgm:spPr/>
    </dgm:pt>
    <dgm:pt modelId="{AFD5EC2C-5953-4AAC-B7D5-F71D7FA7B953}" type="pres">
      <dgm:prSet presAssocID="{F7FE15F4-D588-4214-B5BD-6B457CE943BA}" presName="FirstChild" presStyleLbl="revTx" presStyleIdx="0" presStyleCnt="6" custScaleY="90355">
        <dgm:presLayoutVars>
          <dgm:chMax val="0"/>
          <dgm:chPref val="0"/>
          <dgm:bulletEnabled val="1"/>
        </dgm:presLayoutVars>
      </dgm:prSet>
      <dgm:spPr/>
    </dgm:pt>
    <dgm:pt modelId="{89C3BD1B-897E-4A04-8944-F41671025FDA}" type="pres">
      <dgm:prSet presAssocID="{F7FE15F4-D588-4214-B5BD-6B457CE943BA}" presName="Parent" presStyleLbl="alignNode1" presStyleIdx="0" presStyleCnt="3">
        <dgm:presLayoutVars>
          <dgm:chMax val="3"/>
          <dgm:chPref val="3"/>
          <dgm:bulletEnabled val="1"/>
        </dgm:presLayoutVars>
      </dgm:prSet>
      <dgm:spPr/>
    </dgm:pt>
    <dgm:pt modelId="{A36A2BF0-F6E2-4733-963C-C883DF8BD71C}" type="pres">
      <dgm:prSet presAssocID="{F7FE15F4-D588-4214-B5BD-6B457CE943BA}" presName="Accent" presStyleLbl="parChTrans1D1" presStyleIdx="0" presStyleCnt="3"/>
      <dgm:spPr/>
    </dgm:pt>
    <dgm:pt modelId="{6492CA1A-C28E-454F-AC08-F94C364B94AC}" type="pres">
      <dgm:prSet presAssocID="{F7FE15F4-D588-4214-B5BD-6B457CE943BA}" presName="Child" presStyleLbl="revTx" presStyleIdx="1" presStyleCnt="6">
        <dgm:presLayoutVars>
          <dgm:chMax val="0"/>
          <dgm:chPref val="0"/>
          <dgm:bulletEnabled val="1"/>
        </dgm:presLayoutVars>
      </dgm:prSet>
      <dgm:spPr/>
    </dgm:pt>
    <dgm:pt modelId="{467EAA3F-966E-4E9C-8358-61DE35EE790C}" type="pres">
      <dgm:prSet presAssocID="{4FBC5AC7-8422-4001-8C9F-521F7570FDCA}" presName="sibTrans" presStyleCnt="0"/>
      <dgm:spPr/>
    </dgm:pt>
    <dgm:pt modelId="{7136733E-B84E-4C47-928B-CD967F01C845}" type="pres">
      <dgm:prSet presAssocID="{31831C54-77B0-484F-B0C4-CC73B927D438}" presName="composite" presStyleCnt="0"/>
      <dgm:spPr/>
    </dgm:pt>
    <dgm:pt modelId="{13985A28-1439-41F7-A392-C153ADFACF7D}" type="pres">
      <dgm:prSet presAssocID="{31831C54-77B0-484F-B0C4-CC73B927D438}" presName="FirstChild" presStyleLbl="revTx" presStyleIdx="2" presStyleCnt="6" custScaleY="87425" custLinFactNeighborY="-22100">
        <dgm:presLayoutVars>
          <dgm:chMax val="0"/>
          <dgm:chPref val="0"/>
          <dgm:bulletEnabled val="1"/>
        </dgm:presLayoutVars>
      </dgm:prSet>
      <dgm:spPr/>
    </dgm:pt>
    <dgm:pt modelId="{BD6DC266-FAE8-43F5-8113-E5F4616FCE55}" type="pres">
      <dgm:prSet presAssocID="{31831C54-77B0-484F-B0C4-CC73B927D438}" presName="Parent" presStyleLbl="alignNode1" presStyleIdx="1" presStyleCnt="3" custLinFactNeighborX="-493" custLinFactNeighborY="-28388">
        <dgm:presLayoutVars>
          <dgm:chMax val="3"/>
          <dgm:chPref val="3"/>
          <dgm:bulletEnabled val="1"/>
        </dgm:presLayoutVars>
      </dgm:prSet>
      <dgm:spPr/>
    </dgm:pt>
    <dgm:pt modelId="{A14264F0-7A16-42EF-9F2C-936C6AA59AAE}" type="pres">
      <dgm:prSet presAssocID="{31831C54-77B0-484F-B0C4-CC73B927D438}" presName="Accent" presStyleLbl="parChTrans1D1" presStyleIdx="1" presStyleCnt="3" custLinFactY="-200000" custLinFactNeighborX="-256" custLinFactNeighborY="-239617"/>
      <dgm:spPr/>
    </dgm:pt>
    <dgm:pt modelId="{605C0C11-5A99-4A5E-8B10-00AEF3885888}" type="pres">
      <dgm:prSet presAssocID="{31831C54-77B0-484F-B0C4-CC73B927D438}" presName="Child" presStyleLbl="revTx" presStyleIdx="3" presStyleCnt="6" custLinFactY="-11692" custLinFactNeighborY="-100000">
        <dgm:presLayoutVars>
          <dgm:chMax val="0"/>
          <dgm:chPref val="0"/>
          <dgm:bulletEnabled val="1"/>
        </dgm:presLayoutVars>
      </dgm:prSet>
      <dgm:spPr/>
    </dgm:pt>
    <dgm:pt modelId="{5445595C-0399-4642-A936-D465BB6C6106}" type="pres">
      <dgm:prSet presAssocID="{49A1F4D8-B667-4767-BE37-21A2D8AF759A}" presName="sibTrans" presStyleCnt="0"/>
      <dgm:spPr/>
    </dgm:pt>
    <dgm:pt modelId="{779BB737-3E43-44E7-820D-8409719841D0}" type="pres">
      <dgm:prSet presAssocID="{C382C53A-1AD7-4869-903D-E214AA938C22}" presName="composite" presStyleCnt="0"/>
      <dgm:spPr/>
    </dgm:pt>
    <dgm:pt modelId="{1AFA454E-0C46-4D8A-A703-897B29650234}" type="pres">
      <dgm:prSet presAssocID="{C382C53A-1AD7-4869-903D-E214AA938C22}" presName="FirstChild" presStyleLbl="revTx" presStyleIdx="4" presStyleCnt="6">
        <dgm:presLayoutVars>
          <dgm:chMax val="0"/>
          <dgm:chPref val="0"/>
          <dgm:bulletEnabled val="1"/>
        </dgm:presLayoutVars>
      </dgm:prSet>
      <dgm:spPr/>
    </dgm:pt>
    <dgm:pt modelId="{32AA0970-7AF1-4AC2-8E9F-EF3A49C8A77E}" type="pres">
      <dgm:prSet presAssocID="{C382C53A-1AD7-4869-903D-E214AA938C22}" presName="Parent" presStyleLbl="alignNode1" presStyleIdx="2" presStyleCnt="3">
        <dgm:presLayoutVars>
          <dgm:chMax val="3"/>
          <dgm:chPref val="3"/>
          <dgm:bulletEnabled val="1"/>
        </dgm:presLayoutVars>
      </dgm:prSet>
      <dgm:spPr/>
    </dgm:pt>
    <dgm:pt modelId="{0D768FAC-4E4C-47D4-8A98-FA1968A9AF0B}" type="pres">
      <dgm:prSet presAssocID="{C382C53A-1AD7-4869-903D-E214AA938C22}" presName="Accent" presStyleLbl="parChTrans1D1" presStyleIdx="2" presStyleCnt="3"/>
      <dgm:spPr/>
    </dgm:pt>
    <dgm:pt modelId="{676A6091-8444-4AC7-8253-B6F0642016E6}" type="pres">
      <dgm:prSet presAssocID="{C382C53A-1AD7-4869-903D-E214AA938C22}" presName="Child" presStyleLbl="revTx" presStyleIdx="5" presStyleCnt="6">
        <dgm:presLayoutVars>
          <dgm:chMax val="0"/>
          <dgm:chPref val="0"/>
          <dgm:bulletEnabled val="1"/>
        </dgm:presLayoutVars>
      </dgm:prSet>
      <dgm:spPr/>
    </dgm:pt>
  </dgm:ptLst>
  <dgm:cxnLst>
    <dgm:cxn modelId="{26030404-03D5-4A0B-A1C3-5DB32AFBFC0D}" type="presOf" srcId="{D9599F0D-25E2-4C54-AEC8-9D4947C986A5}" destId="{6492CA1A-C28E-454F-AC08-F94C364B94AC}" srcOrd="0" destOrd="0" presId="urn:microsoft.com/office/officeart/2011/layout/TabList"/>
    <dgm:cxn modelId="{CD702933-7434-4A55-A30F-75499F5C4968}" type="presOf" srcId="{31831C54-77B0-484F-B0C4-CC73B927D438}" destId="{BD6DC266-FAE8-43F5-8113-E5F4616FCE55}" srcOrd="0" destOrd="0" presId="urn:microsoft.com/office/officeart/2011/layout/TabList"/>
    <dgm:cxn modelId="{35210434-1BEC-4F21-BD27-3EA91181E4C2}" srcId="{31831C54-77B0-484F-B0C4-CC73B927D438}" destId="{119A86C0-43CD-4F46-B946-98B8F50EE284}" srcOrd="0" destOrd="0" parTransId="{6B3ECEA4-B5D9-4D32-9C00-DD30E9149DEF}" sibTransId="{8648CB1D-0828-4269-8635-8706CA46F98E}"/>
    <dgm:cxn modelId="{DC0B3B3A-F354-4A76-BD89-76C58CB7A5DB}" srcId="{C382C53A-1AD7-4869-903D-E214AA938C22}" destId="{109D6130-0C82-4D41-AD2E-747091940FE2}" srcOrd="2" destOrd="0" parTransId="{95802ADE-CA9F-45BE-AFF0-C78465A448C3}" sibTransId="{39190469-5621-40E2-983E-809D0BD7E1F7}"/>
    <dgm:cxn modelId="{1105B83C-361A-49AC-99BD-345F4CE2F150}" type="presOf" srcId="{F7FE15F4-D588-4214-B5BD-6B457CE943BA}" destId="{89C3BD1B-897E-4A04-8944-F41671025FDA}" srcOrd="0" destOrd="0" presId="urn:microsoft.com/office/officeart/2011/layout/TabList"/>
    <dgm:cxn modelId="{77ABB45E-8C93-407D-8680-C37FF55DD063}" type="presOf" srcId="{7FB2034F-9A7A-47A7-A795-CB23C8B429E8}" destId="{1AFA454E-0C46-4D8A-A703-897B29650234}" srcOrd="0" destOrd="0" presId="urn:microsoft.com/office/officeart/2011/layout/TabList"/>
    <dgm:cxn modelId="{8EF57341-6315-460C-AD0A-C9AD0344A62A}" srcId="{C382C53A-1AD7-4869-903D-E214AA938C22}" destId="{91DF36A8-C028-41F1-9543-22B4BA54E269}" srcOrd="1" destOrd="0" parTransId="{456903EA-B341-46D4-9142-E67C805E2A68}" sibTransId="{9D91BB86-68D6-48EC-BFC3-4E56F6965975}"/>
    <dgm:cxn modelId="{538EAE61-62A6-4713-BE7E-55A1F5B0F481}" type="presOf" srcId="{1963FB86-234B-4593-A841-B2557431C986}" destId="{676A6091-8444-4AC7-8253-B6F0642016E6}" srcOrd="0" destOrd="2" presId="urn:microsoft.com/office/officeart/2011/layout/TabList"/>
    <dgm:cxn modelId="{3778BD42-610F-4046-8DDB-4FC6CF7DE779}" type="presOf" srcId="{109D6130-0C82-4D41-AD2E-747091940FE2}" destId="{676A6091-8444-4AC7-8253-B6F0642016E6}" srcOrd="0" destOrd="1" presId="urn:microsoft.com/office/officeart/2011/layout/TabList"/>
    <dgm:cxn modelId="{27BD2567-FE49-4E27-BBDE-20C091DF0CA6}" srcId="{F7FE15F4-D588-4214-B5BD-6B457CE943BA}" destId="{6873E207-DB31-49F8-84A1-72098C796E2D}" srcOrd="0" destOrd="0" parTransId="{613C4847-FD70-402D-A1BE-C00D3CE1D96B}" sibTransId="{E2FEE6DF-A2BC-49A3-8988-0354704AFA0D}"/>
    <dgm:cxn modelId="{D7A04C47-4BE9-422B-B4FF-89F58E14AD7F}" srcId="{31831C54-77B0-484F-B0C4-CC73B927D438}" destId="{65DC5EE7-A536-4D92-8AE2-ECC08BB1187D}" srcOrd="2" destOrd="0" parTransId="{2FF5305A-EACD-4659-9777-4B3BC0120657}" sibTransId="{4CD6BDA2-77DF-414C-9641-C7340CFB04B9}"/>
    <dgm:cxn modelId="{43CB834B-6F28-40B3-B6CA-056559C660EC}" type="presOf" srcId="{91DF36A8-C028-41F1-9543-22B4BA54E269}" destId="{676A6091-8444-4AC7-8253-B6F0642016E6}" srcOrd="0" destOrd="0" presId="urn:microsoft.com/office/officeart/2011/layout/TabList"/>
    <dgm:cxn modelId="{1930198B-30FE-4BE2-A5B9-BDC952DF7E36}" type="presOf" srcId="{2911066B-B60D-459A-8514-99531C96E502}" destId="{6492CA1A-C28E-454F-AC08-F94C364B94AC}" srcOrd="0" destOrd="1" presId="urn:microsoft.com/office/officeart/2011/layout/TabList"/>
    <dgm:cxn modelId="{24A2AB8C-EF37-4E3C-89DB-A6B9099AFAE6}" srcId="{CE18C651-4E02-4DD7-B2D5-8102DF939D93}" destId="{31831C54-77B0-484F-B0C4-CC73B927D438}" srcOrd="1" destOrd="0" parTransId="{B68309B4-C6CF-4F64-AE13-8053B433C406}" sibTransId="{49A1F4D8-B667-4767-BE37-21A2D8AF759A}"/>
    <dgm:cxn modelId="{862BD38D-A9B8-4ACC-94CB-8D70EDD45D42}" srcId="{F7FE15F4-D588-4214-B5BD-6B457CE943BA}" destId="{2911066B-B60D-459A-8514-99531C96E502}" srcOrd="2" destOrd="0" parTransId="{33FF74A0-407E-409A-AF55-97792215CBB5}" sibTransId="{760728CC-8DF3-4E7F-AA53-3CCE857D3465}"/>
    <dgm:cxn modelId="{C44B2AA4-31B7-4EC7-80D3-B8B2224B149C}" type="presOf" srcId="{6873E207-DB31-49F8-84A1-72098C796E2D}" destId="{AFD5EC2C-5953-4AAC-B7D5-F71D7FA7B953}" srcOrd="0" destOrd="0" presId="urn:microsoft.com/office/officeart/2011/layout/TabList"/>
    <dgm:cxn modelId="{B45C2CAE-3AFA-4C3C-8C4F-4F7C92632785}" srcId="{CE18C651-4E02-4DD7-B2D5-8102DF939D93}" destId="{F7FE15F4-D588-4214-B5BD-6B457CE943BA}" srcOrd="0" destOrd="0" parTransId="{70746BFA-A5A0-4316-B3FE-1787974E566C}" sibTransId="{4FBC5AC7-8422-4001-8C9F-521F7570FDCA}"/>
    <dgm:cxn modelId="{AF5E45C9-EDAB-475D-8A2F-DC692C28F189}" type="presOf" srcId="{CE18C651-4E02-4DD7-B2D5-8102DF939D93}" destId="{FC9CBB85-D85B-4920-9F04-A373C99110DF}" srcOrd="0" destOrd="0" presId="urn:microsoft.com/office/officeart/2011/layout/TabList"/>
    <dgm:cxn modelId="{A2B25BCD-1888-4BF9-AD05-D2C2EDC27108}" type="presOf" srcId="{65DC5EE7-A536-4D92-8AE2-ECC08BB1187D}" destId="{605C0C11-5A99-4A5E-8B10-00AEF3885888}" srcOrd="0" destOrd="1" presId="urn:microsoft.com/office/officeart/2011/layout/TabList"/>
    <dgm:cxn modelId="{63FC68CE-0213-47BC-B831-36470194214A}" srcId="{C382C53A-1AD7-4869-903D-E214AA938C22}" destId="{7FB2034F-9A7A-47A7-A795-CB23C8B429E8}" srcOrd="0" destOrd="0" parTransId="{195C7460-20A5-4A53-A131-B8C0991033FD}" sibTransId="{6898191D-ACA0-47D4-94F2-10C0AAB2776F}"/>
    <dgm:cxn modelId="{A07446CF-FF25-4F95-A929-6EE9889F3562}" type="presOf" srcId="{C382C53A-1AD7-4869-903D-E214AA938C22}" destId="{32AA0970-7AF1-4AC2-8E9F-EF3A49C8A77E}" srcOrd="0" destOrd="0" presId="urn:microsoft.com/office/officeart/2011/layout/TabList"/>
    <dgm:cxn modelId="{21BB32D2-253D-4302-91B5-B80D6AB7CEE5}" srcId="{31831C54-77B0-484F-B0C4-CC73B927D438}" destId="{B34C7331-36DB-4637-89EA-F6CF2D1C0417}" srcOrd="1" destOrd="0" parTransId="{C0FD9E88-944C-484A-B9E0-AF68BD8EDADA}" sibTransId="{B46C4A0D-19A9-4D87-87DC-E2CC5089A1AD}"/>
    <dgm:cxn modelId="{B0B6EBD6-2782-4378-8FB6-6D856746804C}" srcId="{CE18C651-4E02-4DD7-B2D5-8102DF939D93}" destId="{C382C53A-1AD7-4869-903D-E214AA938C22}" srcOrd="2" destOrd="0" parTransId="{34DFEBFD-FF95-4F9B-AA17-821E2AD1E8C2}" sibTransId="{00BBDF6A-CE08-499C-B077-9931BDC25548}"/>
    <dgm:cxn modelId="{AB2E01D7-39D4-4AAB-8C7F-60D1269E4C66}" type="presOf" srcId="{B34C7331-36DB-4637-89EA-F6CF2D1C0417}" destId="{605C0C11-5A99-4A5E-8B10-00AEF3885888}" srcOrd="0" destOrd="0" presId="urn:microsoft.com/office/officeart/2011/layout/TabList"/>
    <dgm:cxn modelId="{C953D5D8-39E2-41A4-B965-312FF0F74B86}" srcId="{C382C53A-1AD7-4869-903D-E214AA938C22}" destId="{1963FB86-234B-4593-A841-B2557431C986}" srcOrd="3" destOrd="0" parTransId="{FE08D9EF-B96D-4622-8813-DC56F1F85356}" sibTransId="{7761C4DD-0B00-4278-8FC8-243DD97D6CA9}"/>
    <dgm:cxn modelId="{34924EF3-6527-4D2B-86D7-5459203B4BB7}" type="presOf" srcId="{119A86C0-43CD-4F46-B946-98B8F50EE284}" destId="{13985A28-1439-41F7-A392-C153ADFACF7D}" srcOrd="0" destOrd="0" presId="urn:microsoft.com/office/officeart/2011/layout/TabList"/>
    <dgm:cxn modelId="{548268F6-67EB-4DD6-9C60-266D082D3186}" srcId="{F7FE15F4-D588-4214-B5BD-6B457CE943BA}" destId="{D9599F0D-25E2-4C54-AEC8-9D4947C986A5}" srcOrd="1" destOrd="0" parTransId="{2D27DC02-6F31-4EC7-83ED-5D054AB9AA4C}" sibTransId="{5B6E3FE1-CC0D-4A3E-B492-C67E9AF75262}"/>
    <dgm:cxn modelId="{F1DB3F14-5DFB-4DFC-BB93-D4DE442C8C12}" type="presParOf" srcId="{FC9CBB85-D85B-4920-9F04-A373C99110DF}" destId="{EA9DB19C-DC7C-4DCD-B2B4-6FAA0F1C3AF7}" srcOrd="0" destOrd="0" presId="urn:microsoft.com/office/officeart/2011/layout/TabList"/>
    <dgm:cxn modelId="{6E574071-2D9E-491C-BF12-A9850B4D297B}" type="presParOf" srcId="{EA9DB19C-DC7C-4DCD-B2B4-6FAA0F1C3AF7}" destId="{AFD5EC2C-5953-4AAC-B7D5-F71D7FA7B953}" srcOrd="0" destOrd="0" presId="urn:microsoft.com/office/officeart/2011/layout/TabList"/>
    <dgm:cxn modelId="{963A7443-DFB0-4581-8F85-EA85BCA9BB81}" type="presParOf" srcId="{EA9DB19C-DC7C-4DCD-B2B4-6FAA0F1C3AF7}" destId="{89C3BD1B-897E-4A04-8944-F41671025FDA}" srcOrd="1" destOrd="0" presId="urn:microsoft.com/office/officeart/2011/layout/TabList"/>
    <dgm:cxn modelId="{B0DA6BD1-288B-40DE-95C6-F0556CC871F2}" type="presParOf" srcId="{EA9DB19C-DC7C-4DCD-B2B4-6FAA0F1C3AF7}" destId="{A36A2BF0-F6E2-4733-963C-C883DF8BD71C}" srcOrd="2" destOrd="0" presId="urn:microsoft.com/office/officeart/2011/layout/TabList"/>
    <dgm:cxn modelId="{D29E58B8-86B7-42F5-B677-5FECAFF4089C}" type="presParOf" srcId="{FC9CBB85-D85B-4920-9F04-A373C99110DF}" destId="{6492CA1A-C28E-454F-AC08-F94C364B94AC}" srcOrd="1" destOrd="0" presId="urn:microsoft.com/office/officeart/2011/layout/TabList"/>
    <dgm:cxn modelId="{59713908-AC27-4A5E-AD09-80E21E48CCB3}" type="presParOf" srcId="{FC9CBB85-D85B-4920-9F04-A373C99110DF}" destId="{467EAA3F-966E-4E9C-8358-61DE35EE790C}" srcOrd="2" destOrd="0" presId="urn:microsoft.com/office/officeart/2011/layout/TabList"/>
    <dgm:cxn modelId="{680BEAFD-1CEA-404C-8083-C7D6CCC09E61}" type="presParOf" srcId="{FC9CBB85-D85B-4920-9F04-A373C99110DF}" destId="{7136733E-B84E-4C47-928B-CD967F01C845}" srcOrd="3" destOrd="0" presId="urn:microsoft.com/office/officeart/2011/layout/TabList"/>
    <dgm:cxn modelId="{ECE13A1E-BBAD-456F-9A81-FB8D219A2AC6}" type="presParOf" srcId="{7136733E-B84E-4C47-928B-CD967F01C845}" destId="{13985A28-1439-41F7-A392-C153ADFACF7D}" srcOrd="0" destOrd="0" presId="urn:microsoft.com/office/officeart/2011/layout/TabList"/>
    <dgm:cxn modelId="{8DBD007B-D2DD-4DA5-9195-C12F9FD08F7B}" type="presParOf" srcId="{7136733E-B84E-4C47-928B-CD967F01C845}" destId="{BD6DC266-FAE8-43F5-8113-E5F4616FCE55}" srcOrd="1" destOrd="0" presId="urn:microsoft.com/office/officeart/2011/layout/TabList"/>
    <dgm:cxn modelId="{AD65BB7D-6D60-403D-A1E8-5E94662DC6AA}" type="presParOf" srcId="{7136733E-B84E-4C47-928B-CD967F01C845}" destId="{A14264F0-7A16-42EF-9F2C-936C6AA59AAE}" srcOrd="2" destOrd="0" presId="urn:microsoft.com/office/officeart/2011/layout/TabList"/>
    <dgm:cxn modelId="{5CAABBF9-77EE-479B-BF02-EA6072D0C2A8}" type="presParOf" srcId="{FC9CBB85-D85B-4920-9F04-A373C99110DF}" destId="{605C0C11-5A99-4A5E-8B10-00AEF3885888}" srcOrd="4" destOrd="0" presId="urn:microsoft.com/office/officeart/2011/layout/TabList"/>
    <dgm:cxn modelId="{249F4080-5474-4CFC-BFD1-EF682FB7DE7E}" type="presParOf" srcId="{FC9CBB85-D85B-4920-9F04-A373C99110DF}" destId="{5445595C-0399-4642-A936-D465BB6C6106}" srcOrd="5" destOrd="0" presId="urn:microsoft.com/office/officeart/2011/layout/TabList"/>
    <dgm:cxn modelId="{BD643255-FAEE-4D4B-8FCB-3924259315C2}" type="presParOf" srcId="{FC9CBB85-D85B-4920-9F04-A373C99110DF}" destId="{779BB737-3E43-44E7-820D-8409719841D0}" srcOrd="6" destOrd="0" presId="urn:microsoft.com/office/officeart/2011/layout/TabList"/>
    <dgm:cxn modelId="{4BAE432C-0DC4-43D4-A6D7-142CC76B0D85}" type="presParOf" srcId="{779BB737-3E43-44E7-820D-8409719841D0}" destId="{1AFA454E-0C46-4D8A-A703-897B29650234}" srcOrd="0" destOrd="0" presId="urn:microsoft.com/office/officeart/2011/layout/TabList"/>
    <dgm:cxn modelId="{DFAF6DFF-901D-4C19-8274-BFF4981C8F8C}" type="presParOf" srcId="{779BB737-3E43-44E7-820D-8409719841D0}" destId="{32AA0970-7AF1-4AC2-8E9F-EF3A49C8A77E}" srcOrd="1" destOrd="0" presId="urn:microsoft.com/office/officeart/2011/layout/TabList"/>
    <dgm:cxn modelId="{BED6011F-0024-409A-9486-48F484E109C7}" type="presParOf" srcId="{779BB737-3E43-44E7-820D-8409719841D0}" destId="{0D768FAC-4E4C-47D4-8A98-FA1968A9AF0B}" srcOrd="2" destOrd="0" presId="urn:microsoft.com/office/officeart/2011/layout/TabList"/>
    <dgm:cxn modelId="{096E4D7A-F83E-4466-BF92-355EDAD0AD83}" type="presParOf" srcId="{FC9CBB85-D85B-4920-9F04-A373C99110DF}" destId="{676A6091-8444-4AC7-8253-B6F0642016E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310BA0-FF63-4508-BCAD-D2B5911305D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329668-D8F3-4F8F-9C89-CEC38F9E3DEA}">
      <dgm:prSet custT="1"/>
      <dgm:spPr/>
      <dgm:t>
        <a:bodyPr/>
        <a:lstStyle/>
        <a:p>
          <a:pPr>
            <a:lnSpc>
              <a:spcPct val="100000"/>
            </a:lnSpc>
          </a:pPr>
          <a:r>
            <a:rPr lang="en-US" sz="1800" b="1" i="0" dirty="0"/>
            <a:t>After the Key Informant interview, we used the primary data we collected to contextualize the secondary data findings</a:t>
          </a:r>
          <a:endParaRPr lang="en-US" sz="1800" b="1" dirty="0"/>
        </a:p>
      </dgm:t>
    </dgm:pt>
    <dgm:pt modelId="{A29EC6E0-B8D4-4941-866C-73642E147B6D}" type="parTrans" cxnId="{60456CE0-58D2-46A6-AC6C-2C234929AEA3}">
      <dgm:prSet/>
      <dgm:spPr/>
      <dgm:t>
        <a:bodyPr/>
        <a:lstStyle/>
        <a:p>
          <a:endParaRPr lang="en-US"/>
        </a:p>
      </dgm:t>
    </dgm:pt>
    <dgm:pt modelId="{0AB121D7-AB10-4F61-AA6E-5CABE62F8FC3}" type="sibTrans" cxnId="{60456CE0-58D2-46A6-AC6C-2C234929AEA3}">
      <dgm:prSet/>
      <dgm:spPr/>
      <dgm:t>
        <a:bodyPr/>
        <a:lstStyle/>
        <a:p>
          <a:endParaRPr lang="en-US"/>
        </a:p>
      </dgm:t>
    </dgm:pt>
    <dgm:pt modelId="{09BE8ECE-AAAC-4879-929A-FAED89C93B28}">
      <dgm:prSet custT="1"/>
      <dgm:spPr/>
      <dgm:t>
        <a:bodyPr/>
        <a:lstStyle/>
        <a:p>
          <a:pPr>
            <a:lnSpc>
              <a:spcPct val="100000"/>
            </a:lnSpc>
          </a:pPr>
          <a:r>
            <a:rPr lang="en-US" sz="1800" b="1" dirty="0"/>
            <a:t>Reflection Exercise to reflect on what we learned</a:t>
          </a:r>
        </a:p>
      </dgm:t>
    </dgm:pt>
    <dgm:pt modelId="{261B7F74-CDC8-4E7F-A856-1B387900D745}" type="parTrans" cxnId="{E8222251-97F6-4EA6-852D-F9865A5545B3}">
      <dgm:prSet/>
      <dgm:spPr/>
      <dgm:t>
        <a:bodyPr/>
        <a:lstStyle/>
        <a:p>
          <a:endParaRPr lang="en-US"/>
        </a:p>
      </dgm:t>
    </dgm:pt>
    <dgm:pt modelId="{4085F23D-9679-4664-87F3-3BFDB0A1EE2A}" type="sibTrans" cxnId="{E8222251-97F6-4EA6-852D-F9865A5545B3}">
      <dgm:prSet/>
      <dgm:spPr/>
      <dgm:t>
        <a:bodyPr/>
        <a:lstStyle/>
        <a:p>
          <a:endParaRPr lang="en-US"/>
        </a:p>
      </dgm:t>
    </dgm:pt>
    <dgm:pt modelId="{88AC0ECE-087F-46E0-AB23-1D920CD541C0}">
      <dgm:prSet custT="1"/>
      <dgm:spPr/>
      <dgm:t>
        <a:bodyPr/>
        <a:lstStyle/>
        <a:p>
          <a:pPr>
            <a:lnSpc>
              <a:spcPct val="100000"/>
            </a:lnSpc>
          </a:pPr>
          <a:r>
            <a:rPr lang="en-US" sz="1800" b="1" dirty="0"/>
            <a:t>Develop a Socioecological Health model with broad goals/objectives and an Action Plan to address the 5 Gaps</a:t>
          </a:r>
        </a:p>
      </dgm:t>
    </dgm:pt>
    <dgm:pt modelId="{C9FF1016-AB5D-4345-BC86-A906D5AE0701}" type="parTrans" cxnId="{EDE8CBAD-79F2-4A30-B930-2FC7BA5DF8D8}">
      <dgm:prSet/>
      <dgm:spPr/>
      <dgm:t>
        <a:bodyPr/>
        <a:lstStyle/>
        <a:p>
          <a:endParaRPr lang="en-US"/>
        </a:p>
      </dgm:t>
    </dgm:pt>
    <dgm:pt modelId="{8F433BA9-2CA3-46CA-910A-AACDD4699968}" type="sibTrans" cxnId="{EDE8CBAD-79F2-4A30-B930-2FC7BA5DF8D8}">
      <dgm:prSet/>
      <dgm:spPr/>
      <dgm:t>
        <a:bodyPr/>
        <a:lstStyle/>
        <a:p>
          <a:endParaRPr lang="en-US"/>
        </a:p>
      </dgm:t>
    </dgm:pt>
    <dgm:pt modelId="{7BD4A4D4-08EC-4040-AB96-C9FF3BA3C696}">
      <dgm:prSet custT="1"/>
      <dgm:spPr/>
      <dgm:t>
        <a:bodyPr/>
        <a:lstStyle/>
        <a:p>
          <a:pPr>
            <a:lnSpc>
              <a:spcPct val="100000"/>
            </a:lnSpc>
          </a:pPr>
          <a:r>
            <a:rPr lang="en-US" sz="1800" b="1" dirty="0"/>
            <a:t>Identified 5 Community Health Gaps to be addressed</a:t>
          </a:r>
        </a:p>
      </dgm:t>
    </dgm:pt>
    <dgm:pt modelId="{FBEF1DAF-A2E3-4C55-BFEC-C3A19118B1F1}" type="parTrans" cxnId="{BBE35337-DCFF-4C91-BA27-8A61611F7FE0}">
      <dgm:prSet/>
      <dgm:spPr/>
      <dgm:t>
        <a:bodyPr/>
        <a:lstStyle/>
        <a:p>
          <a:endParaRPr lang="en-US"/>
        </a:p>
      </dgm:t>
    </dgm:pt>
    <dgm:pt modelId="{FC58F5CF-29E1-49E1-8FAA-F89A56F1FD6C}" type="sibTrans" cxnId="{BBE35337-DCFF-4C91-BA27-8A61611F7FE0}">
      <dgm:prSet/>
      <dgm:spPr/>
      <dgm:t>
        <a:bodyPr/>
        <a:lstStyle/>
        <a:p>
          <a:endParaRPr lang="en-US"/>
        </a:p>
      </dgm:t>
    </dgm:pt>
    <dgm:pt modelId="{C8317551-DA05-47C3-A2BC-55EAEEF52558}" type="pres">
      <dgm:prSet presAssocID="{33310BA0-FF63-4508-BCAD-D2B5911305D8}" presName="root" presStyleCnt="0">
        <dgm:presLayoutVars>
          <dgm:dir/>
          <dgm:resizeHandles val="exact"/>
        </dgm:presLayoutVars>
      </dgm:prSet>
      <dgm:spPr/>
    </dgm:pt>
    <dgm:pt modelId="{2E38A21B-3515-42FC-BD0E-F88189A1412A}" type="pres">
      <dgm:prSet presAssocID="{8C329668-D8F3-4F8F-9C89-CEC38F9E3DEA}" presName="compNode" presStyleCnt="0"/>
      <dgm:spPr/>
    </dgm:pt>
    <dgm:pt modelId="{61FE9C92-9E2D-4E35-85E3-E879C9F35BE6}" type="pres">
      <dgm:prSet presAssocID="{8C329668-D8F3-4F8F-9C89-CEC38F9E3D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E04D677D-0AF8-4479-96DB-44EA2558DD20}" type="pres">
      <dgm:prSet presAssocID="{8C329668-D8F3-4F8F-9C89-CEC38F9E3DEA}" presName="spaceRect" presStyleCnt="0"/>
      <dgm:spPr/>
    </dgm:pt>
    <dgm:pt modelId="{BBD7573D-C28A-4847-8444-1643F15AE39F}" type="pres">
      <dgm:prSet presAssocID="{8C329668-D8F3-4F8F-9C89-CEC38F9E3DEA}" presName="textRect" presStyleLbl="revTx" presStyleIdx="0" presStyleCnt="4">
        <dgm:presLayoutVars>
          <dgm:chMax val="1"/>
          <dgm:chPref val="1"/>
        </dgm:presLayoutVars>
      </dgm:prSet>
      <dgm:spPr/>
    </dgm:pt>
    <dgm:pt modelId="{3212E679-00E9-4227-B54B-5794469DE82F}" type="pres">
      <dgm:prSet presAssocID="{0AB121D7-AB10-4F61-AA6E-5CABE62F8FC3}" presName="sibTrans" presStyleCnt="0"/>
      <dgm:spPr/>
    </dgm:pt>
    <dgm:pt modelId="{A2FFEB01-5C2B-460B-873F-E40E6C58AAB6}" type="pres">
      <dgm:prSet presAssocID="{09BE8ECE-AAAC-4879-929A-FAED89C93B28}" presName="compNode" presStyleCnt="0"/>
      <dgm:spPr/>
    </dgm:pt>
    <dgm:pt modelId="{575B4ABC-EF06-4006-93EE-73F6471A5C0C}" type="pres">
      <dgm:prSet presAssocID="{09BE8ECE-AAAC-4879-929A-FAED89C93B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27D71BDA-29D5-4C90-AA88-353C1F354481}" type="pres">
      <dgm:prSet presAssocID="{09BE8ECE-AAAC-4879-929A-FAED89C93B28}" presName="spaceRect" presStyleCnt="0"/>
      <dgm:spPr/>
    </dgm:pt>
    <dgm:pt modelId="{ADB10B73-945D-406D-8477-8CC0DEA2540F}" type="pres">
      <dgm:prSet presAssocID="{09BE8ECE-AAAC-4879-929A-FAED89C93B28}" presName="textRect" presStyleLbl="revTx" presStyleIdx="1" presStyleCnt="4">
        <dgm:presLayoutVars>
          <dgm:chMax val="1"/>
          <dgm:chPref val="1"/>
        </dgm:presLayoutVars>
      </dgm:prSet>
      <dgm:spPr/>
    </dgm:pt>
    <dgm:pt modelId="{97DF0ACF-67C5-41A5-AEAC-175DD4A638FB}" type="pres">
      <dgm:prSet presAssocID="{4085F23D-9679-4664-87F3-3BFDB0A1EE2A}" presName="sibTrans" presStyleCnt="0"/>
      <dgm:spPr/>
    </dgm:pt>
    <dgm:pt modelId="{5BE85FC2-08EF-4CF0-A137-870E186F19BC}" type="pres">
      <dgm:prSet presAssocID="{7BD4A4D4-08EC-4040-AB96-C9FF3BA3C696}" presName="compNode" presStyleCnt="0"/>
      <dgm:spPr/>
    </dgm:pt>
    <dgm:pt modelId="{A23F5548-5274-4AC1-9E6B-6FDCB70AB323}" type="pres">
      <dgm:prSet presAssocID="{7BD4A4D4-08EC-4040-AB96-C9FF3BA3C6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ilding Brick Wall with solid fill"/>
        </a:ext>
      </dgm:extLst>
    </dgm:pt>
    <dgm:pt modelId="{D43C8053-9210-40C7-B82C-CF8DE34A1F8B}" type="pres">
      <dgm:prSet presAssocID="{7BD4A4D4-08EC-4040-AB96-C9FF3BA3C696}" presName="spaceRect" presStyleCnt="0"/>
      <dgm:spPr/>
    </dgm:pt>
    <dgm:pt modelId="{45DAB2FF-5510-46B1-A345-9E9D1A6A33B1}" type="pres">
      <dgm:prSet presAssocID="{7BD4A4D4-08EC-4040-AB96-C9FF3BA3C696}" presName="textRect" presStyleLbl="revTx" presStyleIdx="2" presStyleCnt="4">
        <dgm:presLayoutVars>
          <dgm:chMax val="1"/>
          <dgm:chPref val="1"/>
        </dgm:presLayoutVars>
      </dgm:prSet>
      <dgm:spPr/>
    </dgm:pt>
    <dgm:pt modelId="{1C21F25F-48F7-4168-B208-577DADDB4A86}" type="pres">
      <dgm:prSet presAssocID="{FC58F5CF-29E1-49E1-8FAA-F89A56F1FD6C}" presName="sibTrans" presStyleCnt="0"/>
      <dgm:spPr/>
    </dgm:pt>
    <dgm:pt modelId="{C2A536A7-52CF-46CC-B181-6908E2C1CDC1}" type="pres">
      <dgm:prSet presAssocID="{88AC0ECE-087F-46E0-AB23-1D920CD541C0}" presName="compNode" presStyleCnt="0"/>
      <dgm:spPr/>
    </dgm:pt>
    <dgm:pt modelId="{4FE46360-2FB3-450B-B3AB-6B9A4B8B7DF8}" type="pres">
      <dgm:prSet presAssocID="{88AC0ECE-087F-46E0-AB23-1D920CD541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lueprint with solid fill"/>
        </a:ext>
      </dgm:extLst>
    </dgm:pt>
    <dgm:pt modelId="{99CD9027-7CD1-4F85-AD78-4C42A663743C}" type="pres">
      <dgm:prSet presAssocID="{88AC0ECE-087F-46E0-AB23-1D920CD541C0}" presName="spaceRect" presStyleCnt="0"/>
      <dgm:spPr/>
    </dgm:pt>
    <dgm:pt modelId="{82965792-4BF4-427B-8185-9157D5B4FB94}" type="pres">
      <dgm:prSet presAssocID="{88AC0ECE-087F-46E0-AB23-1D920CD541C0}" presName="textRect" presStyleLbl="revTx" presStyleIdx="3" presStyleCnt="4">
        <dgm:presLayoutVars>
          <dgm:chMax val="1"/>
          <dgm:chPref val="1"/>
        </dgm:presLayoutVars>
      </dgm:prSet>
      <dgm:spPr/>
    </dgm:pt>
  </dgm:ptLst>
  <dgm:cxnLst>
    <dgm:cxn modelId="{383C191B-7B9C-4063-B655-2F4A051D0CB7}" type="presOf" srcId="{33310BA0-FF63-4508-BCAD-D2B5911305D8}" destId="{C8317551-DA05-47C3-A2BC-55EAEEF52558}" srcOrd="0" destOrd="0" presId="urn:microsoft.com/office/officeart/2018/2/layout/IconLabelList"/>
    <dgm:cxn modelId="{CE62B431-9D90-4FB7-B071-3A721EE6B233}" type="presOf" srcId="{7BD4A4D4-08EC-4040-AB96-C9FF3BA3C696}" destId="{45DAB2FF-5510-46B1-A345-9E9D1A6A33B1}" srcOrd="0" destOrd="0" presId="urn:microsoft.com/office/officeart/2018/2/layout/IconLabelList"/>
    <dgm:cxn modelId="{BBE35337-DCFF-4C91-BA27-8A61611F7FE0}" srcId="{33310BA0-FF63-4508-BCAD-D2B5911305D8}" destId="{7BD4A4D4-08EC-4040-AB96-C9FF3BA3C696}" srcOrd="2" destOrd="0" parTransId="{FBEF1DAF-A2E3-4C55-BFEC-C3A19118B1F1}" sibTransId="{FC58F5CF-29E1-49E1-8FAA-F89A56F1FD6C}"/>
    <dgm:cxn modelId="{907E755D-C1DC-42E7-BFD8-71D6D70ED59B}" type="presOf" srcId="{09BE8ECE-AAAC-4879-929A-FAED89C93B28}" destId="{ADB10B73-945D-406D-8477-8CC0DEA2540F}" srcOrd="0" destOrd="0" presId="urn:microsoft.com/office/officeart/2018/2/layout/IconLabelList"/>
    <dgm:cxn modelId="{E8222251-97F6-4EA6-852D-F9865A5545B3}" srcId="{33310BA0-FF63-4508-BCAD-D2B5911305D8}" destId="{09BE8ECE-AAAC-4879-929A-FAED89C93B28}" srcOrd="1" destOrd="0" parTransId="{261B7F74-CDC8-4E7F-A856-1B387900D745}" sibTransId="{4085F23D-9679-4664-87F3-3BFDB0A1EE2A}"/>
    <dgm:cxn modelId="{3ABCDF52-AC9B-4365-934E-A92D98C8BEF6}" type="presOf" srcId="{8C329668-D8F3-4F8F-9C89-CEC38F9E3DEA}" destId="{BBD7573D-C28A-4847-8444-1643F15AE39F}" srcOrd="0" destOrd="0" presId="urn:microsoft.com/office/officeart/2018/2/layout/IconLabelList"/>
    <dgm:cxn modelId="{42C828A9-C274-4953-9C2B-97A867AB9F9C}" type="presOf" srcId="{88AC0ECE-087F-46E0-AB23-1D920CD541C0}" destId="{82965792-4BF4-427B-8185-9157D5B4FB94}" srcOrd="0" destOrd="0" presId="urn:microsoft.com/office/officeart/2018/2/layout/IconLabelList"/>
    <dgm:cxn modelId="{EDE8CBAD-79F2-4A30-B930-2FC7BA5DF8D8}" srcId="{33310BA0-FF63-4508-BCAD-D2B5911305D8}" destId="{88AC0ECE-087F-46E0-AB23-1D920CD541C0}" srcOrd="3" destOrd="0" parTransId="{C9FF1016-AB5D-4345-BC86-A906D5AE0701}" sibTransId="{8F433BA9-2CA3-46CA-910A-AACDD4699968}"/>
    <dgm:cxn modelId="{60456CE0-58D2-46A6-AC6C-2C234929AEA3}" srcId="{33310BA0-FF63-4508-BCAD-D2B5911305D8}" destId="{8C329668-D8F3-4F8F-9C89-CEC38F9E3DEA}" srcOrd="0" destOrd="0" parTransId="{A29EC6E0-B8D4-4941-866C-73642E147B6D}" sibTransId="{0AB121D7-AB10-4F61-AA6E-5CABE62F8FC3}"/>
    <dgm:cxn modelId="{42A6A447-461D-43B3-801E-F4EEEA9C54A2}" type="presParOf" srcId="{C8317551-DA05-47C3-A2BC-55EAEEF52558}" destId="{2E38A21B-3515-42FC-BD0E-F88189A1412A}" srcOrd="0" destOrd="0" presId="urn:microsoft.com/office/officeart/2018/2/layout/IconLabelList"/>
    <dgm:cxn modelId="{FE707B17-D819-4101-B6A5-F857FCC6E282}" type="presParOf" srcId="{2E38A21B-3515-42FC-BD0E-F88189A1412A}" destId="{61FE9C92-9E2D-4E35-85E3-E879C9F35BE6}" srcOrd="0" destOrd="0" presId="urn:microsoft.com/office/officeart/2018/2/layout/IconLabelList"/>
    <dgm:cxn modelId="{66D15BFB-6800-4061-9E62-C37A679A90E9}" type="presParOf" srcId="{2E38A21B-3515-42FC-BD0E-F88189A1412A}" destId="{E04D677D-0AF8-4479-96DB-44EA2558DD20}" srcOrd="1" destOrd="0" presId="urn:microsoft.com/office/officeart/2018/2/layout/IconLabelList"/>
    <dgm:cxn modelId="{0CDC696A-0906-48E4-8098-4CDF1FC1081B}" type="presParOf" srcId="{2E38A21B-3515-42FC-BD0E-F88189A1412A}" destId="{BBD7573D-C28A-4847-8444-1643F15AE39F}" srcOrd="2" destOrd="0" presId="urn:microsoft.com/office/officeart/2018/2/layout/IconLabelList"/>
    <dgm:cxn modelId="{E34A3D88-C90C-4200-8C52-7B15D07191A6}" type="presParOf" srcId="{C8317551-DA05-47C3-A2BC-55EAEEF52558}" destId="{3212E679-00E9-4227-B54B-5794469DE82F}" srcOrd="1" destOrd="0" presId="urn:microsoft.com/office/officeart/2018/2/layout/IconLabelList"/>
    <dgm:cxn modelId="{F266B986-F1EB-490C-8E8F-DC4BA890A904}" type="presParOf" srcId="{C8317551-DA05-47C3-A2BC-55EAEEF52558}" destId="{A2FFEB01-5C2B-460B-873F-E40E6C58AAB6}" srcOrd="2" destOrd="0" presId="urn:microsoft.com/office/officeart/2018/2/layout/IconLabelList"/>
    <dgm:cxn modelId="{C90AB7F5-AE4C-41DA-B6A3-E692C6E5A40F}" type="presParOf" srcId="{A2FFEB01-5C2B-460B-873F-E40E6C58AAB6}" destId="{575B4ABC-EF06-4006-93EE-73F6471A5C0C}" srcOrd="0" destOrd="0" presId="urn:microsoft.com/office/officeart/2018/2/layout/IconLabelList"/>
    <dgm:cxn modelId="{54C4CFEC-F7A0-4497-8C4D-BA47D71B7C30}" type="presParOf" srcId="{A2FFEB01-5C2B-460B-873F-E40E6C58AAB6}" destId="{27D71BDA-29D5-4C90-AA88-353C1F354481}" srcOrd="1" destOrd="0" presId="urn:microsoft.com/office/officeart/2018/2/layout/IconLabelList"/>
    <dgm:cxn modelId="{4036AAC0-0B1D-49DC-9E7E-399B1516FF2C}" type="presParOf" srcId="{A2FFEB01-5C2B-460B-873F-E40E6C58AAB6}" destId="{ADB10B73-945D-406D-8477-8CC0DEA2540F}" srcOrd="2" destOrd="0" presId="urn:microsoft.com/office/officeart/2018/2/layout/IconLabelList"/>
    <dgm:cxn modelId="{8C1F96E9-AE3C-48E1-B0A3-72B712907D12}" type="presParOf" srcId="{C8317551-DA05-47C3-A2BC-55EAEEF52558}" destId="{97DF0ACF-67C5-41A5-AEAC-175DD4A638FB}" srcOrd="3" destOrd="0" presId="urn:microsoft.com/office/officeart/2018/2/layout/IconLabelList"/>
    <dgm:cxn modelId="{397F97F9-C720-4860-841D-8359D5B0B581}" type="presParOf" srcId="{C8317551-DA05-47C3-A2BC-55EAEEF52558}" destId="{5BE85FC2-08EF-4CF0-A137-870E186F19BC}" srcOrd="4" destOrd="0" presId="urn:microsoft.com/office/officeart/2018/2/layout/IconLabelList"/>
    <dgm:cxn modelId="{A5CC4557-8476-496E-BC85-F35D57D9D34E}" type="presParOf" srcId="{5BE85FC2-08EF-4CF0-A137-870E186F19BC}" destId="{A23F5548-5274-4AC1-9E6B-6FDCB70AB323}" srcOrd="0" destOrd="0" presId="urn:microsoft.com/office/officeart/2018/2/layout/IconLabelList"/>
    <dgm:cxn modelId="{4833A4DE-358D-42F3-8E47-9374D5F348F8}" type="presParOf" srcId="{5BE85FC2-08EF-4CF0-A137-870E186F19BC}" destId="{D43C8053-9210-40C7-B82C-CF8DE34A1F8B}" srcOrd="1" destOrd="0" presId="urn:microsoft.com/office/officeart/2018/2/layout/IconLabelList"/>
    <dgm:cxn modelId="{F442B7B4-6B84-44B3-BCBC-92FB53A3532B}" type="presParOf" srcId="{5BE85FC2-08EF-4CF0-A137-870E186F19BC}" destId="{45DAB2FF-5510-46B1-A345-9E9D1A6A33B1}" srcOrd="2" destOrd="0" presId="urn:microsoft.com/office/officeart/2018/2/layout/IconLabelList"/>
    <dgm:cxn modelId="{7626B698-B0D1-49D3-A256-CC7224AFC772}" type="presParOf" srcId="{C8317551-DA05-47C3-A2BC-55EAEEF52558}" destId="{1C21F25F-48F7-4168-B208-577DADDB4A86}" srcOrd="5" destOrd="0" presId="urn:microsoft.com/office/officeart/2018/2/layout/IconLabelList"/>
    <dgm:cxn modelId="{11F2ED76-62E5-42EA-84A0-11530B5EE781}" type="presParOf" srcId="{C8317551-DA05-47C3-A2BC-55EAEEF52558}" destId="{C2A536A7-52CF-46CC-B181-6908E2C1CDC1}" srcOrd="6" destOrd="0" presId="urn:microsoft.com/office/officeart/2018/2/layout/IconLabelList"/>
    <dgm:cxn modelId="{1C1FD2C2-9215-433C-A293-69824F0FB01C}" type="presParOf" srcId="{C2A536A7-52CF-46CC-B181-6908E2C1CDC1}" destId="{4FE46360-2FB3-450B-B3AB-6B9A4B8B7DF8}" srcOrd="0" destOrd="0" presId="urn:microsoft.com/office/officeart/2018/2/layout/IconLabelList"/>
    <dgm:cxn modelId="{CDE9E5B5-0587-457B-B29C-001CB156D6CA}" type="presParOf" srcId="{C2A536A7-52CF-46CC-B181-6908E2C1CDC1}" destId="{99CD9027-7CD1-4F85-AD78-4C42A663743C}" srcOrd="1" destOrd="0" presId="urn:microsoft.com/office/officeart/2018/2/layout/IconLabelList"/>
    <dgm:cxn modelId="{3A43528A-BE9C-4962-B3A3-A774C8FF7993}" type="presParOf" srcId="{C2A536A7-52CF-46CC-B181-6908E2C1CDC1}" destId="{82965792-4BF4-427B-8185-9157D5B4FB9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3ED1E4-ACA9-492A-A7D4-F8BABE34BB8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BEA5C70-E897-40E1-ABCB-EA4BBDEC677D}">
      <dgm:prSet phldrT="[Text]"/>
      <dgm:spPr/>
      <dgm:t>
        <a:bodyPr/>
        <a:lstStyle/>
        <a:p>
          <a:r>
            <a:rPr lang="en-US" dirty="0">
              <a:solidFill>
                <a:schemeClr val="bg1"/>
              </a:solidFill>
            </a:rPr>
            <a:t>West African Community</a:t>
          </a:r>
        </a:p>
      </dgm:t>
    </dgm:pt>
    <dgm:pt modelId="{5E1A5575-0C2F-4754-8959-FB2ADB2C6272}" type="parTrans" cxnId="{35A4FF69-0C13-479A-88B1-4D4117FA327F}">
      <dgm:prSet/>
      <dgm:spPr/>
      <dgm:t>
        <a:bodyPr/>
        <a:lstStyle/>
        <a:p>
          <a:endParaRPr lang="en-US"/>
        </a:p>
      </dgm:t>
    </dgm:pt>
    <dgm:pt modelId="{C8AC908E-803C-4E5C-9117-8C4153E0584F}" type="sibTrans" cxnId="{35A4FF69-0C13-479A-88B1-4D4117FA327F}">
      <dgm:prSet/>
      <dgm:spPr/>
      <dgm:t>
        <a:bodyPr/>
        <a:lstStyle/>
        <a:p>
          <a:endParaRPr lang="en-US"/>
        </a:p>
      </dgm:t>
    </dgm:pt>
    <dgm:pt modelId="{09FB14A9-3F9F-40E4-8700-01C7EB903890}">
      <dgm:prSet phldrT="[Text]" custT="1"/>
      <dgm:spPr/>
      <dgm:t>
        <a:bodyPr/>
        <a:lstStyle/>
        <a:p>
          <a:r>
            <a:rPr lang="en-US" sz="2000" dirty="0"/>
            <a:t>Create &amp; print brochures detailing the findings of the community health assessment in clear language</a:t>
          </a:r>
        </a:p>
      </dgm:t>
    </dgm:pt>
    <dgm:pt modelId="{8BB2455A-B707-4CC0-A2E0-A854B15DCC69}" type="parTrans" cxnId="{E0DDCC13-AF61-43A1-9D4C-CB1196F81825}">
      <dgm:prSet/>
      <dgm:spPr/>
      <dgm:t>
        <a:bodyPr/>
        <a:lstStyle/>
        <a:p>
          <a:endParaRPr lang="en-US"/>
        </a:p>
      </dgm:t>
    </dgm:pt>
    <dgm:pt modelId="{37E3EF5F-DA37-4A3F-9A14-03A231E4111F}" type="sibTrans" cxnId="{E0DDCC13-AF61-43A1-9D4C-CB1196F81825}">
      <dgm:prSet/>
      <dgm:spPr/>
      <dgm:t>
        <a:bodyPr/>
        <a:lstStyle/>
        <a:p>
          <a:endParaRPr lang="en-US"/>
        </a:p>
      </dgm:t>
    </dgm:pt>
    <dgm:pt modelId="{D2A6C83A-AEBE-4107-9C1A-D5F06F6C10F0}">
      <dgm:prSet phldrT="[Text]"/>
      <dgm:spPr/>
      <dgm:t>
        <a:bodyPr/>
        <a:lstStyle/>
        <a:p>
          <a:r>
            <a:rPr lang="en-US" dirty="0">
              <a:solidFill>
                <a:schemeClr val="bg1"/>
              </a:solidFill>
            </a:rPr>
            <a:t>WAWAC &amp; other stakeholders</a:t>
          </a:r>
        </a:p>
      </dgm:t>
    </dgm:pt>
    <dgm:pt modelId="{241D783E-0C06-4EC3-ACD2-59733A88730E}" type="parTrans" cxnId="{375EB193-62A8-44AA-8F7D-E7E722B08F0D}">
      <dgm:prSet/>
      <dgm:spPr/>
      <dgm:t>
        <a:bodyPr/>
        <a:lstStyle/>
        <a:p>
          <a:endParaRPr lang="en-US"/>
        </a:p>
      </dgm:t>
    </dgm:pt>
    <dgm:pt modelId="{FE0FBB91-9476-4DDC-8135-8ED89128B8DC}" type="sibTrans" cxnId="{375EB193-62A8-44AA-8F7D-E7E722B08F0D}">
      <dgm:prSet/>
      <dgm:spPr/>
      <dgm:t>
        <a:bodyPr/>
        <a:lstStyle/>
        <a:p>
          <a:endParaRPr lang="en-US"/>
        </a:p>
      </dgm:t>
    </dgm:pt>
    <dgm:pt modelId="{E304AA94-AB16-4EB8-B7C5-8884B795F231}">
      <dgm:prSet phldrT="[Text]" custT="1"/>
      <dgm:spPr/>
      <dgm:t>
        <a:bodyPr/>
        <a:lstStyle/>
        <a:p>
          <a:r>
            <a:rPr lang="en-US" sz="2000" dirty="0"/>
            <a:t>Present findings to WAWAC &amp; partners at the next conference </a:t>
          </a:r>
        </a:p>
      </dgm:t>
    </dgm:pt>
    <dgm:pt modelId="{32D6FE71-D1C3-4DD3-8B2E-229D27680203}" type="parTrans" cxnId="{E3BD72B4-579D-4D5C-A0F5-11C1909B376D}">
      <dgm:prSet/>
      <dgm:spPr/>
      <dgm:t>
        <a:bodyPr/>
        <a:lstStyle/>
        <a:p>
          <a:endParaRPr lang="en-US"/>
        </a:p>
      </dgm:t>
    </dgm:pt>
    <dgm:pt modelId="{63E75DF5-CAAC-4297-88A6-BA3D48D51BF4}" type="sibTrans" cxnId="{E3BD72B4-579D-4D5C-A0F5-11C1909B376D}">
      <dgm:prSet/>
      <dgm:spPr/>
      <dgm:t>
        <a:bodyPr/>
        <a:lstStyle/>
        <a:p>
          <a:endParaRPr lang="en-US"/>
        </a:p>
      </dgm:t>
    </dgm:pt>
    <dgm:pt modelId="{39B191D3-EB97-4FD1-B3D3-8549143BC8CD}">
      <dgm:prSet phldrT="[Text]" custT="1"/>
      <dgm:spPr/>
      <dgm:t>
        <a:bodyPr/>
        <a:lstStyle/>
        <a:p>
          <a:r>
            <a:rPr lang="en-US" sz="2000" dirty="0"/>
            <a:t>Hold community meetings to review findings for community members to ask questions</a:t>
          </a:r>
        </a:p>
      </dgm:t>
    </dgm:pt>
    <dgm:pt modelId="{B80994AA-C37E-425B-800B-30CFB6FE24E5}" type="parTrans" cxnId="{EB4AF297-9E81-4333-9A71-9B03F31B9034}">
      <dgm:prSet/>
      <dgm:spPr/>
      <dgm:t>
        <a:bodyPr/>
        <a:lstStyle/>
        <a:p>
          <a:endParaRPr lang="en-US"/>
        </a:p>
      </dgm:t>
    </dgm:pt>
    <dgm:pt modelId="{54E752FA-EF36-4E75-8F49-7DD9FF9483DB}" type="sibTrans" cxnId="{EB4AF297-9E81-4333-9A71-9B03F31B9034}">
      <dgm:prSet/>
      <dgm:spPr/>
      <dgm:t>
        <a:bodyPr/>
        <a:lstStyle/>
        <a:p>
          <a:endParaRPr lang="en-US"/>
        </a:p>
      </dgm:t>
    </dgm:pt>
    <dgm:pt modelId="{32C02EA7-BC6B-47C2-80E5-9ABBF3D9CAF5}">
      <dgm:prSet phldrT="[Text]" custT="1"/>
      <dgm:spPr/>
      <dgm:t>
        <a:bodyPr/>
        <a:lstStyle/>
        <a:p>
          <a:r>
            <a:rPr lang="en-US" sz="2000" dirty="0"/>
            <a:t>Seek feedback </a:t>
          </a:r>
        </a:p>
      </dgm:t>
    </dgm:pt>
    <dgm:pt modelId="{2A240066-D3CD-4229-AD8D-704F031A3DEB}" type="parTrans" cxnId="{7492BD8D-01FA-4EDF-85AD-4757D4BDE11A}">
      <dgm:prSet/>
      <dgm:spPr/>
      <dgm:t>
        <a:bodyPr/>
        <a:lstStyle/>
        <a:p>
          <a:endParaRPr lang="en-US"/>
        </a:p>
      </dgm:t>
    </dgm:pt>
    <dgm:pt modelId="{A6B2DC69-5CD8-4133-B508-F884CED27A86}" type="sibTrans" cxnId="{7492BD8D-01FA-4EDF-85AD-4757D4BDE11A}">
      <dgm:prSet/>
      <dgm:spPr/>
      <dgm:t>
        <a:bodyPr/>
        <a:lstStyle/>
        <a:p>
          <a:endParaRPr lang="en-US"/>
        </a:p>
      </dgm:t>
    </dgm:pt>
    <dgm:pt modelId="{EE398C01-79B1-4A65-85BB-90CFDD12CB74}">
      <dgm:prSet phldrT="[Text]" custT="1"/>
      <dgm:spPr/>
      <dgm:t>
        <a:bodyPr/>
        <a:lstStyle/>
        <a:p>
          <a:r>
            <a:rPr lang="en-US" sz="2000" dirty="0"/>
            <a:t>Set up future meetings to ensure Action Plan and goals are being worked towards</a:t>
          </a:r>
        </a:p>
      </dgm:t>
    </dgm:pt>
    <dgm:pt modelId="{CEEC2F2D-3074-4A2E-900E-CFC16C88701E}" type="parTrans" cxnId="{3A053E21-8ED0-482E-A07D-FB65D04F5FE8}">
      <dgm:prSet/>
      <dgm:spPr/>
      <dgm:t>
        <a:bodyPr/>
        <a:lstStyle/>
        <a:p>
          <a:endParaRPr lang="en-US"/>
        </a:p>
      </dgm:t>
    </dgm:pt>
    <dgm:pt modelId="{E7DA2622-2BCA-4711-B927-1C79ADEEF330}" type="sibTrans" cxnId="{3A053E21-8ED0-482E-A07D-FB65D04F5FE8}">
      <dgm:prSet/>
      <dgm:spPr/>
      <dgm:t>
        <a:bodyPr/>
        <a:lstStyle/>
        <a:p>
          <a:endParaRPr lang="en-US"/>
        </a:p>
      </dgm:t>
    </dgm:pt>
    <dgm:pt modelId="{02661EE2-E4D5-4941-947C-F4DE72DF3771}" type="pres">
      <dgm:prSet presAssocID="{8E3ED1E4-ACA9-492A-A7D4-F8BABE34BB80}" presName="Name0" presStyleCnt="0">
        <dgm:presLayoutVars>
          <dgm:dir/>
          <dgm:animLvl val="lvl"/>
          <dgm:resizeHandles val="exact"/>
        </dgm:presLayoutVars>
      </dgm:prSet>
      <dgm:spPr/>
    </dgm:pt>
    <dgm:pt modelId="{83A4111C-97B1-4817-9AEA-F6D6E553F44D}" type="pres">
      <dgm:prSet presAssocID="{FBEA5C70-E897-40E1-ABCB-EA4BBDEC677D}" presName="linNode" presStyleCnt="0"/>
      <dgm:spPr/>
    </dgm:pt>
    <dgm:pt modelId="{E2335FE9-3294-48B3-8EFC-5B9F02DB4E0B}" type="pres">
      <dgm:prSet presAssocID="{FBEA5C70-E897-40E1-ABCB-EA4BBDEC677D}" presName="parTx" presStyleLbl="revTx" presStyleIdx="0" presStyleCnt="2">
        <dgm:presLayoutVars>
          <dgm:chMax val="1"/>
          <dgm:bulletEnabled val="1"/>
        </dgm:presLayoutVars>
      </dgm:prSet>
      <dgm:spPr/>
    </dgm:pt>
    <dgm:pt modelId="{277DE83A-E0F3-4AC4-A808-FD8D4CF9D25A}" type="pres">
      <dgm:prSet presAssocID="{FBEA5C70-E897-40E1-ABCB-EA4BBDEC677D}" presName="bracket" presStyleLbl="parChTrans1D1" presStyleIdx="0" presStyleCnt="2"/>
      <dgm:spPr>
        <a:solidFill>
          <a:schemeClr val="bg1"/>
        </a:solidFill>
      </dgm:spPr>
    </dgm:pt>
    <dgm:pt modelId="{E7AF06BF-72E7-446D-A9D4-20D7F330128A}" type="pres">
      <dgm:prSet presAssocID="{FBEA5C70-E897-40E1-ABCB-EA4BBDEC677D}" presName="spH" presStyleCnt="0"/>
      <dgm:spPr/>
    </dgm:pt>
    <dgm:pt modelId="{1ED7621F-F52D-4E91-A198-2E30B328C084}" type="pres">
      <dgm:prSet presAssocID="{FBEA5C70-E897-40E1-ABCB-EA4BBDEC677D}" presName="desTx" presStyleLbl="node1" presStyleIdx="0" presStyleCnt="2">
        <dgm:presLayoutVars>
          <dgm:bulletEnabled val="1"/>
        </dgm:presLayoutVars>
      </dgm:prSet>
      <dgm:spPr/>
    </dgm:pt>
    <dgm:pt modelId="{90009B43-8C8B-40F5-8568-EB4522033E47}" type="pres">
      <dgm:prSet presAssocID="{C8AC908E-803C-4E5C-9117-8C4153E0584F}" presName="spV" presStyleCnt="0"/>
      <dgm:spPr/>
    </dgm:pt>
    <dgm:pt modelId="{EF76AF7D-36DE-463D-95CA-B83C11181A05}" type="pres">
      <dgm:prSet presAssocID="{D2A6C83A-AEBE-4107-9C1A-D5F06F6C10F0}" presName="linNode" presStyleCnt="0"/>
      <dgm:spPr/>
    </dgm:pt>
    <dgm:pt modelId="{76A03950-9BAE-44B2-AE5B-571D0F27BDB5}" type="pres">
      <dgm:prSet presAssocID="{D2A6C83A-AEBE-4107-9C1A-D5F06F6C10F0}" presName="parTx" presStyleLbl="revTx" presStyleIdx="1" presStyleCnt="2">
        <dgm:presLayoutVars>
          <dgm:chMax val="1"/>
          <dgm:bulletEnabled val="1"/>
        </dgm:presLayoutVars>
      </dgm:prSet>
      <dgm:spPr/>
    </dgm:pt>
    <dgm:pt modelId="{C3EE2258-0C8E-45C7-9939-A2095A692255}" type="pres">
      <dgm:prSet presAssocID="{D2A6C83A-AEBE-4107-9C1A-D5F06F6C10F0}" presName="bracket" presStyleLbl="parChTrans1D1" presStyleIdx="1" presStyleCnt="2"/>
      <dgm:spPr>
        <a:solidFill>
          <a:schemeClr val="bg1"/>
        </a:solidFill>
      </dgm:spPr>
    </dgm:pt>
    <dgm:pt modelId="{BCA730CC-7C95-4342-A8B9-BEAA21DF5B54}" type="pres">
      <dgm:prSet presAssocID="{D2A6C83A-AEBE-4107-9C1A-D5F06F6C10F0}" presName="spH" presStyleCnt="0"/>
      <dgm:spPr/>
    </dgm:pt>
    <dgm:pt modelId="{FF9447A6-BAB5-4D0E-9673-48AAC6FE7A0A}" type="pres">
      <dgm:prSet presAssocID="{D2A6C83A-AEBE-4107-9C1A-D5F06F6C10F0}" presName="desTx" presStyleLbl="node1" presStyleIdx="1" presStyleCnt="2">
        <dgm:presLayoutVars>
          <dgm:bulletEnabled val="1"/>
        </dgm:presLayoutVars>
      </dgm:prSet>
      <dgm:spPr/>
    </dgm:pt>
  </dgm:ptLst>
  <dgm:cxnLst>
    <dgm:cxn modelId="{617ABB06-34CC-4002-AC31-FBFF32EF8B04}" type="presOf" srcId="{39B191D3-EB97-4FD1-B3D3-8549143BC8CD}" destId="{1ED7621F-F52D-4E91-A198-2E30B328C084}" srcOrd="0" destOrd="1" presId="urn:diagrams.loki3.com/BracketList"/>
    <dgm:cxn modelId="{E0DDCC13-AF61-43A1-9D4C-CB1196F81825}" srcId="{FBEA5C70-E897-40E1-ABCB-EA4BBDEC677D}" destId="{09FB14A9-3F9F-40E4-8700-01C7EB903890}" srcOrd="0" destOrd="0" parTransId="{8BB2455A-B707-4CC0-A2E0-A854B15DCC69}" sibTransId="{37E3EF5F-DA37-4A3F-9A14-03A231E4111F}"/>
    <dgm:cxn modelId="{3A053E21-8ED0-482E-A07D-FB65D04F5FE8}" srcId="{D2A6C83A-AEBE-4107-9C1A-D5F06F6C10F0}" destId="{EE398C01-79B1-4A65-85BB-90CFDD12CB74}" srcOrd="2" destOrd="0" parTransId="{CEEC2F2D-3074-4A2E-900E-CFC16C88701E}" sibTransId="{E7DA2622-2BCA-4711-B927-1C79ADEEF330}"/>
    <dgm:cxn modelId="{E9078127-E062-435B-8C8C-9E22CF9C35E4}" type="presOf" srcId="{E304AA94-AB16-4EB8-B7C5-8884B795F231}" destId="{FF9447A6-BAB5-4D0E-9673-48AAC6FE7A0A}" srcOrd="0" destOrd="0" presId="urn:diagrams.loki3.com/BracketList"/>
    <dgm:cxn modelId="{9EA99D64-34F7-4154-80E2-F045415D7966}" type="presOf" srcId="{D2A6C83A-AEBE-4107-9C1A-D5F06F6C10F0}" destId="{76A03950-9BAE-44B2-AE5B-571D0F27BDB5}" srcOrd="0" destOrd="0" presId="urn:diagrams.loki3.com/BracketList"/>
    <dgm:cxn modelId="{82339F67-E5D0-41B0-806B-5EB8A662D3B7}" type="presOf" srcId="{FBEA5C70-E897-40E1-ABCB-EA4BBDEC677D}" destId="{E2335FE9-3294-48B3-8EFC-5B9F02DB4E0B}" srcOrd="0" destOrd="0" presId="urn:diagrams.loki3.com/BracketList"/>
    <dgm:cxn modelId="{35A4FF69-0C13-479A-88B1-4D4117FA327F}" srcId="{8E3ED1E4-ACA9-492A-A7D4-F8BABE34BB80}" destId="{FBEA5C70-E897-40E1-ABCB-EA4BBDEC677D}" srcOrd="0" destOrd="0" parTransId="{5E1A5575-0C2F-4754-8959-FB2ADB2C6272}" sibTransId="{C8AC908E-803C-4E5C-9117-8C4153E0584F}"/>
    <dgm:cxn modelId="{7492BD8D-01FA-4EDF-85AD-4757D4BDE11A}" srcId="{D2A6C83A-AEBE-4107-9C1A-D5F06F6C10F0}" destId="{32C02EA7-BC6B-47C2-80E5-9ABBF3D9CAF5}" srcOrd="1" destOrd="0" parTransId="{2A240066-D3CD-4229-AD8D-704F031A3DEB}" sibTransId="{A6B2DC69-5CD8-4133-B508-F884CED27A86}"/>
    <dgm:cxn modelId="{375EB193-62A8-44AA-8F7D-E7E722B08F0D}" srcId="{8E3ED1E4-ACA9-492A-A7D4-F8BABE34BB80}" destId="{D2A6C83A-AEBE-4107-9C1A-D5F06F6C10F0}" srcOrd="1" destOrd="0" parTransId="{241D783E-0C06-4EC3-ACD2-59733A88730E}" sibTransId="{FE0FBB91-9476-4DDC-8135-8ED89128B8DC}"/>
    <dgm:cxn modelId="{EB4AF297-9E81-4333-9A71-9B03F31B9034}" srcId="{FBEA5C70-E897-40E1-ABCB-EA4BBDEC677D}" destId="{39B191D3-EB97-4FD1-B3D3-8549143BC8CD}" srcOrd="1" destOrd="0" parTransId="{B80994AA-C37E-425B-800B-30CFB6FE24E5}" sibTransId="{54E752FA-EF36-4E75-8F49-7DD9FF9483DB}"/>
    <dgm:cxn modelId="{B3798E9E-239F-4958-921E-A25EEF0918CF}" type="presOf" srcId="{32C02EA7-BC6B-47C2-80E5-9ABBF3D9CAF5}" destId="{FF9447A6-BAB5-4D0E-9673-48AAC6FE7A0A}" srcOrd="0" destOrd="1" presId="urn:diagrams.loki3.com/BracketList"/>
    <dgm:cxn modelId="{99285CA3-25F2-4176-9CCC-D431046A3571}" type="presOf" srcId="{8E3ED1E4-ACA9-492A-A7D4-F8BABE34BB80}" destId="{02661EE2-E4D5-4941-947C-F4DE72DF3771}" srcOrd="0" destOrd="0" presId="urn:diagrams.loki3.com/BracketList"/>
    <dgm:cxn modelId="{E3BD72B4-579D-4D5C-A0F5-11C1909B376D}" srcId="{D2A6C83A-AEBE-4107-9C1A-D5F06F6C10F0}" destId="{E304AA94-AB16-4EB8-B7C5-8884B795F231}" srcOrd="0" destOrd="0" parTransId="{32D6FE71-D1C3-4DD3-8B2E-229D27680203}" sibTransId="{63E75DF5-CAAC-4297-88A6-BA3D48D51BF4}"/>
    <dgm:cxn modelId="{FB6967D9-E119-455E-9B54-A22B0E9AF00B}" type="presOf" srcId="{EE398C01-79B1-4A65-85BB-90CFDD12CB74}" destId="{FF9447A6-BAB5-4D0E-9673-48AAC6FE7A0A}" srcOrd="0" destOrd="2" presId="urn:diagrams.loki3.com/BracketList"/>
    <dgm:cxn modelId="{9F0AB3F0-F7BE-421E-B865-A93EDD64D647}" type="presOf" srcId="{09FB14A9-3F9F-40E4-8700-01C7EB903890}" destId="{1ED7621F-F52D-4E91-A198-2E30B328C084}" srcOrd="0" destOrd="0" presId="urn:diagrams.loki3.com/BracketList"/>
    <dgm:cxn modelId="{74D74AA0-0B74-4B76-8D34-A2E3C5080FDE}" type="presParOf" srcId="{02661EE2-E4D5-4941-947C-F4DE72DF3771}" destId="{83A4111C-97B1-4817-9AEA-F6D6E553F44D}" srcOrd="0" destOrd="0" presId="urn:diagrams.loki3.com/BracketList"/>
    <dgm:cxn modelId="{4620BC74-797A-4603-95DF-0B91F3134D03}" type="presParOf" srcId="{83A4111C-97B1-4817-9AEA-F6D6E553F44D}" destId="{E2335FE9-3294-48B3-8EFC-5B9F02DB4E0B}" srcOrd="0" destOrd="0" presId="urn:diagrams.loki3.com/BracketList"/>
    <dgm:cxn modelId="{2EE4E025-1AD3-4408-96D7-8B6F1326FEE4}" type="presParOf" srcId="{83A4111C-97B1-4817-9AEA-F6D6E553F44D}" destId="{277DE83A-E0F3-4AC4-A808-FD8D4CF9D25A}" srcOrd="1" destOrd="0" presId="urn:diagrams.loki3.com/BracketList"/>
    <dgm:cxn modelId="{7C3FA320-7E10-4F76-888B-CA271883094B}" type="presParOf" srcId="{83A4111C-97B1-4817-9AEA-F6D6E553F44D}" destId="{E7AF06BF-72E7-446D-A9D4-20D7F330128A}" srcOrd="2" destOrd="0" presId="urn:diagrams.loki3.com/BracketList"/>
    <dgm:cxn modelId="{4577EF3B-B6AA-46D7-A3DB-214089BC4A42}" type="presParOf" srcId="{83A4111C-97B1-4817-9AEA-F6D6E553F44D}" destId="{1ED7621F-F52D-4E91-A198-2E30B328C084}" srcOrd="3" destOrd="0" presId="urn:diagrams.loki3.com/BracketList"/>
    <dgm:cxn modelId="{492C17FA-C04F-4A81-92A9-5CEDB31CE46D}" type="presParOf" srcId="{02661EE2-E4D5-4941-947C-F4DE72DF3771}" destId="{90009B43-8C8B-40F5-8568-EB4522033E47}" srcOrd="1" destOrd="0" presId="urn:diagrams.loki3.com/BracketList"/>
    <dgm:cxn modelId="{E248F5B5-A7E6-4435-9CC4-42C6F5F64DFE}" type="presParOf" srcId="{02661EE2-E4D5-4941-947C-F4DE72DF3771}" destId="{EF76AF7D-36DE-463D-95CA-B83C11181A05}" srcOrd="2" destOrd="0" presId="urn:diagrams.loki3.com/BracketList"/>
    <dgm:cxn modelId="{75D79F48-9053-4F11-9D6D-A3A5F7017C25}" type="presParOf" srcId="{EF76AF7D-36DE-463D-95CA-B83C11181A05}" destId="{76A03950-9BAE-44B2-AE5B-571D0F27BDB5}" srcOrd="0" destOrd="0" presId="urn:diagrams.loki3.com/BracketList"/>
    <dgm:cxn modelId="{9376D174-B69D-4BB7-B475-3051C903623D}" type="presParOf" srcId="{EF76AF7D-36DE-463D-95CA-B83C11181A05}" destId="{C3EE2258-0C8E-45C7-9939-A2095A692255}" srcOrd="1" destOrd="0" presId="urn:diagrams.loki3.com/BracketList"/>
    <dgm:cxn modelId="{43C463CF-428B-4E6D-A11C-97733853EA7E}" type="presParOf" srcId="{EF76AF7D-36DE-463D-95CA-B83C11181A05}" destId="{BCA730CC-7C95-4342-A8B9-BEAA21DF5B54}" srcOrd="2" destOrd="0" presId="urn:diagrams.loki3.com/BracketList"/>
    <dgm:cxn modelId="{6807BBE6-28D0-4C0F-B466-002B039A0B89}" type="presParOf" srcId="{EF76AF7D-36DE-463D-95CA-B83C11181A05}" destId="{FF9447A6-BAB5-4D0E-9673-48AAC6FE7A0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3991-2823-4F29-886A-4F1B38C3E78A}">
      <dsp:nvSpPr>
        <dsp:cNvPr id="0" name=""/>
        <dsp:cNvSpPr/>
      </dsp:nvSpPr>
      <dsp:spPr>
        <a:xfrm>
          <a:off x="0" y="431865"/>
          <a:ext cx="9144000" cy="1472625"/>
        </a:xfrm>
        <a:prstGeom prst="rect">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Low COVID-19 vaccination uptake among the West African Community relative to the Snohomish County population</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dirty="0"/>
            <a:t>77% of the total population in Snohomish county has received one dose of the vaccine versus 81.8% of the Washington State population</a:t>
          </a:r>
          <a:r>
            <a:rPr lang="en-US" sz="1700" kern="1200" baseline="30000" dirty="0"/>
            <a:t>1</a:t>
          </a:r>
          <a:endParaRPr lang="en-US" sz="1700" kern="1200" dirty="0"/>
        </a:p>
      </dsp:txBody>
      <dsp:txXfrm>
        <a:off x="0" y="431865"/>
        <a:ext cx="9144000" cy="1472625"/>
      </dsp:txXfrm>
    </dsp:sp>
    <dsp:sp modelId="{F44C8AC8-29DB-4981-BC3B-C15D3A648C72}">
      <dsp:nvSpPr>
        <dsp:cNvPr id="0" name=""/>
        <dsp:cNvSpPr/>
      </dsp:nvSpPr>
      <dsp:spPr>
        <a:xfrm>
          <a:off x="457200" y="180945"/>
          <a:ext cx="6400800" cy="50184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US" sz="1700" kern="1200" dirty="0"/>
            <a:t>Health Issue</a:t>
          </a:r>
        </a:p>
      </dsp:txBody>
      <dsp:txXfrm>
        <a:off x="481698" y="205443"/>
        <a:ext cx="6351804" cy="452844"/>
      </dsp:txXfrm>
    </dsp:sp>
    <dsp:sp modelId="{7534508D-1A6B-4E27-AA68-0CEC19EAC13A}">
      <dsp:nvSpPr>
        <dsp:cNvPr id="0" name=""/>
        <dsp:cNvSpPr/>
      </dsp:nvSpPr>
      <dsp:spPr>
        <a:xfrm>
          <a:off x="0" y="2247210"/>
          <a:ext cx="9144000" cy="722925"/>
        </a:xfrm>
        <a:prstGeom prst="rect">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Women, Children, &amp; Seniors (P. Ousman </a:t>
          </a:r>
          <a:r>
            <a:rPr lang="en-US" sz="1700" kern="1200" dirty="0" err="1"/>
            <a:t>Joof</a:t>
          </a:r>
          <a:r>
            <a:rPr lang="en-US" sz="1700" kern="1200" dirty="0"/>
            <a:t>, Personal Communication, May 11, 2022)</a:t>
          </a:r>
        </a:p>
      </dsp:txBody>
      <dsp:txXfrm>
        <a:off x="0" y="2247210"/>
        <a:ext cx="9144000" cy="722925"/>
      </dsp:txXfrm>
    </dsp:sp>
    <dsp:sp modelId="{2802B6C9-AD56-4D78-BA13-CE40256F87AA}">
      <dsp:nvSpPr>
        <dsp:cNvPr id="0" name=""/>
        <dsp:cNvSpPr/>
      </dsp:nvSpPr>
      <dsp:spPr>
        <a:xfrm>
          <a:off x="457200" y="1996290"/>
          <a:ext cx="6400800" cy="50184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US" sz="1700" kern="1200" dirty="0"/>
            <a:t>Populations affected</a:t>
          </a:r>
        </a:p>
      </dsp:txBody>
      <dsp:txXfrm>
        <a:off x="481698" y="2020788"/>
        <a:ext cx="6351804" cy="452844"/>
      </dsp:txXfrm>
    </dsp:sp>
    <dsp:sp modelId="{1AE6F0CE-F4EE-4D25-A536-5427B97E65DC}">
      <dsp:nvSpPr>
        <dsp:cNvPr id="0" name=""/>
        <dsp:cNvSpPr/>
      </dsp:nvSpPr>
      <dsp:spPr>
        <a:xfrm>
          <a:off x="0" y="3312854"/>
          <a:ext cx="9144000" cy="963900"/>
        </a:xfrm>
        <a:prstGeom prst="rect">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Understanding the factors contributing to the low vaccination uptake among the West African community in Snohomish County in order to address these disparities</a:t>
          </a:r>
        </a:p>
      </dsp:txBody>
      <dsp:txXfrm>
        <a:off x="0" y="3312854"/>
        <a:ext cx="9144000" cy="963900"/>
      </dsp:txXfrm>
    </dsp:sp>
    <dsp:sp modelId="{120FA600-FE4D-4530-A6C7-58341724A1FE}">
      <dsp:nvSpPr>
        <dsp:cNvPr id="0" name=""/>
        <dsp:cNvSpPr/>
      </dsp:nvSpPr>
      <dsp:spPr>
        <a:xfrm>
          <a:off x="457200" y="3061934"/>
          <a:ext cx="6400800" cy="50184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US" sz="1700" kern="1200" dirty="0"/>
            <a:t>What is driving the community health assessment?</a:t>
          </a:r>
        </a:p>
      </dsp:txBody>
      <dsp:txXfrm>
        <a:off x="481698" y="3086432"/>
        <a:ext cx="63518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6F236-32EE-4BEE-9D41-2D41ABEADC90}">
      <dsp:nvSpPr>
        <dsp:cNvPr id="0" name=""/>
        <dsp:cNvSpPr/>
      </dsp:nvSpPr>
      <dsp:spPr>
        <a:xfrm>
          <a:off x="0" y="46962"/>
          <a:ext cx="4495800"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20,000 West Africans live and work in Washington State</a:t>
          </a:r>
          <a:r>
            <a:rPr lang="en-US" sz="1500" kern="1200" baseline="30000" dirty="0"/>
            <a:t>2</a:t>
          </a:r>
          <a:endParaRPr lang="en-US" sz="1500" kern="1200" dirty="0"/>
        </a:p>
      </dsp:txBody>
      <dsp:txXfrm>
        <a:off x="40962" y="87924"/>
        <a:ext cx="4413876" cy="757185"/>
      </dsp:txXfrm>
    </dsp:sp>
    <dsp:sp modelId="{2A98643F-DE08-4CA9-B0F8-4B2B7615A454}">
      <dsp:nvSpPr>
        <dsp:cNvPr id="0" name=""/>
        <dsp:cNvSpPr/>
      </dsp:nvSpPr>
      <dsp:spPr>
        <a:xfrm>
          <a:off x="0" y="929271"/>
          <a:ext cx="4495800"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Majority immigrant and undocumented community</a:t>
          </a:r>
          <a:r>
            <a:rPr lang="en-US" sz="1500" kern="1200" baseline="30000" dirty="0"/>
            <a:t>2</a:t>
          </a:r>
          <a:endParaRPr lang="en-US" sz="1500" kern="1200" dirty="0"/>
        </a:p>
      </dsp:txBody>
      <dsp:txXfrm>
        <a:off x="40962" y="970233"/>
        <a:ext cx="4413876" cy="757185"/>
      </dsp:txXfrm>
    </dsp:sp>
    <dsp:sp modelId="{B45897E9-0AEF-4FD7-BB6F-55B2A9106933}">
      <dsp:nvSpPr>
        <dsp:cNvPr id="0" name=""/>
        <dsp:cNvSpPr/>
      </dsp:nvSpPr>
      <dsp:spPr>
        <a:xfrm>
          <a:off x="0" y="1811581"/>
          <a:ext cx="4495800"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Large proportion of the community is employed in the food and hospitality industries as well as in health care facilities – front line workers</a:t>
          </a:r>
          <a:r>
            <a:rPr lang="en-US" sz="1500" kern="1200" baseline="30000" dirty="0"/>
            <a:t>2</a:t>
          </a:r>
          <a:endParaRPr lang="en-US" sz="1500" kern="1200" dirty="0"/>
        </a:p>
      </dsp:txBody>
      <dsp:txXfrm>
        <a:off x="40962" y="1852543"/>
        <a:ext cx="4413876" cy="757185"/>
      </dsp:txXfrm>
    </dsp:sp>
    <dsp:sp modelId="{1F30D858-8BE3-488A-A344-E4D7D4FC2C13}">
      <dsp:nvSpPr>
        <dsp:cNvPr id="0" name=""/>
        <dsp:cNvSpPr/>
      </dsp:nvSpPr>
      <dsp:spPr>
        <a:xfrm>
          <a:off x="0" y="2693890"/>
          <a:ext cx="4495800"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High proficiency in West African languages</a:t>
          </a:r>
          <a:r>
            <a:rPr lang="en-US" sz="1500" kern="1200" baseline="30000" dirty="0"/>
            <a:t>2</a:t>
          </a:r>
          <a:endParaRPr lang="en-US" sz="1500" kern="1200" dirty="0"/>
        </a:p>
      </dsp:txBody>
      <dsp:txXfrm>
        <a:off x="40962" y="2734852"/>
        <a:ext cx="4413876" cy="757185"/>
      </dsp:txXfrm>
    </dsp:sp>
    <dsp:sp modelId="{07B57273-2B17-4594-AAA2-CFC00E0689EC}">
      <dsp:nvSpPr>
        <dsp:cNvPr id="0" name=""/>
        <dsp:cNvSpPr/>
      </dsp:nvSpPr>
      <dsp:spPr>
        <a:xfrm>
          <a:off x="0" y="3576200"/>
          <a:ext cx="4495800"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Snohomish County, 7.1% of persons live in poverty</a:t>
          </a:r>
          <a:r>
            <a:rPr lang="en-US" sz="1500" kern="1200" baseline="30000" dirty="0"/>
            <a:t>3</a:t>
          </a:r>
          <a:endParaRPr lang="en-US" sz="1500" kern="1200" dirty="0"/>
        </a:p>
      </dsp:txBody>
      <dsp:txXfrm>
        <a:off x="40962" y="3617162"/>
        <a:ext cx="4413876" cy="757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6DBCE-B2C4-45F7-AD3B-423DC147F832}">
      <dsp:nvSpPr>
        <dsp:cNvPr id="0" name=""/>
        <dsp:cNvSpPr/>
      </dsp:nvSpPr>
      <dsp:spPr>
        <a:xfrm>
          <a:off x="0" y="371474"/>
          <a:ext cx="2857499" cy="171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Transportation Services </a:t>
          </a:r>
        </a:p>
      </dsp:txBody>
      <dsp:txXfrm>
        <a:off x="0" y="371474"/>
        <a:ext cx="2857499" cy="1714500"/>
      </dsp:txXfrm>
    </dsp:sp>
    <dsp:sp modelId="{CD641F94-5CCB-4DE0-87AA-9229165A4FBF}">
      <dsp:nvSpPr>
        <dsp:cNvPr id="0" name=""/>
        <dsp:cNvSpPr/>
      </dsp:nvSpPr>
      <dsp:spPr>
        <a:xfrm>
          <a:off x="3143250" y="371474"/>
          <a:ext cx="2857499" cy="171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Bill Payment &amp; Grocery Assistance</a:t>
          </a:r>
        </a:p>
      </dsp:txBody>
      <dsp:txXfrm>
        <a:off x="3143250" y="371474"/>
        <a:ext cx="2857499" cy="1714500"/>
      </dsp:txXfrm>
    </dsp:sp>
    <dsp:sp modelId="{5C7DB69F-CEA4-4F80-9B84-94BF0424579A}">
      <dsp:nvSpPr>
        <dsp:cNvPr id="0" name=""/>
        <dsp:cNvSpPr/>
      </dsp:nvSpPr>
      <dsp:spPr>
        <a:xfrm>
          <a:off x="6286500" y="371474"/>
          <a:ext cx="2857499" cy="171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Interpretation &amp; Translation Services</a:t>
          </a:r>
        </a:p>
      </dsp:txBody>
      <dsp:txXfrm>
        <a:off x="6286500" y="371474"/>
        <a:ext cx="2857499" cy="1714500"/>
      </dsp:txXfrm>
    </dsp:sp>
    <dsp:sp modelId="{117AD71F-B6FF-4DD9-99FA-F8B8BB94E65A}">
      <dsp:nvSpPr>
        <dsp:cNvPr id="0" name=""/>
        <dsp:cNvSpPr/>
      </dsp:nvSpPr>
      <dsp:spPr>
        <a:xfrm>
          <a:off x="1571625" y="2371725"/>
          <a:ext cx="2857499" cy="171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Adult Literacy Programs</a:t>
          </a:r>
        </a:p>
      </dsp:txBody>
      <dsp:txXfrm>
        <a:off x="1571625" y="2371725"/>
        <a:ext cx="2857499" cy="1714500"/>
      </dsp:txXfrm>
    </dsp:sp>
    <dsp:sp modelId="{1F907558-1463-44BF-B30F-943C075796CB}">
      <dsp:nvSpPr>
        <dsp:cNvPr id="0" name=""/>
        <dsp:cNvSpPr/>
      </dsp:nvSpPr>
      <dsp:spPr>
        <a:xfrm>
          <a:off x="4714875" y="2371724"/>
          <a:ext cx="2857499" cy="171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After School Program</a:t>
          </a:r>
        </a:p>
      </dsp:txBody>
      <dsp:txXfrm>
        <a:off x="4714875" y="2371724"/>
        <a:ext cx="2857499" cy="171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4A37C-DB20-4D61-A67F-91EECA27CE9C}">
      <dsp:nvSpPr>
        <dsp:cNvPr id="0" name=""/>
        <dsp:cNvSpPr/>
      </dsp:nvSpPr>
      <dsp:spPr>
        <a:xfrm>
          <a:off x="0" y="0"/>
          <a:ext cx="6908799" cy="865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Formative research to learn more about the community and develop an understanding of community needs</a:t>
          </a:r>
        </a:p>
      </dsp:txBody>
      <dsp:txXfrm>
        <a:off x="25352" y="25352"/>
        <a:ext cx="5901643" cy="814862"/>
      </dsp:txXfrm>
    </dsp:sp>
    <dsp:sp modelId="{0EC85250-9705-4393-9670-E6AD2D33CB6B}">
      <dsp:nvSpPr>
        <dsp:cNvPr id="0" name=""/>
        <dsp:cNvSpPr/>
      </dsp:nvSpPr>
      <dsp:spPr>
        <a:xfrm>
          <a:off x="578611" y="1022942"/>
          <a:ext cx="6908799" cy="865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Utilizing secondary data to gather quantitative data </a:t>
          </a:r>
        </a:p>
      </dsp:txBody>
      <dsp:txXfrm>
        <a:off x="603963" y="1048294"/>
        <a:ext cx="5716864" cy="814862"/>
      </dsp:txXfrm>
    </dsp:sp>
    <dsp:sp modelId="{B2A7E3BB-0CFB-4D21-9995-FCF8A4C26BBE}">
      <dsp:nvSpPr>
        <dsp:cNvPr id="0" name=""/>
        <dsp:cNvSpPr/>
      </dsp:nvSpPr>
      <dsp:spPr>
        <a:xfrm>
          <a:off x="1148587" y="2045885"/>
          <a:ext cx="6908799" cy="865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Collection of Qualitative Research </a:t>
          </a:r>
        </a:p>
      </dsp:txBody>
      <dsp:txXfrm>
        <a:off x="1173939" y="2071237"/>
        <a:ext cx="5725500" cy="814862"/>
      </dsp:txXfrm>
    </dsp:sp>
    <dsp:sp modelId="{1C3BC713-07A8-438B-A5E7-852036E5B652}">
      <dsp:nvSpPr>
        <dsp:cNvPr id="0" name=""/>
        <dsp:cNvSpPr/>
      </dsp:nvSpPr>
      <dsp:spPr>
        <a:xfrm>
          <a:off x="1727199" y="3068828"/>
          <a:ext cx="6908799" cy="865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t>Key Informant Interview </a:t>
          </a:r>
          <a:endParaRPr lang="en-US" sz="3200" kern="1200" dirty="0"/>
        </a:p>
      </dsp:txBody>
      <dsp:txXfrm>
        <a:off x="1752551" y="3094180"/>
        <a:ext cx="5716864" cy="814862"/>
      </dsp:txXfrm>
    </dsp:sp>
    <dsp:sp modelId="{E49F8F85-8DD4-45AC-8852-FF34E387F173}">
      <dsp:nvSpPr>
        <dsp:cNvPr id="0" name=""/>
        <dsp:cNvSpPr/>
      </dsp:nvSpPr>
      <dsp:spPr>
        <a:xfrm>
          <a:off x="6346180" y="662945"/>
          <a:ext cx="562618" cy="562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72769" y="662945"/>
        <a:ext cx="309440" cy="423370"/>
      </dsp:txXfrm>
    </dsp:sp>
    <dsp:sp modelId="{BBE7ECAA-1C4D-4E2B-A754-F337E0389CDA}">
      <dsp:nvSpPr>
        <dsp:cNvPr id="0" name=""/>
        <dsp:cNvSpPr/>
      </dsp:nvSpPr>
      <dsp:spPr>
        <a:xfrm>
          <a:off x="6924792" y="1685888"/>
          <a:ext cx="562618" cy="562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051381" y="1685888"/>
        <a:ext cx="309440" cy="423370"/>
      </dsp:txXfrm>
    </dsp:sp>
    <dsp:sp modelId="{F2B8CE01-A469-4836-8294-ABFBBB637F52}">
      <dsp:nvSpPr>
        <dsp:cNvPr id="0" name=""/>
        <dsp:cNvSpPr/>
      </dsp:nvSpPr>
      <dsp:spPr>
        <a:xfrm>
          <a:off x="7494768" y="2708830"/>
          <a:ext cx="562618" cy="562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621357" y="2708830"/>
        <a:ext cx="309440" cy="423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73DE9-9891-4169-9640-92F54466C2C0}">
      <dsp:nvSpPr>
        <dsp:cNvPr id="0" name=""/>
        <dsp:cNvSpPr/>
      </dsp:nvSpPr>
      <dsp:spPr>
        <a:xfrm>
          <a:off x="0" y="544"/>
          <a:ext cx="9144000" cy="1273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DB070-9D9E-4FDF-9E79-A267AE5D28E6}">
      <dsp:nvSpPr>
        <dsp:cNvPr id="0" name=""/>
        <dsp:cNvSpPr/>
      </dsp:nvSpPr>
      <dsp:spPr>
        <a:xfrm>
          <a:off x="374638" y="1928440"/>
          <a:ext cx="700324" cy="7003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7E798-E279-4687-BD1A-358581948D52}">
      <dsp:nvSpPr>
        <dsp:cNvPr id="0" name=""/>
        <dsp:cNvSpPr/>
      </dsp:nvSpPr>
      <dsp:spPr>
        <a:xfrm>
          <a:off x="1470681" y="544"/>
          <a:ext cx="7673318"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00100">
            <a:lnSpc>
              <a:spcPct val="100000"/>
            </a:lnSpc>
            <a:spcBef>
              <a:spcPct val="0"/>
            </a:spcBef>
            <a:spcAft>
              <a:spcPct val="35000"/>
            </a:spcAft>
            <a:buNone/>
          </a:pPr>
          <a:r>
            <a:rPr lang="en-US" sz="1800" kern="1200" dirty="0"/>
            <a:t>Collaborate with Critical Peer Group to develop a series of open-ended questions for the Key Informant to address and used probing strategies to get information to answer all questions</a:t>
          </a:r>
        </a:p>
      </dsp:txBody>
      <dsp:txXfrm>
        <a:off x="1470681" y="544"/>
        <a:ext cx="7673318" cy="1273317"/>
      </dsp:txXfrm>
    </dsp:sp>
    <dsp:sp modelId="{B327D208-1495-4B66-9AC2-B9FD18FE9C78}">
      <dsp:nvSpPr>
        <dsp:cNvPr id="0" name=""/>
        <dsp:cNvSpPr/>
      </dsp:nvSpPr>
      <dsp:spPr>
        <a:xfrm>
          <a:off x="0" y="1569869"/>
          <a:ext cx="9144000" cy="1273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D58AE-832B-4D5E-BDD0-9F255AA36F65}">
      <dsp:nvSpPr>
        <dsp:cNvPr id="0" name=""/>
        <dsp:cNvSpPr/>
      </dsp:nvSpPr>
      <dsp:spPr>
        <a:xfrm>
          <a:off x="493056" y="1869597"/>
          <a:ext cx="700324" cy="700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EE4C31-E798-4D6F-9021-454B590340B7}">
      <dsp:nvSpPr>
        <dsp:cNvPr id="0" name=""/>
        <dsp:cNvSpPr/>
      </dsp:nvSpPr>
      <dsp:spPr>
        <a:xfrm>
          <a:off x="1470681" y="1592191"/>
          <a:ext cx="7673318"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00100">
            <a:lnSpc>
              <a:spcPct val="100000"/>
            </a:lnSpc>
            <a:spcBef>
              <a:spcPct val="0"/>
            </a:spcBef>
            <a:spcAft>
              <a:spcPct val="35000"/>
            </a:spcAft>
            <a:buNone/>
          </a:pPr>
          <a:r>
            <a:rPr lang="en-US" sz="1800" kern="1200" dirty="0"/>
            <a:t>Key</a:t>
          </a:r>
          <a:r>
            <a:rPr lang="en-US" sz="1800" kern="1200" baseline="0" dirty="0"/>
            <a:t> Informant was invited to meet with our Critical Peer Group through Zoom where we interviewed the Key Informant about their experience with the West African community and COVID-19 as well as other community health problems</a:t>
          </a:r>
          <a:endParaRPr lang="en-US" sz="1800" kern="1200" dirty="0"/>
        </a:p>
      </dsp:txBody>
      <dsp:txXfrm>
        <a:off x="1470681" y="1592191"/>
        <a:ext cx="7673318" cy="1273317"/>
      </dsp:txXfrm>
    </dsp:sp>
    <dsp:sp modelId="{2F846BE8-0895-44FA-82B8-31783A0DEFDC}">
      <dsp:nvSpPr>
        <dsp:cNvPr id="0" name=""/>
        <dsp:cNvSpPr/>
      </dsp:nvSpPr>
      <dsp:spPr>
        <a:xfrm>
          <a:off x="0" y="3183838"/>
          <a:ext cx="9144000" cy="1273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7B53A-1A2A-456F-BC5B-A7B8D004CA98}">
      <dsp:nvSpPr>
        <dsp:cNvPr id="0" name=""/>
        <dsp:cNvSpPr/>
      </dsp:nvSpPr>
      <dsp:spPr>
        <a:xfrm>
          <a:off x="385178" y="3470334"/>
          <a:ext cx="700324" cy="7003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301D3-1245-4B61-A7F6-6B995D39DD5F}">
      <dsp:nvSpPr>
        <dsp:cNvPr id="0" name=""/>
        <dsp:cNvSpPr/>
      </dsp:nvSpPr>
      <dsp:spPr>
        <a:xfrm>
          <a:off x="1470681" y="3183838"/>
          <a:ext cx="7673318"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00100">
            <a:lnSpc>
              <a:spcPct val="100000"/>
            </a:lnSpc>
            <a:spcBef>
              <a:spcPct val="0"/>
            </a:spcBef>
            <a:spcAft>
              <a:spcPct val="35000"/>
            </a:spcAft>
            <a:buNone/>
          </a:pPr>
          <a:r>
            <a:rPr lang="en-US" sz="1800" kern="1200" dirty="0"/>
            <a:t>List of questions the Key Informant was asked are listed in the appendix of this presentation</a:t>
          </a:r>
        </a:p>
      </dsp:txBody>
      <dsp:txXfrm>
        <a:off x="1470681" y="3183838"/>
        <a:ext cx="7673318" cy="1273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68FAC-4E4C-47D4-8A98-FA1968A9AF0B}">
      <dsp:nvSpPr>
        <dsp:cNvPr id="0" name=""/>
        <dsp:cNvSpPr/>
      </dsp:nvSpPr>
      <dsp:spPr>
        <a:xfrm>
          <a:off x="0" y="3955489"/>
          <a:ext cx="914400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4264F0-7A16-42EF-9F2C-936C6AA59AAE}">
      <dsp:nvSpPr>
        <dsp:cNvPr id="0" name=""/>
        <dsp:cNvSpPr/>
      </dsp:nvSpPr>
      <dsp:spPr>
        <a:xfrm>
          <a:off x="0" y="2098281"/>
          <a:ext cx="914400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A2BF0-F6E2-4733-963C-C883DF8BD71C}">
      <dsp:nvSpPr>
        <dsp:cNvPr id="0" name=""/>
        <dsp:cNvSpPr/>
      </dsp:nvSpPr>
      <dsp:spPr>
        <a:xfrm>
          <a:off x="0" y="557598"/>
          <a:ext cx="914400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D5EC2C-5953-4AAC-B7D5-F71D7FA7B953}">
      <dsp:nvSpPr>
        <dsp:cNvPr id="0" name=""/>
        <dsp:cNvSpPr/>
      </dsp:nvSpPr>
      <dsp:spPr>
        <a:xfrm>
          <a:off x="2377440" y="27481"/>
          <a:ext cx="6766560" cy="5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Courier New" panose="02070309020205020404" pitchFamily="49" charset="0"/>
            <a:buNone/>
          </a:pPr>
          <a:r>
            <a:rPr lang="en-US" sz="1500" b="1" kern="1200" dirty="0"/>
            <a:t>“</a:t>
          </a:r>
          <a:r>
            <a:rPr lang="en-US" sz="1500" b="1" i="0" u="none" kern="1200" dirty="0"/>
            <a:t>If you take the COVID vaccine, you will turn into a zombie in a couple of months”</a:t>
          </a:r>
          <a:endParaRPr lang="en-US" sz="1500" b="1" kern="1200" dirty="0"/>
        </a:p>
      </dsp:txBody>
      <dsp:txXfrm>
        <a:off x="2377440" y="27481"/>
        <a:ext cx="6766560" cy="503256"/>
      </dsp:txXfrm>
    </dsp:sp>
    <dsp:sp modelId="{89C3BD1B-897E-4A04-8944-F41671025FDA}">
      <dsp:nvSpPr>
        <dsp:cNvPr id="0" name=""/>
        <dsp:cNvSpPr/>
      </dsp:nvSpPr>
      <dsp:spPr>
        <a:xfrm>
          <a:off x="0" y="621"/>
          <a:ext cx="2377440" cy="55697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Misinformation</a:t>
          </a:r>
        </a:p>
      </dsp:txBody>
      <dsp:txXfrm>
        <a:off x="27194" y="27815"/>
        <a:ext cx="2323052" cy="529782"/>
      </dsp:txXfrm>
    </dsp:sp>
    <dsp:sp modelId="{6492CA1A-C28E-454F-AC08-F94C364B94AC}">
      <dsp:nvSpPr>
        <dsp:cNvPr id="0" name=""/>
        <dsp:cNvSpPr/>
      </dsp:nvSpPr>
      <dsp:spPr>
        <a:xfrm>
          <a:off x="0" y="557598"/>
          <a:ext cx="9144001" cy="111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Interpersonal communication channels, like WhatsApp, have been used as a way to spread misinformation about COVID-19 vaccinations</a:t>
          </a:r>
        </a:p>
        <a:p>
          <a:pPr marL="171450" lvl="1" indent="-171450" algn="l" defTabSz="711200">
            <a:lnSpc>
              <a:spcPct val="90000"/>
            </a:lnSpc>
            <a:spcBef>
              <a:spcPct val="0"/>
            </a:spcBef>
            <a:spcAft>
              <a:spcPct val="15000"/>
            </a:spcAft>
            <a:buChar char="•"/>
          </a:pPr>
          <a:r>
            <a:rPr lang="en-US" sz="1600" b="0" i="0" u="none" kern="1200" dirty="0"/>
            <a:t>Need for culturally appropriate public health information (clear information presented in appropriate languages)</a:t>
          </a:r>
          <a:endParaRPr lang="en-US" sz="1600" kern="1200" dirty="0"/>
        </a:p>
      </dsp:txBody>
      <dsp:txXfrm>
        <a:off x="0" y="557598"/>
        <a:ext cx="9144001" cy="1114120"/>
      </dsp:txXfrm>
    </dsp:sp>
    <dsp:sp modelId="{13985A28-1439-41F7-A392-C153ADFACF7D}">
      <dsp:nvSpPr>
        <dsp:cNvPr id="0" name=""/>
        <dsp:cNvSpPr/>
      </dsp:nvSpPr>
      <dsp:spPr>
        <a:xfrm>
          <a:off x="2377440" y="1611495"/>
          <a:ext cx="6766560" cy="48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1" i="0" u="none" kern="1200" dirty="0"/>
            <a:t>“We do not see ourselves in your wonderful plan” </a:t>
          </a:r>
          <a:endParaRPr lang="en-US" sz="1500" b="1" kern="1200" dirty="0"/>
        </a:p>
      </dsp:txBody>
      <dsp:txXfrm>
        <a:off x="2377440" y="1611495"/>
        <a:ext cx="6766560" cy="486936"/>
      </dsp:txXfrm>
    </dsp:sp>
    <dsp:sp modelId="{BD6DC266-FAE8-43F5-8113-E5F4616FCE55}">
      <dsp:nvSpPr>
        <dsp:cNvPr id="0" name=""/>
        <dsp:cNvSpPr/>
      </dsp:nvSpPr>
      <dsp:spPr>
        <a:xfrm>
          <a:off x="0" y="1541452"/>
          <a:ext cx="2377440" cy="55697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Representation</a:t>
          </a:r>
        </a:p>
      </dsp:txBody>
      <dsp:txXfrm>
        <a:off x="27194" y="1568646"/>
        <a:ext cx="2323052" cy="529782"/>
      </dsp:txXfrm>
    </dsp:sp>
    <dsp:sp modelId="{605C0C11-5A99-4A5E-8B10-00AEF3885888}">
      <dsp:nvSpPr>
        <dsp:cNvPr id="0" name=""/>
        <dsp:cNvSpPr/>
      </dsp:nvSpPr>
      <dsp:spPr>
        <a:xfrm>
          <a:off x="0" y="2098431"/>
          <a:ext cx="9144001" cy="111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 Ousman is the reason why the first 1000 COVID-19 vaccines went to the BIPOC community. Through his advocacy and ability to speak up for the community during a town hall meeting, the county reconsidered where the first doses of the vaccine would be going.</a:t>
          </a:r>
        </a:p>
        <a:p>
          <a:pPr marL="171450" lvl="1" indent="-171450" algn="l" defTabSz="711200">
            <a:lnSpc>
              <a:spcPct val="90000"/>
            </a:lnSpc>
            <a:spcBef>
              <a:spcPct val="0"/>
            </a:spcBef>
            <a:spcAft>
              <a:spcPct val="15000"/>
            </a:spcAft>
            <a:buChar char="•"/>
          </a:pPr>
          <a:r>
            <a:rPr lang="en-US" sz="1600" kern="1200" dirty="0"/>
            <a:t>WAWAC are used as advisors, but also need to be included in the decision making and resource distribution process</a:t>
          </a:r>
        </a:p>
      </dsp:txBody>
      <dsp:txXfrm>
        <a:off x="0" y="2098431"/>
        <a:ext cx="9144001" cy="1114120"/>
      </dsp:txXfrm>
    </dsp:sp>
    <dsp:sp modelId="{1AFA454E-0C46-4D8A-A703-897B29650234}">
      <dsp:nvSpPr>
        <dsp:cNvPr id="0" name=""/>
        <dsp:cNvSpPr/>
      </dsp:nvSpPr>
      <dsp:spPr>
        <a:xfrm>
          <a:off x="2377440" y="3398512"/>
          <a:ext cx="6766560" cy="55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1" i="0" u="none" kern="1200" dirty="0"/>
            <a:t>“There is plenty of funding available, but it needs to be more accessible to WAWAC”</a:t>
          </a:r>
          <a:endParaRPr lang="en-US" sz="1500" b="1" kern="1200" dirty="0"/>
        </a:p>
      </dsp:txBody>
      <dsp:txXfrm>
        <a:off x="2377440" y="3398512"/>
        <a:ext cx="6766560" cy="556976"/>
      </dsp:txXfrm>
    </dsp:sp>
    <dsp:sp modelId="{32AA0970-7AF1-4AC2-8E9F-EF3A49C8A77E}">
      <dsp:nvSpPr>
        <dsp:cNvPr id="0" name=""/>
        <dsp:cNvSpPr/>
      </dsp:nvSpPr>
      <dsp:spPr>
        <a:xfrm>
          <a:off x="0" y="3398512"/>
          <a:ext cx="2377440" cy="55697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Funding</a:t>
          </a:r>
          <a:endParaRPr lang="en-US" sz="2800" kern="1200" dirty="0"/>
        </a:p>
      </dsp:txBody>
      <dsp:txXfrm>
        <a:off x="27194" y="3425706"/>
        <a:ext cx="2323052" cy="529782"/>
      </dsp:txXfrm>
    </dsp:sp>
    <dsp:sp modelId="{676A6091-8444-4AC7-8253-B6F0642016E6}">
      <dsp:nvSpPr>
        <dsp:cNvPr id="0" name=""/>
        <dsp:cNvSpPr/>
      </dsp:nvSpPr>
      <dsp:spPr>
        <a:xfrm>
          <a:off x="0" y="3955489"/>
          <a:ext cx="9144001" cy="111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Obtaining funding for WAWAC is difficult because of the restricted nature of federal funding</a:t>
          </a:r>
        </a:p>
        <a:p>
          <a:pPr marL="171450" lvl="1" indent="-171450" algn="l" defTabSz="711200">
            <a:lnSpc>
              <a:spcPct val="90000"/>
            </a:lnSpc>
            <a:spcBef>
              <a:spcPct val="0"/>
            </a:spcBef>
            <a:spcAft>
              <a:spcPct val="15000"/>
            </a:spcAft>
            <a:buChar char="•"/>
          </a:pPr>
          <a:r>
            <a:rPr lang="en-US" sz="1600" kern="1200" dirty="0"/>
            <a:t>Funding that is available is unusable to WAWAC because the way the money can be used is restricted</a:t>
          </a:r>
        </a:p>
        <a:p>
          <a:pPr marL="171450" lvl="1" indent="-171450" algn="l" defTabSz="711200">
            <a:lnSpc>
              <a:spcPct val="90000"/>
            </a:lnSpc>
            <a:spcBef>
              <a:spcPct val="0"/>
            </a:spcBef>
            <a:spcAft>
              <a:spcPct val="15000"/>
            </a:spcAft>
            <a:buChar char="•"/>
          </a:pPr>
          <a:r>
            <a:rPr lang="en-US" sz="1600" b="0" i="0" u="none" kern="1200" dirty="0"/>
            <a:t>Hear what we have to say, give us unrestricted support, strengthen the support already </a:t>
          </a:r>
          <a:r>
            <a:rPr lang="en-US" sz="1600" b="0" i="0" u="none" kern="1200"/>
            <a:t>being provided </a:t>
          </a:r>
          <a:endParaRPr lang="en-US" sz="1600" kern="1200" dirty="0"/>
        </a:p>
      </dsp:txBody>
      <dsp:txXfrm>
        <a:off x="0" y="3955489"/>
        <a:ext cx="9144001" cy="1114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9C92-9E2D-4E35-85E3-E879C9F35BE6}">
      <dsp:nvSpPr>
        <dsp:cNvPr id="0" name=""/>
        <dsp:cNvSpPr/>
      </dsp:nvSpPr>
      <dsp:spPr>
        <a:xfrm>
          <a:off x="994500" y="42877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7573D-C28A-4847-8444-1643F15AE39F}">
      <dsp:nvSpPr>
        <dsp:cNvPr id="0" name=""/>
        <dsp:cNvSpPr/>
      </dsp:nvSpPr>
      <dsp:spPr>
        <a:xfrm>
          <a:off x="499500" y="1778923"/>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i="0" kern="1200" dirty="0"/>
            <a:t>After the Key Informant interview, we used the primary data we collected to contextualize the secondary data findings</a:t>
          </a:r>
          <a:endParaRPr lang="en-US" sz="1800" b="1" kern="1200" dirty="0"/>
        </a:p>
      </dsp:txBody>
      <dsp:txXfrm>
        <a:off x="499500" y="1778923"/>
        <a:ext cx="1800000" cy="2250000"/>
      </dsp:txXfrm>
    </dsp:sp>
    <dsp:sp modelId="{575B4ABC-EF06-4006-93EE-73F6471A5C0C}">
      <dsp:nvSpPr>
        <dsp:cNvPr id="0" name=""/>
        <dsp:cNvSpPr/>
      </dsp:nvSpPr>
      <dsp:spPr>
        <a:xfrm>
          <a:off x="3109500" y="42877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10B73-945D-406D-8477-8CC0DEA2540F}">
      <dsp:nvSpPr>
        <dsp:cNvPr id="0" name=""/>
        <dsp:cNvSpPr/>
      </dsp:nvSpPr>
      <dsp:spPr>
        <a:xfrm>
          <a:off x="2614500" y="1778923"/>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Reflection Exercise to reflect on what we learned</a:t>
          </a:r>
        </a:p>
      </dsp:txBody>
      <dsp:txXfrm>
        <a:off x="2614500" y="1778923"/>
        <a:ext cx="1800000" cy="2250000"/>
      </dsp:txXfrm>
    </dsp:sp>
    <dsp:sp modelId="{A23F5548-5274-4AC1-9E6B-6FDCB70AB323}">
      <dsp:nvSpPr>
        <dsp:cNvPr id="0" name=""/>
        <dsp:cNvSpPr/>
      </dsp:nvSpPr>
      <dsp:spPr>
        <a:xfrm>
          <a:off x="5224500" y="42877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AB2FF-5510-46B1-A345-9E9D1A6A33B1}">
      <dsp:nvSpPr>
        <dsp:cNvPr id="0" name=""/>
        <dsp:cNvSpPr/>
      </dsp:nvSpPr>
      <dsp:spPr>
        <a:xfrm>
          <a:off x="4729500" y="1778923"/>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Identified 5 Community Health Gaps to be addressed</a:t>
          </a:r>
        </a:p>
      </dsp:txBody>
      <dsp:txXfrm>
        <a:off x="4729500" y="1778923"/>
        <a:ext cx="1800000" cy="2250000"/>
      </dsp:txXfrm>
    </dsp:sp>
    <dsp:sp modelId="{4FE46360-2FB3-450B-B3AB-6B9A4B8B7DF8}">
      <dsp:nvSpPr>
        <dsp:cNvPr id="0" name=""/>
        <dsp:cNvSpPr/>
      </dsp:nvSpPr>
      <dsp:spPr>
        <a:xfrm>
          <a:off x="7339500" y="42877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65792-4BF4-427B-8185-9157D5B4FB94}">
      <dsp:nvSpPr>
        <dsp:cNvPr id="0" name=""/>
        <dsp:cNvSpPr/>
      </dsp:nvSpPr>
      <dsp:spPr>
        <a:xfrm>
          <a:off x="6844500" y="1778923"/>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Develop a Socioecological Health model with broad goals/objectives and an Action Plan to address the 5 Gaps</a:t>
          </a:r>
        </a:p>
      </dsp:txBody>
      <dsp:txXfrm>
        <a:off x="6844500" y="1778923"/>
        <a:ext cx="1800000" cy="225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35FE9-3294-48B3-8EFC-5B9F02DB4E0B}">
      <dsp:nvSpPr>
        <dsp:cNvPr id="0" name=""/>
        <dsp:cNvSpPr/>
      </dsp:nvSpPr>
      <dsp:spPr>
        <a:xfrm>
          <a:off x="3968" y="1420065"/>
          <a:ext cx="2030015"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solidFill>
                <a:schemeClr val="bg1"/>
              </a:solidFill>
            </a:rPr>
            <a:t>West African Community</a:t>
          </a:r>
        </a:p>
      </dsp:txBody>
      <dsp:txXfrm>
        <a:off x="3968" y="1420065"/>
        <a:ext cx="2030015" cy="835312"/>
      </dsp:txXfrm>
    </dsp:sp>
    <dsp:sp modelId="{277DE83A-E0F3-4AC4-A808-FD8D4CF9D25A}">
      <dsp:nvSpPr>
        <dsp:cNvPr id="0" name=""/>
        <dsp:cNvSpPr/>
      </dsp:nvSpPr>
      <dsp:spPr>
        <a:xfrm>
          <a:off x="2033984" y="1028513"/>
          <a:ext cx="406003" cy="1618417"/>
        </a:xfrm>
        <a:prstGeom prst="leftBrace">
          <a:avLst>
            <a:gd name="adj1" fmla="val 35000"/>
            <a:gd name="adj2" fmla="val 50000"/>
          </a:avLst>
        </a:prstGeom>
        <a:solidFill>
          <a:schemeClr val="bg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D7621F-F52D-4E91-A198-2E30B328C084}">
      <dsp:nvSpPr>
        <dsp:cNvPr id="0" name=""/>
        <dsp:cNvSpPr/>
      </dsp:nvSpPr>
      <dsp:spPr>
        <a:xfrm>
          <a:off x="2602388" y="1028513"/>
          <a:ext cx="5521642" cy="1618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Create &amp; print brochures detailing the findings of the community health assessment in clear language</a:t>
          </a:r>
        </a:p>
        <a:p>
          <a:pPr marL="228600" lvl="1" indent="-228600" algn="l" defTabSz="889000">
            <a:lnSpc>
              <a:spcPct val="90000"/>
            </a:lnSpc>
            <a:spcBef>
              <a:spcPct val="0"/>
            </a:spcBef>
            <a:spcAft>
              <a:spcPct val="15000"/>
            </a:spcAft>
            <a:buChar char="•"/>
          </a:pPr>
          <a:r>
            <a:rPr lang="en-US" sz="2000" kern="1200" dirty="0"/>
            <a:t>Hold community meetings to review findings for community members to ask questions</a:t>
          </a:r>
        </a:p>
      </dsp:txBody>
      <dsp:txXfrm>
        <a:off x="2602388" y="1028513"/>
        <a:ext cx="5521642" cy="1618417"/>
      </dsp:txXfrm>
    </dsp:sp>
    <dsp:sp modelId="{76A03950-9BAE-44B2-AE5B-571D0F27BDB5}">
      <dsp:nvSpPr>
        <dsp:cNvPr id="0" name=""/>
        <dsp:cNvSpPr/>
      </dsp:nvSpPr>
      <dsp:spPr>
        <a:xfrm>
          <a:off x="3968" y="2975729"/>
          <a:ext cx="2030015"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solidFill>
                <a:schemeClr val="bg1"/>
              </a:solidFill>
            </a:rPr>
            <a:t>WAWAC &amp; other stakeholders</a:t>
          </a:r>
        </a:p>
      </dsp:txBody>
      <dsp:txXfrm>
        <a:off x="3968" y="2975729"/>
        <a:ext cx="2030015" cy="1175625"/>
      </dsp:txXfrm>
    </dsp:sp>
    <dsp:sp modelId="{C3EE2258-0C8E-45C7-9939-A2095A692255}">
      <dsp:nvSpPr>
        <dsp:cNvPr id="0" name=""/>
        <dsp:cNvSpPr/>
      </dsp:nvSpPr>
      <dsp:spPr>
        <a:xfrm>
          <a:off x="2033984" y="2736931"/>
          <a:ext cx="406003" cy="1653222"/>
        </a:xfrm>
        <a:prstGeom prst="leftBrace">
          <a:avLst>
            <a:gd name="adj1" fmla="val 35000"/>
            <a:gd name="adj2" fmla="val 50000"/>
          </a:avLst>
        </a:prstGeom>
        <a:solidFill>
          <a:schemeClr val="bg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447A6-BAB5-4D0E-9673-48AAC6FE7A0A}">
      <dsp:nvSpPr>
        <dsp:cNvPr id="0" name=""/>
        <dsp:cNvSpPr/>
      </dsp:nvSpPr>
      <dsp:spPr>
        <a:xfrm>
          <a:off x="2602388" y="2736931"/>
          <a:ext cx="5521642" cy="1653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Present findings to WAWAC &amp; partners at the next conference </a:t>
          </a:r>
        </a:p>
        <a:p>
          <a:pPr marL="228600" lvl="1" indent="-228600" algn="l" defTabSz="889000">
            <a:lnSpc>
              <a:spcPct val="90000"/>
            </a:lnSpc>
            <a:spcBef>
              <a:spcPct val="0"/>
            </a:spcBef>
            <a:spcAft>
              <a:spcPct val="15000"/>
            </a:spcAft>
            <a:buChar char="•"/>
          </a:pPr>
          <a:r>
            <a:rPr lang="en-US" sz="2000" kern="1200" dirty="0"/>
            <a:t>Seek feedback </a:t>
          </a:r>
        </a:p>
        <a:p>
          <a:pPr marL="228600" lvl="1" indent="-228600" algn="l" defTabSz="889000">
            <a:lnSpc>
              <a:spcPct val="90000"/>
            </a:lnSpc>
            <a:spcBef>
              <a:spcPct val="0"/>
            </a:spcBef>
            <a:spcAft>
              <a:spcPct val="15000"/>
            </a:spcAft>
            <a:buChar char="•"/>
          </a:pPr>
          <a:r>
            <a:rPr lang="en-US" sz="2000" kern="1200" dirty="0"/>
            <a:t>Set up future meetings to ensure Action Plan and goals are being worked towards</a:t>
          </a:r>
        </a:p>
      </dsp:txBody>
      <dsp:txXfrm>
        <a:off x="2602388" y="2736931"/>
        <a:ext cx="5521642" cy="16532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5/28/2022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5/28/2022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 My name is Leslie Jacobo I’m a third-year public health-global health major at UW</a:t>
            </a:r>
          </a:p>
          <a:p>
            <a:pPr marL="171450" indent="-171450">
              <a:buFont typeface="Arial" panose="020B0604020202020204" pitchFamily="34" charset="0"/>
              <a:buChar char="•"/>
            </a:pPr>
            <a:r>
              <a:rPr lang="en-US" dirty="0"/>
              <a:t>With collaboration from WAWAC we developed a community health assessment for Snohomish county regarding COVID-19 vaccinations. </a:t>
            </a:r>
          </a:p>
        </p:txBody>
      </p:sp>
      <p:sp>
        <p:nvSpPr>
          <p:cNvPr id="4" name="Slide Number Placeholder 3"/>
          <p:cNvSpPr>
            <a:spLocks noGrp="1"/>
          </p:cNvSpPr>
          <p:nvPr>
            <p:ph type="sldNum" sz="quarter" idx="5"/>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369747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preparation for our primary data collection was to collaborate with our CPG to formulate a series of organized, open-ended questions to ask our key informant in order to gain a better understanding of what is happening in the community. </a:t>
            </a:r>
          </a:p>
          <a:p>
            <a:pPr marL="171450" indent="-171450">
              <a:buFont typeface="Arial" panose="020B0604020202020204" pitchFamily="34" charset="0"/>
              <a:buChar char="•"/>
            </a:pPr>
            <a:r>
              <a:rPr lang="en-US" dirty="0"/>
              <a:t>Our key informant Pa Ousman </a:t>
            </a:r>
            <a:r>
              <a:rPr lang="en-US" dirty="0" err="1"/>
              <a:t>Joof</a:t>
            </a:r>
            <a:r>
              <a:rPr lang="en-US" dirty="0"/>
              <a:t>, was invited to join us through Zoom and spent an hour conversing with us and answering all of our questions. His perspective corroborated the information we had found in our secondary data search but also introduced new ideas about other issues facing the community. </a:t>
            </a:r>
          </a:p>
        </p:txBody>
      </p:sp>
      <p:sp>
        <p:nvSpPr>
          <p:cNvPr id="4" name="Slide Number Placeholder 3"/>
          <p:cNvSpPr>
            <a:spLocks noGrp="1"/>
          </p:cNvSpPr>
          <p:nvPr>
            <p:ph type="sldNum" sz="quarter" idx="5"/>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117990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 Ousman confirmed that misinformation was impacting vaccination uptake in the WAC. He reported that WhatsApp was a big source of misinformation for the community since it was being used to spread untrue claims about the side effects of the vaccine. This highlights the need for culturally appropriate public health information to be disseminated to the West African community in their preferred languages in order to combat misinformation. </a:t>
            </a:r>
          </a:p>
          <a:p>
            <a:pPr marL="171450" indent="-171450">
              <a:buFont typeface="Arial" panose="020B0604020202020204" pitchFamily="34" charset="0"/>
              <a:buChar char="•"/>
            </a:pPr>
            <a:r>
              <a:rPr lang="en-US" dirty="0"/>
              <a:t>During our interview we also learned about Pa </a:t>
            </a:r>
            <a:r>
              <a:rPr lang="en-US" dirty="0" err="1"/>
              <a:t>Ousman’s</a:t>
            </a:r>
            <a:r>
              <a:rPr lang="en-US" dirty="0"/>
              <a:t> efforts to direct the first 1000 doses of the vaccine to the BIPOC community. Originally, all doses were going to seniors in assisted living facilities. Pa Ousman stood up and asked about the vulnerable seniors in the BIPOC community who don’t live in assisted living facilities and what would be done about them, when would they be able to receive the vaccine? This comment caused the county to reconsider and this is how the first 1000 doses went to the BIPOC community.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417079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our key informant interview, we reflected on the data we collected and contextualized our findings. We saw what information was corroborated by our key informant and what new information we learned. </a:t>
            </a:r>
          </a:p>
          <a:p>
            <a:pPr marL="171450" indent="-171450">
              <a:buFont typeface="Arial" panose="020B0604020202020204" pitchFamily="34" charset="0"/>
              <a:buChar char="•"/>
            </a:pPr>
            <a:r>
              <a:rPr lang="en-US" dirty="0"/>
              <a:t>Next, we identified the top 5 community health gaps that needed to be addressed </a:t>
            </a:r>
          </a:p>
          <a:p>
            <a:pPr marL="171450" indent="-171450">
              <a:buFont typeface="Arial" panose="020B0604020202020204" pitchFamily="34" charset="0"/>
              <a:buChar char="•"/>
            </a:pPr>
            <a:r>
              <a:rPr lang="en-US" dirty="0"/>
              <a:t>Lastly, we developed a socio-ecological model with broad objectives and goals based on the 5 gaps we identified. Ultimately, we created a detailed Action Plan with specific objectives, goals, actors and time frames to achieve these goals. </a:t>
            </a:r>
          </a:p>
        </p:txBody>
      </p:sp>
      <p:sp>
        <p:nvSpPr>
          <p:cNvPr id="4" name="Slide Number Placeholder 3"/>
          <p:cNvSpPr>
            <a:spLocks noGrp="1"/>
          </p:cNvSpPr>
          <p:nvPr>
            <p:ph type="sldNum" sz="quarter" idx="5"/>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226087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policy/societal level, our broad goals were to ensure public health information was being disseminated to the WAC in their preferred languages, eliminate funding restrictions, and include more West African stakeholders in public health positions. </a:t>
            </a:r>
          </a:p>
          <a:p>
            <a:pPr marL="171450" indent="-171450">
              <a:buFont typeface="Arial" panose="020B0604020202020204" pitchFamily="34" charset="0"/>
              <a:buChar char="•"/>
            </a:pPr>
            <a:r>
              <a:rPr lang="en-US" dirty="0"/>
              <a:t>At the community level we want to establish a permanent location for a community center within the next 5 years, we want to improve English proficiency in the older community, and improve the community’s understanding of immigrant rights and access to health care</a:t>
            </a:r>
          </a:p>
          <a:p>
            <a:pPr marL="171450" indent="-171450">
              <a:buFont typeface="Arial" panose="020B0604020202020204" pitchFamily="34" charset="0"/>
              <a:buChar char="•"/>
            </a:pPr>
            <a:r>
              <a:rPr lang="en-US" dirty="0"/>
              <a:t>At the interpersonal level we want to reduce the amount of COVID-19 misinformation being spread interpersonally, and encourage important community leaders to promote COVID vaccination</a:t>
            </a:r>
          </a:p>
          <a:p>
            <a:pPr marL="171450" indent="-171450">
              <a:buFont typeface="Arial" panose="020B0604020202020204" pitchFamily="34" charset="0"/>
              <a:buChar char="•"/>
            </a:pPr>
            <a:r>
              <a:rPr lang="en-US" dirty="0"/>
              <a:t>Lastly, at the individual level, we want community members to set reminders to schedule follow-up appointments for their second and booter shots. </a:t>
            </a:r>
          </a:p>
        </p:txBody>
      </p:sp>
      <p:sp>
        <p:nvSpPr>
          <p:cNvPr id="4" name="Slide Number Placeholder 3"/>
          <p:cNvSpPr>
            <a:spLocks noGrp="1"/>
          </p:cNvSpPr>
          <p:nvPr>
            <p:ph type="sldNum" sz="quarter" idx="5"/>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102457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the 5 health gaps identified after the interview, this action plan was developed to address these gaps. </a:t>
            </a:r>
          </a:p>
          <a:p>
            <a:pPr marL="171450" indent="-171450">
              <a:buFont typeface="Arial" panose="020B0604020202020204" pitchFamily="34" charset="0"/>
              <a:buChar char="•"/>
            </a:pPr>
            <a:r>
              <a:rPr lang="en-US" dirty="0"/>
              <a:t>First we have the low vaccine uptake, I believe the most important step here is to continue the current efforts but also incentivize signing up for the booster shots. </a:t>
            </a:r>
          </a:p>
          <a:p>
            <a:pPr marL="171450" indent="-171450">
              <a:buFont typeface="Arial" panose="020B0604020202020204" pitchFamily="34" charset="0"/>
              <a:buChar char="•"/>
            </a:pPr>
            <a:r>
              <a:rPr lang="en-US" dirty="0"/>
              <a:t>The next important gap is lack of unrestricted funding, I believe the best way to improve WAWAC’s current funding situation is to hire a grant writer to optimize the funding available. </a:t>
            </a:r>
          </a:p>
          <a:p>
            <a:pPr marL="171450" indent="-171450">
              <a:buFont typeface="Arial" panose="020B0604020202020204" pitchFamily="34" charset="0"/>
              <a:buChar char="•"/>
            </a:pPr>
            <a:r>
              <a:rPr lang="en-US" dirty="0"/>
              <a:t>The third is access to health care, for this a collaborative effort is needed. An educational campaign with collaboration from WAWAC and Refugee &amp; Immigrant Services Northwest would greatly improve the WAC’s understanding of immigrant rights and access to health care. </a:t>
            </a:r>
          </a:p>
        </p:txBody>
      </p:sp>
      <p:sp>
        <p:nvSpPr>
          <p:cNvPr id="4" name="Slide Number Placeholder 3"/>
          <p:cNvSpPr>
            <a:spLocks noGrp="1"/>
          </p:cNvSpPr>
          <p:nvPr>
            <p:ph type="sldNum" sz="quarter" idx="5"/>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34487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gap is the lack of a community space, this is a need that Pa Ousman expressed during the interview. Our goal is to establish this in the next 5 years</a:t>
            </a:r>
          </a:p>
          <a:p>
            <a:pPr marL="171450" indent="-171450">
              <a:buFont typeface="Arial" panose="020B0604020202020204" pitchFamily="34" charset="0"/>
              <a:buChar char="•"/>
            </a:pPr>
            <a:r>
              <a:rPr lang="en-US" dirty="0"/>
              <a:t>Lastly, to address the Language barriers in accessing health information, I propose an internship position for high school students to translate COVID-19 information from DOH for the West African community and also to create educational health videos for the community.</a:t>
            </a:r>
          </a:p>
        </p:txBody>
      </p:sp>
      <p:sp>
        <p:nvSpPr>
          <p:cNvPr id="4" name="Slide Number Placeholder 3"/>
          <p:cNvSpPr>
            <a:spLocks noGrp="1"/>
          </p:cNvSpPr>
          <p:nvPr>
            <p:ph type="sldNum" sz="quarter" idx="5"/>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100835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disseminate the findings of this CHA, it is of the utmost importance that we make sure the West African community knows about our findings since they are the focus of this plan. Therefore, we intend to create and print brochures detailing our findings in the preferred languages of the community and in addition hold community meetings to discuss the findings. We will create a space for the community to ask any question they need. </a:t>
            </a:r>
          </a:p>
          <a:p>
            <a:pPr marL="171450" indent="-171450">
              <a:buFont typeface="Arial" panose="020B0604020202020204" pitchFamily="34" charset="0"/>
              <a:buChar char="•"/>
            </a:pPr>
            <a:r>
              <a:rPr lang="en-US" dirty="0"/>
              <a:t>It is also important that we share our findings with WAWAC since this project would not be possible without the contributions of Pa Ousman. WAWAC’s website was also an integral source of knowledge that taught us a lot about the WAC. Therefore, we want to present this presentation to WAWAC and their partners at the next conference. We also want to set up future meetings to ensure that Action plan is being worked towards.  </a:t>
            </a:r>
          </a:p>
        </p:txBody>
      </p:sp>
      <p:sp>
        <p:nvSpPr>
          <p:cNvPr id="4" name="Slide Number Placeholder 3"/>
          <p:cNvSpPr>
            <a:spLocks noGrp="1"/>
          </p:cNvSpPr>
          <p:nvPr>
            <p:ph type="sldNum" sz="quarter" idx="5"/>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283435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the health issue – in Snohomish County vaccination uptake among the WAC has been low</a:t>
            </a:r>
          </a:p>
          <a:p>
            <a:pPr marL="171450" indent="-171450">
              <a:buFont typeface="Arial" panose="020B0604020202020204" pitchFamily="34" charset="0"/>
              <a:buChar char="•"/>
            </a:pPr>
            <a:r>
              <a:rPr lang="en-US" dirty="0"/>
              <a:t>Compared to the Washington State population, Snohomish county’s rate of vaccination is lower as well</a:t>
            </a:r>
          </a:p>
          <a:p>
            <a:pPr marL="171450" indent="-171450">
              <a:buFont typeface="Arial" panose="020B0604020202020204" pitchFamily="34" charset="0"/>
              <a:buChar char="•"/>
            </a:pPr>
            <a:r>
              <a:rPr lang="en-US" dirty="0"/>
              <a:t>We learned from our Key Informant that women, children, and seniors are the populations most affected. West African women tend to be exposed to COVID-19 through their positions as health care workers. We also learned that the previous inability to vaccinate children younger than 5 years old, prior to CDC approval, made them a vulnerable population. </a:t>
            </a:r>
          </a:p>
          <a:p>
            <a:pPr marL="171450" indent="-171450">
              <a:buFont typeface="Arial" panose="020B0604020202020204" pitchFamily="34" charset="0"/>
              <a:buChar char="•"/>
            </a:pPr>
            <a:r>
              <a:rPr lang="en-US" dirty="0"/>
              <a:t>Understanding the factors that were contributing to the low uptake of the COVID-19 vaccine among the WAC was the main driver for conducting this community health assessment, so we could then determine strategies to address these disparities. </a:t>
            </a:r>
          </a:p>
        </p:txBody>
      </p:sp>
      <p:sp>
        <p:nvSpPr>
          <p:cNvPr id="4" name="Slide Number Placeholder 3"/>
          <p:cNvSpPr>
            <a:spLocks noGrp="1"/>
          </p:cNvSpPr>
          <p:nvPr>
            <p:ph type="sldNum" sz="quarter" idx="5"/>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185010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the pie chart, mainly whites who live in Snohomish county. Also, point out that the WAC would be categorized under Black or African American and they make up 3.8% of Snohomish County’s population.</a:t>
            </a:r>
          </a:p>
          <a:p>
            <a:pPr marL="171450" indent="-171450">
              <a:buFont typeface="Arial" panose="020B0604020202020204" pitchFamily="34" charset="0"/>
              <a:buChar char="•"/>
            </a:pPr>
            <a:r>
              <a:rPr lang="en-US" dirty="0"/>
              <a:t>Talk about the information found on the WAWAC site that is specifically about the WAC</a:t>
            </a:r>
          </a:p>
          <a:p>
            <a:pPr marL="171450" indent="-171450">
              <a:buFont typeface="Arial" panose="020B0604020202020204" pitchFamily="34" charset="0"/>
              <a:buChar char="•"/>
            </a:pPr>
            <a:r>
              <a:rPr lang="en-US" dirty="0"/>
              <a:t>Point out the percentage of people living in poverty in Snohomish County</a:t>
            </a:r>
          </a:p>
        </p:txBody>
      </p:sp>
      <p:sp>
        <p:nvSpPr>
          <p:cNvPr id="4" name="Slide Number Placeholder 3"/>
          <p:cNvSpPr>
            <a:spLocks noGrp="1"/>
          </p:cNvSpPr>
          <p:nvPr>
            <p:ph type="sldNum" sz="quarter" idx="5"/>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169904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these 5 services that WAWAC offers</a:t>
            </a:r>
          </a:p>
          <a:p>
            <a:pPr marL="171450" indent="-171450">
              <a:buFont typeface="Arial" panose="020B0604020202020204" pitchFamily="34" charset="0"/>
              <a:buChar char="•"/>
            </a:pPr>
            <a:r>
              <a:rPr lang="en-US" dirty="0"/>
              <a:t>WAWAC only has 1 van that fits 15 passengers that WAWAC uses to take community members to vaccine appointments and other commitments like </a:t>
            </a:r>
            <a:r>
              <a:rPr lang="en-US" b="0" i="0" dirty="0">
                <a:solidFill>
                  <a:srgbClr val="666666"/>
                </a:solidFill>
                <a:effectLst/>
                <a:latin typeface="Muli"/>
              </a:rPr>
              <a:t>interviews, medical appointments, take their children to and from school.</a:t>
            </a:r>
          </a:p>
          <a:p>
            <a:pPr marL="171450" indent="-171450">
              <a:buFont typeface="Arial" panose="020B0604020202020204" pitchFamily="34" charset="0"/>
              <a:buChar char="•"/>
            </a:pPr>
            <a:r>
              <a:rPr lang="en-US" b="0" i="0" dirty="0">
                <a:solidFill>
                  <a:srgbClr val="666666"/>
                </a:solidFill>
                <a:effectLst/>
                <a:latin typeface="Muli"/>
              </a:rPr>
              <a:t>WAWAC’s bill repayment program focuses on supporting immigrants, refugees and new members of the community who are struggling financially, however, members must apply for this assistance </a:t>
            </a:r>
          </a:p>
          <a:p>
            <a:pPr marL="171450" indent="-171450">
              <a:buFont typeface="Arial" panose="020B0604020202020204" pitchFamily="34" charset="0"/>
              <a:buChar char="•"/>
            </a:pPr>
            <a:r>
              <a:rPr lang="en-US" b="0" i="0" dirty="0">
                <a:solidFill>
                  <a:srgbClr val="666666"/>
                </a:solidFill>
                <a:effectLst/>
                <a:latin typeface="Muli"/>
              </a:rPr>
              <a:t>Interpretation and Translation services are provided by WAWAC because a majority of WAC members are English second language learners and interpreting important and sensitive information can be challenging. Adult literacy programs are also spearheaded by WAWAC in order to address the language barriers WAC members experience</a:t>
            </a:r>
          </a:p>
          <a:p>
            <a:pPr marL="171450" indent="-171450">
              <a:buFont typeface="Arial" panose="020B0604020202020204" pitchFamily="34" charset="0"/>
              <a:buChar char="•"/>
            </a:pPr>
            <a:r>
              <a:rPr lang="en-US" b="0" i="0" dirty="0">
                <a:solidFill>
                  <a:srgbClr val="666666"/>
                </a:solidFill>
                <a:effectLst/>
                <a:latin typeface="Muli"/>
              </a:rPr>
              <a:t>Lastly, the after-school program organizes engaging programs for the children of the community. </a:t>
            </a:r>
            <a:endParaRPr lang="en-US" dirty="0"/>
          </a:p>
          <a:p>
            <a:pPr marL="171450" indent="-171450">
              <a:buFont typeface="Arial" panose="020B0604020202020204" pitchFamily="34" charset="0"/>
              <a:buChar char="•"/>
            </a:pPr>
            <a:r>
              <a:rPr lang="en-US" dirty="0"/>
              <a:t>Mention how despite having these resources funding is limited and can’t support the needs of all WAC members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412787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community health assessment seeks to answer these 3 overarching questions to get to the root cause of low COVID-19 vaccine uptake in Snohomish county by West African community members. </a:t>
            </a:r>
          </a:p>
          <a:p>
            <a:pPr marL="171450" indent="-171450">
              <a:buFont typeface="Arial" panose="020B0604020202020204" pitchFamily="34" charset="0"/>
              <a:buChar char="•"/>
            </a:pPr>
            <a:r>
              <a:rPr lang="en-US" dirty="0"/>
              <a:t>This project aims to be inclusive of West African voices and stories and they are the drivers of this assessment</a:t>
            </a:r>
          </a:p>
          <a:p>
            <a:pPr marL="171450" indent="-171450">
              <a:buFont typeface="Arial" panose="020B0604020202020204" pitchFamily="34" charset="0"/>
              <a:buChar char="•"/>
            </a:pPr>
            <a:r>
              <a:rPr lang="en-US" dirty="0"/>
              <a:t>The methods through which we developed this community health assessment were through group collaboration during the root cause analysis and secondary data collection process. As a group, we collected sources and gathered information surrounding COVID-19 topics in Snohomish county and scoured the web looking for sources that directly talked about the WAC. This led up to an interview with community member Pa Ousman </a:t>
            </a:r>
            <a:r>
              <a:rPr lang="en-US" dirty="0" err="1"/>
              <a:t>Joof</a:t>
            </a:r>
            <a:r>
              <a:rPr lang="en-US" dirty="0"/>
              <a:t> where we got to ask a prominent member of the community who has been actively involved in assisting the WAC prior to and during the pandemic. </a:t>
            </a:r>
          </a:p>
          <a:p>
            <a:pPr marL="171450" indent="-171450">
              <a:buFont typeface="Arial" panose="020B0604020202020204" pitchFamily="34" charset="0"/>
              <a:buChar char="•"/>
            </a:pPr>
            <a:r>
              <a:rPr lang="en-US" dirty="0"/>
              <a:t>This project was all accomplished in the course of 10 weeks.</a:t>
            </a:r>
          </a:p>
        </p:txBody>
      </p:sp>
      <p:sp>
        <p:nvSpPr>
          <p:cNvPr id="4" name="Slide Number Placeholder 3"/>
          <p:cNvSpPr>
            <a:spLocks noGrp="1"/>
          </p:cNvSpPr>
          <p:nvPr>
            <p:ph type="sldNum" sz="quarter" idx="5"/>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41374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get to the root cause of the low vaccine uptake in the WAC in Snohomish county 4 factors were identified as contributing to this</a:t>
            </a:r>
          </a:p>
          <a:p>
            <a:pPr marL="171450" indent="-171450">
              <a:buFont typeface="Arial" panose="020B0604020202020204" pitchFamily="34" charset="0"/>
              <a:buChar char="•"/>
            </a:pPr>
            <a:r>
              <a:rPr lang="en-US" dirty="0"/>
              <a:t>Language barriers pose a significant barrier for the West African community as English second language learners and therefore makes navigating health information difficult, especially in the era of COVID-19.</a:t>
            </a:r>
          </a:p>
          <a:p>
            <a:pPr marL="171450" indent="-171450">
              <a:buFont typeface="Arial" panose="020B0604020202020204" pitchFamily="34" charset="0"/>
              <a:buChar char="•"/>
            </a:pPr>
            <a:r>
              <a:rPr lang="en-US" dirty="0"/>
              <a:t>Educational barriers such as a lack of formal education and late graduation impact the economic outcomes of families. This also affects job opportunities in the future. </a:t>
            </a:r>
          </a:p>
          <a:p>
            <a:pPr marL="171450" indent="-171450">
              <a:buFont typeface="Arial" panose="020B0604020202020204" pitchFamily="34" charset="0"/>
              <a:buChar char="•"/>
            </a:pPr>
            <a:r>
              <a:rPr lang="en-US" dirty="0"/>
              <a:t>The job opportunities that exist for West African community members are mainly in the hospitality and food industry—frontline workers– which makes it difficult to get time off work. In addition, WAWAC is working with only ONE 15-passenger van to make transportation accommodations to vaccine appointments which makes accessibility difficult. </a:t>
            </a:r>
          </a:p>
          <a:p>
            <a:pPr marL="171450" indent="-171450">
              <a:buFont typeface="Arial" panose="020B0604020202020204" pitchFamily="34" charset="0"/>
              <a:buChar char="•"/>
            </a:pPr>
            <a:r>
              <a:rPr lang="en-US" dirty="0"/>
              <a:t>Lastly, the majority of the WAC are undocumented and vulnerable to deportation. Due to misconceptions as well as the U.S. harsh immigration policy, immigrants are reluctant to utilize government services. These are all barriers exacerbating the low uptake of the COVID-19 vaccine.</a:t>
            </a:r>
          </a:p>
        </p:txBody>
      </p:sp>
      <p:sp>
        <p:nvSpPr>
          <p:cNvPr id="4" name="Slide Number Placeholder 3"/>
          <p:cNvSpPr>
            <a:spLocks noGrp="1"/>
          </p:cNvSpPr>
          <p:nvPr>
            <p:ph type="sldNum" sz="quarter" idx="5"/>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04612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main way our CHA was community-centered and CBPR was through the inclusion of the community throughout all aspects of our project. </a:t>
            </a:r>
          </a:p>
          <a:p>
            <a:pPr marL="171450" indent="-171450">
              <a:buFont typeface="Arial" panose="020B0604020202020204" pitchFamily="34" charset="0"/>
              <a:buChar char="•"/>
            </a:pPr>
            <a:r>
              <a:rPr lang="en-US" dirty="0"/>
              <a:t>The project began with formative research to gain an understand of the community we would be partnering with this quarter. We identified assets that already existed in the community as well as what the community themselves described as community needs. </a:t>
            </a:r>
          </a:p>
          <a:p>
            <a:pPr marL="171450" indent="-171450">
              <a:buFont typeface="Arial" panose="020B0604020202020204" pitchFamily="34" charset="0"/>
              <a:buChar char="•"/>
            </a:pPr>
            <a:r>
              <a:rPr lang="en-US" dirty="0"/>
              <a:t>Then we scoured the web searching for quantitative data about our community </a:t>
            </a:r>
          </a:p>
          <a:p>
            <a:pPr marL="171450" indent="-171450">
              <a:buFont typeface="Arial" panose="020B0604020202020204" pitchFamily="34" charset="0"/>
              <a:buChar char="•"/>
            </a:pPr>
            <a:r>
              <a:rPr lang="en-US" dirty="0"/>
              <a:t>And ended with the collection of qualitative research directly from a prominent figure within the West African community, Pa Ousman </a:t>
            </a:r>
            <a:r>
              <a:rPr lang="en-US" dirty="0" err="1"/>
              <a:t>Joof</a:t>
            </a:r>
            <a:r>
              <a:rPr lang="en-US" dirty="0"/>
              <a:t>. </a:t>
            </a:r>
          </a:p>
          <a:p>
            <a:pPr marL="171450" indent="-171450">
              <a:buFont typeface="Arial" panose="020B0604020202020204" pitchFamily="34" charset="0"/>
              <a:buChar char="•"/>
            </a:pPr>
            <a:r>
              <a:rPr lang="en-US" dirty="0"/>
              <a:t>This all was done in preparation for our Key Informant interview. </a:t>
            </a:r>
          </a:p>
        </p:txBody>
      </p:sp>
      <p:sp>
        <p:nvSpPr>
          <p:cNvPr id="4" name="Slide Number Placeholder 3"/>
          <p:cNvSpPr>
            <a:spLocks noGrp="1"/>
          </p:cNvSpPr>
          <p:nvPr>
            <p:ph type="sldNum" sz="quarter" idx="5"/>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152625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main method for searching for secondary data was through the use of key words that included “West African” and “Snohomish County” and “COVID-19.” However, no information specifically about the WAC was able to be pulled from these sources. Most data that we found was about Black or African Americans but never specifically about West Africans. </a:t>
            </a:r>
          </a:p>
          <a:p>
            <a:pPr marL="171450" indent="-171450">
              <a:buFont typeface="Arial" panose="020B0604020202020204" pitchFamily="34" charset="0"/>
              <a:buChar char="•"/>
            </a:pPr>
            <a:r>
              <a:rPr lang="en-US" dirty="0"/>
              <a:t>WAWAC’s website was a great source to learn about the needs of the community and the resources that exist to assist the WAC. </a:t>
            </a:r>
          </a:p>
        </p:txBody>
      </p:sp>
      <p:sp>
        <p:nvSpPr>
          <p:cNvPr id="4" name="Slide Number Placeholder 3"/>
          <p:cNvSpPr>
            <a:spLocks noGrp="1"/>
          </p:cNvSpPr>
          <p:nvPr>
            <p:ph type="sldNum" sz="quarter" idx="5"/>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56846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examples of quantitative data that was collected. As you can see, most of the information found was either county-specific or race-specific. Although West Africans are group under the same category as “Black or African American,” we can still use this data to get an idea of what COVID vaccination is looking like for the WAC. </a:t>
            </a:r>
          </a:p>
          <a:p>
            <a:pPr marL="171450" indent="-171450">
              <a:buFont typeface="Arial" panose="020B0604020202020204" pitchFamily="34" charset="0"/>
              <a:buChar char="•"/>
            </a:pPr>
            <a:r>
              <a:rPr lang="en-US" dirty="0"/>
              <a:t>We also see concerning trends in the county-specific data such as Snohomish county being ranked 3</a:t>
            </a:r>
            <a:r>
              <a:rPr lang="en-US" baseline="30000" dirty="0"/>
              <a:t>rd</a:t>
            </a:r>
            <a:r>
              <a:rPr lang="en-US" dirty="0"/>
              <a:t> in the state for the most COVID-19 reported cases and that Snohomish county has the lowest per capita spending on health in the state. </a:t>
            </a:r>
          </a:p>
        </p:txBody>
      </p:sp>
      <p:sp>
        <p:nvSpPr>
          <p:cNvPr id="4" name="Slide Number Placeholder 3"/>
          <p:cNvSpPr>
            <a:spLocks noGrp="1"/>
          </p:cNvSpPr>
          <p:nvPr>
            <p:ph type="sldNum" sz="quarter" idx="5"/>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325072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5/28/2022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5/28/2022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5/28/2022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5/28/2022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5/28/2022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5/28/2022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5/28/2022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5/28/2022</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sparkmap.org/report/" TargetMode="External"/><Relationship Id="rId3" Type="http://schemas.openxmlformats.org/officeDocument/2006/relationships/hyperlink" Target="https://www.census.gov/quickfacts/fact/table/snohomishcountywashington/RHI225220" TargetMode="External"/><Relationship Id="rId7" Type="http://schemas.openxmlformats.org/officeDocument/2006/relationships/hyperlink" Target="https://doi.org/10.1370/afm.2572" TargetMode="External"/><Relationship Id="rId2" Type="http://schemas.openxmlformats.org/officeDocument/2006/relationships/hyperlink" Target="https://covid.cdc.gov/covid-data-tracker/#county-view?list_select_state=Washington&amp;data-type=CommunityLevels&amp;list_select_county=53061" TargetMode="External"/><Relationship Id="rId1" Type="http://schemas.openxmlformats.org/officeDocument/2006/relationships/slideLayout" Target="../slideLayouts/slideLayout7.xml"/><Relationship Id="rId6" Type="http://schemas.openxmlformats.org/officeDocument/2006/relationships/hyperlink" Target="https://wawac.org/more-vaccine-slots-for-west-africans-in-washington/" TargetMode="External"/><Relationship Id="rId5" Type="http://schemas.openxmlformats.org/officeDocument/2006/relationships/hyperlink" Target="https://frontandcentered.org/wp-content/uploads/2021/02/FC-COVID-19-Gap-Analysis.pdf" TargetMode="External"/><Relationship Id="rId4" Type="http://schemas.openxmlformats.org/officeDocument/2006/relationships/hyperlink" Target="https://www.communitiescount.org/on-time-high-school-graduation" TargetMode="External"/><Relationship Id="rId9" Type="http://schemas.openxmlformats.org/officeDocument/2006/relationships/hyperlink" Target="https://doh.wa.gov/sites/default/files/2022-03/348-805-COVID-19VaccinationCoverageRaceEthnicityWashingtonStateCounties.pdf?uid=6262f90b154f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214035"/>
            <a:ext cx="11125200" cy="914400"/>
          </a:xfrm>
        </p:spPr>
        <p:txBody>
          <a:bodyPr>
            <a:normAutofit fontScale="90000"/>
          </a:bodyPr>
          <a:lstStyle/>
          <a:p>
            <a:r>
              <a:rPr lang="en-US" dirty="0"/>
              <a:t>Community Health Assessment for Snohomish county </a:t>
            </a:r>
          </a:p>
        </p:txBody>
      </p:sp>
      <p:sp>
        <p:nvSpPr>
          <p:cNvPr id="3" name="Subtitle 2"/>
          <p:cNvSpPr>
            <a:spLocks noGrp="1"/>
          </p:cNvSpPr>
          <p:nvPr>
            <p:ph type="subTitle" idx="1"/>
          </p:nvPr>
        </p:nvSpPr>
        <p:spPr>
          <a:xfrm>
            <a:off x="533400" y="6192413"/>
            <a:ext cx="11125200" cy="571500"/>
          </a:xfrm>
        </p:spPr>
        <p:txBody>
          <a:bodyPr/>
          <a:lstStyle/>
          <a:p>
            <a:r>
              <a:rPr lang="en-US" dirty="0"/>
              <a:t>Leslie Jacobo</a:t>
            </a:r>
          </a:p>
        </p:txBody>
      </p:sp>
      <p:pic>
        <p:nvPicPr>
          <p:cNvPr id="14" name="Picture Placeholder 13" descr="A picture containing person, indoor&#10;&#10;Description automatically generated">
            <a:extLst>
              <a:ext uri="{FF2B5EF4-FFF2-40B4-BE49-F238E27FC236}">
                <a16:creationId xmlns:a16="http://schemas.microsoft.com/office/drawing/2014/main" id="{5EB90231-1A58-BEFF-246C-64A8E3D8B00C}"/>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18208" r="18208"/>
          <a:stretch>
            <a:fillRect/>
          </a:stretch>
        </p:blipFill>
        <p:spPr>
          <a:xfrm>
            <a:off x="8168639" y="1"/>
            <a:ext cx="4023360" cy="4745736"/>
          </a:xfrm>
        </p:spPr>
      </p:pic>
      <p:pic>
        <p:nvPicPr>
          <p:cNvPr id="24" name="Picture Placeholder 23" descr="A picture containing person, tree, outdoor, group&#10;&#10;Description automatically generated">
            <a:extLst>
              <a:ext uri="{FF2B5EF4-FFF2-40B4-BE49-F238E27FC236}">
                <a16:creationId xmlns:a16="http://schemas.microsoft.com/office/drawing/2014/main" id="{4EC30801-18B2-AEBC-D696-241F15E986AA}"/>
              </a:ext>
            </a:extLst>
          </p:cNvPr>
          <p:cNvPicPr>
            <a:picLocks noGrp="1" noChangeAspect="1"/>
          </p:cNvPicPr>
          <p:nvPr>
            <p:ph type="pic" idx="10"/>
          </p:nvPr>
        </p:nvPicPr>
        <p:blipFill>
          <a:blip r:embed="rId4">
            <a:extLst>
              <a:ext uri="{28A0092B-C50C-407E-A947-70E740481C1C}">
                <a14:useLocalDpi xmlns:a14="http://schemas.microsoft.com/office/drawing/2010/main" val="0"/>
              </a:ext>
            </a:extLst>
          </a:blip>
          <a:srcRect t="5767" b="5767"/>
          <a:stretch>
            <a:fillRect/>
          </a:stretch>
        </p:blipFill>
        <p:spPr/>
      </p:pic>
      <p:pic>
        <p:nvPicPr>
          <p:cNvPr id="17" name="Picture 16" descr="A picture containing text&#10;&#10;Description automatically generated">
            <a:extLst>
              <a:ext uri="{FF2B5EF4-FFF2-40B4-BE49-F238E27FC236}">
                <a16:creationId xmlns:a16="http://schemas.microsoft.com/office/drawing/2014/main" id="{F32E5C29-AE68-A0E5-AD7E-9AC57CB389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361" y="0"/>
            <a:ext cx="4145278" cy="4745736"/>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DC93-ED97-A109-F391-AC222FAC058C}"/>
              </a:ext>
            </a:extLst>
          </p:cNvPr>
          <p:cNvSpPr>
            <a:spLocks noGrp="1"/>
          </p:cNvSpPr>
          <p:nvPr>
            <p:ph type="title"/>
          </p:nvPr>
        </p:nvSpPr>
        <p:spPr>
          <a:xfrm>
            <a:off x="1524000" y="457200"/>
            <a:ext cx="9144000" cy="1143000"/>
          </a:xfrm>
        </p:spPr>
        <p:txBody>
          <a:bodyPr anchor="b">
            <a:normAutofit/>
          </a:bodyPr>
          <a:lstStyle/>
          <a:p>
            <a:r>
              <a:rPr lang="en-US" dirty="0"/>
              <a:t>methods for Primary Data Collection</a:t>
            </a:r>
          </a:p>
        </p:txBody>
      </p:sp>
      <p:graphicFrame>
        <p:nvGraphicFramePr>
          <p:cNvPr id="5" name="Content Placeholder 2">
            <a:extLst>
              <a:ext uri="{FF2B5EF4-FFF2-40B4-BE49-F238E27FC236}">
                <a16:creationId xmlns:a16="http://schemas.microsoft.com/office/drawing/2014/main" id="{4D249185-1A76-1A50-6478-F359D37AB7B4}"/>
              </a:ext>
            </a:extLst>
          </p:cNvPr>
          <p:cNvGraphicFramePr>
            <a:graphicFrameLocks noGrp="1"/>
          </p:cNvGraphicFramePr>
          <p:nvPr>
            <p:ph idx="1"/>
            <p:extLst>
              <p:ext uri="{D42A27DB-BD31-4B8C-83A1-F6EECF244321}">
                <p14:modId xmlns:p14="http://schemas.microsoft.com/office/powerpoint/2010/main" val="1500185544"/>
              </p:ext>
            </p:extLst>
          </p:nvPr>
        </p:nvGraphicFramePr>
        <p:xfrm>
          <a:off x="1524000" y="1784839"/>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Users with solid fill">
            <a:extLst>
              <a:ext uri="{FF2B5EF4-FFF2-40B4-BE49-F238E27FC236}">
                <a16:creationId xmlns:a16="http://schemas.microsoft.com/office/drawing/2014/main" id="{634C1249-4F67-808A-A153-843EA8C881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9138" y="1975338"/>
            <a:ext cx="914400" cy="914400"/>
          </a:xfrm>
          <a:prstGeom prst="rect">
            <a:avLst/>
          </a:prstGeom>
        </p:spPr>
      </p:pic>
    </p:spTree>
    <p:extLst>
      <p:ext uri="{BB962C8B-B14F-4D97-AF65-F5344CB8AC3E}">
        <p14:creationId xmlns:p14="http://schemas.microsoft.com/office/powerpoint/2010/main" val="25233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D8E0-EA76-DC2E-8411-1FCCBB5BC3B6}"/>
              </a:ext>
            </a:extLst>
          </p:cNvPr>
          <p:cNvSpPr>
            <a:spLocks noGrp="1"/>
          </p:cNvSpPr>
          <p:nvPr>
            <p:ph type="title"/>
          </p:nvPr>
        </p:nvSpPr>
        <p:spPr>
          <a:xfrm>
            <a:off x="984738" y="-5154"/>
            <a:ext cx="9144000" cy="1143000"/>
          </a:xfrm>
        </p:spPr>
        <p:txBody>
          <a:bodyPr/>
          <a:lstStyle/>
          <a:p>
            <a:r>
              <a:rPr lang="en-US" dirty="0"/>
              <a:t>Primary Data Collection</a:t>
            </a:r>
          </a:p>
        </p:txBody>
      </p:sp>
      <p:graphicFrame>
        <p:nvGraphicFramePr>
          <p:cNvPr id="8" name="Diagram 7">
            <a:extLst>
              <a:ext uri="{FF2B5EF4-FFF2-40B4-BE49-F238E27FC236}">
                <a16:creationId xmlns:a16="http://schemas.microsoft.com/office/drawing/2014/main" id="{4560971F-F144-A158-92C6-19335DBEAD78}"/>
              </a:ext>
            </a:extLst>
          </p:cNvPr>
          <p:cNvGraphicFramePr/>
          <p:nvPr>
            <p:extLst>
              <p:ext uri="{D42A27DB-BD31-4B8C-83A1-F6EECF244321}">
                <p14:modId xmlns:p14="http://schemas.microsoft.com/office/powerpoint/2010/main" val="444655021"/>
              </p:ext>
            </p:extLst>
          </p:nvPr>
        </p:nvGraphicFramePr>
        <p:xfrm>
          <a:off x="984738" y="1330569"/>
          <a:ext cx="9144001" cy="5070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E36CE2D-4258-EA59-5E7D-E751CC9A5301}"/>
              </a:ext>
            </a:extLst>
          </p:cNvPr>
          <p:cNvSpPr txBox="1"/>
          <p:nvPr/>
        </p:nvSpPr>
        <p:spPr>
          <a:xfrm>
            <a:off x="3048000" y="6231523"/>
            <a:ext cx="6096000" cy="338554"/>
          </a:xfrm>
          <a:prstGeom prst="rect">
            <a:avLst/>
          </a:prstGeom>
          <a:noFill/>
        </p:spPr>
        <p:txBody>
          <a:bodyPr wrap="square">
            <a:spAutoFit/>
          </a:bodyPr>
          <a:lstStyle/>
          <a:p>
            <a:pPr lvl="0"/>
            <a:r>
              <a:rPr lang="en-US" sz="1600" dirty="0"/>
              <a:t>(P. Ousman </a:t>
            </a:r>
            <a:r>
              <a:rPr lang="en-US" sz="1600" dirty="0" err="1"/>
              <a:t>Joof</a:t>
            </a:r>
            <a:r>
              <a:rPr lang="en-US" sz="1600" dirty="0"/>
              <a:t>, Personal Communication, May 11, 2022)</a:t>
            </a:r>
          </a:p>
        </p:txBody>
      </p:sp>
    </p:spTree>
    <p:extLst>
      <p:ext uri="{BB962C8B-B14F-4D97-AF65-F5344CB8AC3E}">
        <p14:creationId xmlns:p14="http://schemas.microsoft.com/office/powerpoint/2010/main" val="346278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nchor="b">
            <a:normAutofit/>
          </a:bodyPr>
          <a:lstStyle/>
          <a:p>
            <a:r>
              <a:rPr lang="en-US" dirty="0"/>
              <a:t>Data Analysis plan</a:t>
            </a:r>
          </a:p>
        </p:txBody>
      </p:sp>
      <p:graphicFrame>
        <p:nvGraphicFramePr>
          <p:cNvPr id="7" name="Content Placeholder 2">
            <a:extLst>
              <a:ext uri="{FF2B5EF4-FFF2-40B4-BE49-F238E27FC236}">
                <a16:creationId xmlns:a16="http://schemas.microsoft.com/office/drawing/2014/main" id="{27443DA7-5362-0560-BB3F-AB03902DB493}"/>
              </a:ext>
            </a:extLst>
          </p:cNvPr>
          <p:cNvGraphicFramePr>
            <a:graphicFrameLocks noGrp="1"/>
          </p:cNvGraphicFramePr>
          <p:nvPr>
            <p:ph idx="1"/>
            <p:extLst>
              <p:ext uri="{D42A27DB-BD31-4B8C-83A1-F6EECF244321}">
                <p14:modId xmlns:p14="http://schemas.microsoft.com/office/powerpoint/2010/main" val="159301632"/>
              </p:ext>
            </p:extLst>
          </p:nvPr>
        </p:nvGraphicFramePr>
        <p:xfrm>
          <a:off x="1524000" y="1737946"/>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0EAF-3FEC-CBCD-0EEB-3CCD1E2A392E}"/>
              </a:ext>
            </a:extLst>
          </p:cNvPr>
          <p:cNvSpPr>
            <a:spLocks noGrp="1"/>
          </p:cNvSpPr>
          <p:nvPr>
            <p:ph type="title" idx="4294967295"/>
          </p:nvPr>
        </p:nvSpPr>
        <p:spPr>
          <a:xfrm>
            <a:off x="0" y="-20351"/>
            <a:ext cx="5268925" cy="951389"/>
          </a:xfrm>
        </p:spPr>
        <p:txBody>
          <a:bodyPr/>
          <a:lstStyle/>
          <a:p>
            <a:r>
              <a:rPr lang="en-US" dirty="0"/>
              <a:t>Socio-ecological model</a:t>
            </a:r>
          </a:p>
        </p:txBody>
      </p:sp>
      <p:sp>
        <p:nvSpPr>
          <p:cNvPr id="5" name="Oval 4">
            <a:extLst>
              <a:ext uri="{FF2B5EF4-FFF2-40B4-BE49-F238E27FC236}">
                <a16:creationId xmlns:a16="http://schemas.microsoft.com/office/drawing/2014/main" id="{74DEBD70-A514-FD82-18F5-500F7FDA759E}"/>
              </a:ext>
            </a:extLst>
          </p:cNvPr>
          <p:cNvSpPr>
            <a:spLocks/>
          </p:cNvSpPr>
          <p:nvPr/>
        </p:nvSpPr>
        <p:spPr>
          <a:xfrm>
            <a:off x="3939057" y="970384"/>
            <a:ext cx="6242180" cy="5766318"/>
          </a:xfrm>
          <a:prstGeom prst="ellipse">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0D9495-A46B-7611-1EAF-D11BF0E78BEC}"/>
              </a:ext>
            </a:extLst>
          </p:cNvPr>
          <p:cNvSpPr>
            <a:spLocks/>
          </p:cNvSpPr>
          <p:nvPr/>
        </p:nvSpPr>
        <p:spPr>
          <a:xfrm>
            <a:off x="4429690" y="2220685"/>
            <a:ext cx="5260910" cy="4516016"/>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DF8014-D929-A496-1C48-480538835B7F}"/>
              </a:ext>
            </a:extLst>
          </p:cNvPr>
          <p:cNvSpPr>
            <a:spLocks/>
          </p:cNvSpPr>
          <p:nvPr/>
        </p:nvSpPr>
        <p:spPr>
          <a:xfrm>
            <a:off x="4959203" y="3429000"/>
            <a:ext cx="4201887" cy="330770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5964232-F864-41AE-EF33-0BA053796A91}"/>
              </a:ext>
            </a:extLst>
          </p:cNvPr>
          <p:cNvSpPr>
            <a:spLocks/>
          </p:cNvSpPr>
          <p:nvPr/>
        </p:nvSpPr>
        <p:spPr>
          <a:xfrm>
            <a:off x="5646743" y="4702629"/>
            <a:ext cx="2826805" cy="2034072"/>
          </a:xfrm>
          <a:prstGeom prst="ellipse">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3B1FD37-C2C2-D2D8-5534-C9DB7A3122BB}"/>
              </a:ext>
            </a:extLst>
          </p:cNvPr>
          <p:cNvSpPr txBox="1"/>
          <p:nvPr/>
        </p:nvSpPr>
        <p:spPr>
          <a:xfrm>
            <a:off x="6211059" y="1287624"/>
            <a:ext cx="1698172" cy="369332"/>
          </a:xfrm>
          <a:prstGeom prst="rect">
            <a:avLst/>
          </a:prstGeom>
          <a:noFill/>
        </p:spPr>
        <p:txBody>
          <a:bodyPr wrap="square" rtlCol="0">
            <a:spAutoFit/>
          </a:bodyPr>
          <a:lstStyle/>
          <a:p>
            <a:pPr algn="ctr"/>
            <a:r>
              <a:rPr lang="en-US" dirty="0">
                <a:solidFill>
                  <a:schemeClr val="tx2"/>
                </a:solidFill>
              </a:rPr>
              <a:t>Policy/Societal</a:t>
            </a:r>
          </a:p>
        </p:txBody>
      </p:sp>
      <p:sp>
        <p:nvSpPr>
          <p:cNvPr id="9" name="TextBox 8">
            <a:extLst>
              <a:ext uri="{FF2B5EF4-FFF2-40B4-BE49-F238E27FC236}">
                <a16:creationId xmlns:a16="http://schemas.microsoft.com/office/drawing/2014/main" id="{23251204-DC10-E6A0-EB01-CA89C6F670A4}"/>
              </a:ext>
            </a:extLst>
          </p:cNvPr>
          <p:cNvSpPr txBox="1"/>
          <p:nvPr/>
        </p:nvSpPr>
        <p:spPr>
          <a:xfrm>
            <a:off x="6355684" y="5534999"/>
            <a:ext cx="1408922" cy="369332"/>
          </a:xfrm>
          <a:prstGeom prst="rect">
            <a:avLst/>
          </a:prstGeom>
          <a:noFill/>
        </p:spPr>
        <p:txBody>
          <a:bodyPr wrap="square" rtlCol="0">
            <a:spAutoFit/>
          </a:bodyPr>
          <a:lstStyle/>
          <a:p>
            <a:pPr algn="ctr"/>
            <a:r>
              <a:rPr lang="en-US" dirty="0">
                <a:solidFill>
                  <a:schemeClr val="tx2"/>
                </a:solidFill>
              </a:rPr>
              <a:t>Individual</a:t>
            </a:r>
          </a:p>
        </p:txBody>
      </p:sp>
      <p:sp>
        <p:nvSpPr>
          <p:cNvPr id="10" name="TextBox 9">
            <a:extLst>
              <a:ext uri="{FF2B5EF4-FFF2-40B4-BE49-F238E27FC236}">
                <a16:creationId xmlns:a16="http://schemas.microsoft.com/office/drawing/2014/main" id="{BDB3080C-4C52-8AFB-B43E-F286B75FEE3C}"/>
              </a:ext>
            </a:extLst>
          </p:cNvPr>
          <p:cNvSpPr txBox="1"/>
          <p:nvPr/>
        </p:nvSpPr>
        <p:spPr>
          <a:xfrm>
            <a:off x="6253047" y="4051433"/>
            <a:ext cx="1614196" cy="369332"/>
          </a:xfrm>
          <a:prstGeom prst="rect">
            <a:avLst/>
          </a:prstGeom>
          <a:noFill/>
        </p:spPr>
        <p:txBody>
          <a:bodyPr wrap="square" rtlCol="0">
            <a:spAutoFit/>
          </a:bodyPr>
          <a:lstStyle/>
          <a:p>
            <a:pPr algn="ctr"/>
            <a:r>
              <a:rPr lang="en-US" dirty="0">
                <a:solidFill>
                  <a:schemeClr val="tx2"/>
                </a:solidFill>
              </a:rPr>
              <a:t>Interpersonal</a:t>
            </a:r>
          </a:p>
        </p:txBody>
      </p:sp>
      <p:sp>
        <p:nvSpPr>
          <p:cNvPr id="11" name="TextBox 10">
            <a:extLst>
              <a:ext uri="{FF2B5EF4-FFF2-40B4-BE49-F238E27FC236}">
                <a16:creationId xmlns:a16="http://schemas.microsoft.com/office/drawing/2014/main" id="{4AD03E4B-D93F-F306-2CE1-1654DA65BBCF}"/>
              </a:ext>
            </a:extLst>
          </p:cNvPr>
          <p:cNvSpPr txBox="1"/>
          <p:nvPr/>
        </p:nvSpPr>
        <p:spPr>
          <a:xfrm>
            <a:off x="6355684" y="2715208"/>
            <a:ext cx="1553547" cy="369332"/>
          </a:xfrm>
          <a:prstGeom prst="rect">
            <a:avLst/>
          </a:prstGeom>
          <a:noFill/>
        </p:spPr>
        <p:txBody>
          <a:bodyPr wrap="square" rtlCol="0">
            <a:spAutoFit/>
          </a:bodyPr>
          <a:lstStyle/>
          <a:p>
            <a:pPr algn="ctr"/>
            <a:r>
              <a:rPr lang="en-US" dirty="0">
                <a:solidFill>
                  <a:schemeClr val="tx2"/>
                </a:solidFill>
              </a:rPr>
              <a:t>Community</a:t>
            </a:r>
          </a:p>
        </p:txBody>
      </p:sp>
      <p:sp>
        <p:nvSpPr>
          <p:cNvPr id="13" name="TextBox 12">
            <a:extLst>
              <a:ext uri="{FF2B5EF4-FFF2-40B4-BE49-F238E27FC236}">
                <a16:creationId xmlns:a16="http://schemas.microsoft.com/office/drawing/2014/main" id="{19B9822B-65C9-F8F7-673F-88C44C2FA584}"/>
              </a:ext>
            </a:extLst>
          </p:cNvPr>
          <p:cNvSpPr txBox="1"/>
          <p:nvPr/>
        </p:nvSpPr>
        <p:spPr>
          <a:xfrm>
            <a:off x="441289" y="2140474"/>
            <a:ext cx="1768167" cy="1169551"/>
          </a:xfrm>
          <a:prstGeom prst="rect">
            <a:avLst/>
          </a:prstGeom>
          <a:solidFill>
            <a:schemeClr val="accent6">
              <a:lumMod val="20000"/>
              <a:lumOff val="80000"/>
            </a:schemeClr>
          </a:solidFill>
          <a:ln w="28575">
            <a:solidFill>
              <a:schemeClr val="accent6">
                <a:lumMod val="20000"/>
                <a:lumOff val="80000"/>
              </a:schemeClr>
            </a:solidFill>
          </a:ln>
          <a:effectLst>
            <a:softEdge rad="12700"/>
          </a:effectLst>
        </p:spPr>
        <p:txBody>
          <a:bodyPr wrap="square" rtlCol="0">
            <a:spAutoFit/>
          </a:bodyPr>
          <a:lstStyle/>
          <a:p>
            <a:r>
              <a:rPr lang="en-US" sz="1400" dirty="0">
                <a:solidFill>
                  <a:schemeClr val="tx2"/>
                </a:solidFill>
              </a:rPr>
              <a:t>Eliminate restrictions on funding to make funds more accessible for WAWAC</a:t>
            </a:r>
          </a:p>
        </p:txBody>
      </p:sp>
      <p:cxnSp>
        <p:nvCxnSpPr>
          <p:cNvPr id="15" name="Straight Connector 14">
            <a:extLst>
              <a:ext uri="{FF2B5EF4-FFF2-40B4-BE49-F238E27FC236}">
                <a16:creationId xmlns:a16="http://schemas.microsoft.com/office/drawing/2014/main" id="{BDEA87E8-908C-5AD3-AF87-F96A0556E66B}"/>
              </a:ext>
            </a:extLst>
          </p:cNvPr>
          <p:cNvCxnSpPr>
            <a:cxnSpLocks/>
            <a:stCxn id="13" idx="3"/>
          </p:cNvCxnSpPr>
          <p:nvPr/>
        </p:nvCxnSpPr>
        <p:spPr>
          <a:xfrm>
            <a:off x="2209456" y="2725250"/>
            <a:ext cx="1874226" cy="248763"/>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830245-A646-5C49-CB1F-A0145D7D873B}"/>
              </a:ext>
            </a:extLst>
          </p:cNvPr>
          <p:cNvSpPr txBox="1"/>
          <p:nvPr/>
        </p:nvSpPr>
        <p:spPr>
          <a:xfrm>
            <a:off x="10004969" y="5605296"/>
            <a:ext cx="2102261" cy="1169551"/>
          </a:xfrm>
          <a:prstGeom prst="rect">
            <a:avLst/>
          </a:prstGeom>
          <a:solidFill>
            <a:schemeClr val="accent3">
              <a:lumMod val="40000"/>
              <a:lumOff val="60000"/>
            </a:schemeClr>
          </a:solidFill>
        </p:spPr>
        <p:txBody>
          <a:bodyPr wrap="square" rtlCol="0">
            <a:spAutoFit/>
          </a:bodyPr>
          <a:lstStyle/>
          <a:p>
            <a:r>
              <a:rPr lang="en-US" sz="1400" b="0" i="0" u="none" strike="noStrike" dirty="0">
                <a:solidFill>
                  <a:schemeClr val="tx2"/>
                </a:solidFill>
                <a:effectLst/>
                <a:cs typeface="Calibri" panose="020F0502020204030204" pitchFamily="34" charset="0"/>
              </a:rPr>
              <a:t>Get community members to set up reminders to schedule follow up vaccine appointments and additional booster shots</a:t>
            </a:r>
            <a:endParaRPr lang="en-US" sz="1400" dirty="0">
              <a:solidFill>
                <a:schemeClr val="tx2"/>
              </a:solidFill>
              <a:cs typeface="Calibri" panose="020F0502020204030204" pitchFamily="34" charset="0"/>
            </a:endParaRPr>
          </a:p>
        </p:txBody>
      </p:sp>
      <p:cxnSp>
        <p:nvCxnSpPr>
          <p:cNvPr id="18" name="Straight Connector 17">
            <a:extLst>
              <a:ext uri="{FF2B5EF4-FFF2-40B4-BE49-F238E27FC236}">
                <a16:creationId xmlns:a16="http://schemas.microsoft.com/office/drawing/2014/main" id="{30D7A6DD-3654-C261-D5A8-425DC5BEDEBB}"/>
              </a:ext>
            </a:extLst>
          </p:cNvPr>
          <p:cNvCxnSpPr>
            <a:cxnSpLocks/>
            <a:stCxn id="16" idx="1"/>
            <a:endCxn id="8" idx="6"/>
          </p:cNvCxnSpPr>
          <p:nvPr/>
        </p:nvCxnSpPr>
        <p:spPr>
          <a:xfrm flipH="1" flipV="1">
            <a:off x="8473548" y="5719665"/>
            <a:ext cx="1531421" cy="470407"/>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3FBB71-67C6-0989-2AF9-82E7BF24BA16}"/>
              </a:ext>
            </a:extLst>
          </p:cNvPr>
          <p:cNvSpPr txBox="1"/>
          <p:nvPr/>
        </p:nvSpPr>
        <p:spPr>
          <a:xfrm>
            <a:off x="8879963" y="191879"/>
            <a:ext cx="1567544" cy="1169551"/>
          </a:xfrm>
          <a:prstGeom prst="rect">
            <a:avLst/>
          </a:prstGeom>
          <a:solidFill>
            <a:schemeClr val="accent2">
              <a:lumMod val="40000"/>
              <a:lumOff val="60000"/>
            </a:schemeClr>
          </a:solidFill>
        </p:spPr>
        <p:txBody>
          <a:bodyPr wrap="square" rtlCol="0">
            <a:spAutoFit/>
          </a:bodyPr>
          <a:lstStyle/>
          <a:p>
            <a:r>
              <a:rPr lang="en-US" sz="1400" b="0" i="0" u="none" strike="noStrike" dirty="0">
                <a:solidFill>
                  <a:srgbClr val="000000"/>
                </a:solidFill>
                <a:effectLst/>
              </a:rPr>
              <a:t>Build a permanent location for a community center for the WAC within 5 years</a:t>
            </a:r>
          </a:p>
        </p:txBody>
      </p:sp>
      <p:cxnSp>
        <p:nvCxnSpPr>
          <p:cNvPr id="22" name="Straight Connector 21">
            <a:extLst>
              <a:ext uri="{FF2B5EF4-FFF2-40B4-BE49-F238E27FC236}">
                <a16:creationId xmlns:a16="http://schemas.microsoft.com/office/drawing/2014/main" id="{A9B2D6A2-2180-A09D-C87D-6B1106612A65}"/>
              </a:ext>
            </a:extLst>
          </p:cNvPr>
          <p:cNvCxnSpPr>
            <a:cxnSpLocks/>
            <a:stCxn id="19" idx="2"/>
            <a:endCxn id="6" idx="7"/>
          </p:cNvCxnSpPr>
          <p:nvPr/>
        </p:nvCxnSpPr>
        <p:spPr>
          <a:xfrm flipH="1">
            <a:off x="8920158" y="1361430"/>
            <a:ext cx="743577" cy="152061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AACCCB-49B8-2BD5-FA64-17C09CA219B7}"/>
              </a:ext>
            </a:extLst>
          </p:cNvPr>
          <p:cNvSpPr txBox="1"/>
          <p:nvPr/>
        </p:nvSpPr>
        <p:spPr>
          <a:xfrm>
            <a:off x="436940" y="3457919"/>
            <a:ext cx="1764938" cy="954107"/>
          </a:xfrm>
          <a:prstGeom prst="rect">
            <a:avLst/>
          </a:prstGeom>
          <a:solidFill>
            <a:schemeClr val="accent6">
              <a:lumMod val="20000"/>
              <a:lumOff val="80000"/>
            </a:schemeClr>
          </a:solidFill>
        </p:spPr>
        <p:txBody>
          <a:bodyPr wrap="square" rtlCol="0">
            <a:spAutoFit/>
          </a:bodyPr>
          <a:lstStyle/>
          <a:p>
            <a:r>
              <a:rPr lang="en-US" sz="1400" dirty="0">
                <a:solidFill>
                  <a:schemeClr val="tx2"/>
                </a:solidFill>
              </a:rPr>
              <a:t>Include more West African stakeholders in public health positions/discussions</a:t>
            </a:r>
          </a:p>
        </p:txBody>
      </p:sp>
      <p:sp>
        <p:nvSpPr>
          <p:cNvPr id="29" name="TextBox 28">
            <a:extLst>
              <a:ext uri="{FF2B5EF4-FFF2-40B4-BE49-F238E27FC236}">
                <a16:creationId xmlns:a16="http://schemas.microsoft.com/office/drawing/2014/main" id="{4CDC7DEF-D401-1B10-E25A-F11830E89A30}"/>
              </a:ext>
            </a:extLst>
          </p:cNvPr>
          <p:cNvSpPr txBox="1"/>
          <p:nvPr/>
        </p:nvSpPr>
        <p:spPr>
          <a:xfrm>
            <a:off x="2336300" y="922041"/>
            <a:ext cx="1926337" cy="1384995"/>
          </a:xfrm>
          <a:prstGeom prst="rect">
            <a:avLst/>
          </a:prstGeom>
          <a:solidFill>
            <a:schemeClr val="accent6">
              <a:lumMod val="20000"/>
              <a:lumOff val="80000"/>
            </a:schemeClr>
          </a:solidFill>
        </p:spPr>
        <p:txBody>
          <a:bodyPr wrap="square" rtlCol="0">
            <a:spAutoFit/>
          </a:bodyPr>
          <a:lstStyle/>
          <a:p>
            <a:r>
              <a:rPr lang="en-US" sz="1400" dirty="0">
                <a:solidFill>
                  <a:schemeClr val="tx2"/>
                </a:solidFill>
              </a:rPr>
              <a:t>Ensure that all DOH public health information disseminated to WAC is available in their native languages </a:t>
            </a:r>
          </a:p>
        </p:txBody>
      </p:sp>
      <p:cxnSp>
        <p:nvCxnSpPr>
          <p:cNvPr id="37" name="Straight Connector 36">
            <a:extLst>
              <a:ext uri="{FF2B5EF4-FFF2-40B4-BE49-F238E27FC236}">
                <a16:creationId xmlns:a16="http://schemas.microsoft.com/office/drawing/2014/main" id="{14874665-D0E7-5245-83A5-75DCC5B64D56}"/>
              </a:ext>
            </a:extLst>
          </p:cNvPr>
          <p:cNvCxnSpPr>
            <a:cxnSpLocks/>
            <a:stCxn id="29" idx="2"/>
          </p:cNvCxnSpPr>
          <p:nvPr/>
        </p:nvCxnSpPr>
        <p:spPr>
          <a:xfrm>
            <a:off x="3299469" y="2307036"/>
            <a:ext cx="784213" cy="666977"/>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F9E56C-C050-77D9-288E-3E6164944D28}"/>
              </a:ext>
            </a:extLst>
          </p:cNvPr>
          <p:cNvCxnSpPr>
            <a:cxnSpLocks/>
            <a:stCxn id="28" idx="3"/>
          </p:cNvCxnSpPr>
          <p:nvPr/>
        </p:nvCxnSpPr>
        <p:spPr>
          <a:xfrm flipV="1">
            <a:off x="2201878" y="2974013"/>
            <a:ext cx="1867061" cy="96096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402B4AB-AEFC-8C77-A030-215A619ADB81}"/>
              </a:ext>
            </a:extLst>
          </p:cNvPr>
          <p:cNvSpPr txBox="1"/>
          <p:nvPr/>
        </p:nvSpPr>
        <p:spPr>
          <a:xfrm>
            <a:off x="10541988" y="191879"/>
            <a:ext cx="1567543" cy="1815882"/>
          </a:xfrm>
          <a:prstGeom prst="rect">
            <a:avLst/>
          </a:prstGeom>
          <a:solidFill>
            <a:schemeClr val="accent2">
              <a:lumMod val="40000"/>
              <a:lumOff val="60000"/>
            </a:schemeClr>
          </a:solidFill>
        </p:spPr>
        <p:txBody>
          <a:bodyPr wrap="square" rtlCol="0">
            <a:spAutoFit/>
          </a:bodyPr>
          <a:lstStyle/>
          <a:p>
            <a:r>
              <a:rPr lang="en-US" sz="1400" b="0" i="0" u="none" strike="noStrike" dirty="0">
                <a:solidFill>
                  <a:schemeClr val="tx2"/>
                </a:solidFill>
                <a:effectLst/>
              </a:rPr>
              <a:t>Improve English proficiency of older community members by 25% through hosting free ESL classes over the course of 5 years</a:t>
            </a:r>
            <a:endParaRPr lang="en-US" sz="1400" dirty="0">
              <a:solidFill>
                <a:schemeClr val="tx2"/>
              </a:solidFill>
            </a:endParaRPr>
          </a:p>
        </p:txBody>
      </p:sp>
      <p:cxnSp>
        <p:nvCxnSpPr>
          <p:cNvPr id="54" name="Straight Connector 53">
            <a:extLst>
              <a:ext uri="{FF2B5EF4-FFF2-40B4-BE49-F238E27FC236}">
                <a16:creationId xmlns:a16="http://schemas.microsoft.com/office/drawing/2014/main" id="{67C0B946-1E5A-9F9C-716D-B7A4A3A6D495}"/>
              </a:ext>
            </a:extLst>
          </p:cNvPr>
          <p:cNvCxnSpPr>
            <a:cxnSpLocks/>
            <a:stCxn id="50" idx="2"/>
            <a:endCxn id="6" idx="7"/>
          </p:cNvCxnSpPr>
          <p:nvPr/>
        </p:nvCxnSpPr>
        <p:spPr>
          <a:xfrm flipH="1">
            <a:off x="8920158" y="2007761"/>
            <a:ext cx="2405602" cy="874279"/>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3AE8707-86E4-7436-ECEB-4EBA008D0F2A}"/>
              </a:ext>
            </a:extLst>
          </p:cNvPr>
          <p:cNvSpPr txBox="1"/>
          <p:nvPr/>
        </p:nvSpPr>
        <p:spPr>
          <a:xfrm>
            <a:off x="10539687" y="2444900"/>
            <a:ext cx="1567543" cy="1169551"/>
          </a:xfrm>
          <a:prstGeom prst="rect">
            <a:avLst/>
          </a:prstGeom>
          <a:solidFill>
            <a:schemeClr val="accent2">
              <a:lumMod val="40000"/>
              <a:lumOff val="60000"/>
            </a:schemeClr>
          </a:solidFill>
        </p:spPr>
        <p:txBody>
          <a:bodyPr wrap="square" rtlCol="0">
            <a:spAutoFit/>
          </a:bodyPr>
          <a:lstStyle/>
          <a:p>
            <a:r>
              <a:rPr lang="en-US" sz="1400" dirty="0">
                <a:solidFill>
                  <a:schemeClr val="tx2"/>
                </a:solidFill>
              </a:rPr>
              <a:t>Improve the WAC’s understanding of immigrant rights and access to health care</a:t>
            </a:r>
          </a:p>
        </p:txBody>
      </p:sp>
      <p:cxnSp>
        <p:nvCxnSpPr>
          <p:cNvPr id="58" name="Straight Connector 57">
            <a:extLst>
              <a:ext uri="{FF2B5EF4-FFF2-40B4-BE49-F238E27FC236}">
                <a16:creationId xmlns:a16="http://schemas.microsoft.com/office/drawing/2014/main" id="{EB7C4DE3-6CDD-8262-E325-301794936A06}"/>
              </a:ext>
            </a:extLst>
          </p:cNvPr>
          <p:cNvCxnSpPr>
            <a:stCxn id="56" idx="1"/>
            <a:endCxn id="6" idx="7"/>
          </p:cNvCxnSpPr>
          <p:nvPr/>
        </p:nvCxnSpPr>
        <p:spPr>
          <a:xfrm flipH="1" flipV="1">
            <a:off x="8920158" y="2882040"/>
            <a:ext cx="1619529" cy="147636"/>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35E9D60-4340-1DD4-BBD0-D155466D1EE2}"/>
              </a:ext>
            </a:extLst>
          </p:cNvPr>
          <p:cNvSpPr txBox="1"/>
          <p:nvPr/>
        </p:nvSpPr>
        <p:spPr>
          <a:xfrm>
            <a:off x="438810" y="4852806"/>
            <a:ext cx="2211499" cy="954107"/>
          </a:xfrm>
          <a:prstGeom prst="rect">
            <a:avLst/>
          </a:prstGeom>
          <a:solidFill>
            <a:schemeClr val="accent1">
              <a:lumMod val="40000"/>
              <a:lumOff val="60000"/>
            </a:schemeClr>
          </a:solidFill>
        </p:spPr>
        <p:txBody>
          <a:bodyPr wrap="square" rtlCol="0">
            <a:spAutoFit/>
          </a:bodyPr>
          <a:lstStyle/>
          <a:p>
            <a:r>
              <a:rPr lang="en-US" sz="1400" dirty="0">
                <a:solidFill>
                  <a:schemeClr val="tx2"/>
                </a:solidFill>
              </a:rPr>
              <a:t>Reduce the amount of COVID-19 misinformation being spread through interpersonal networks</a:t>
            </a:r>
          </a:p>
        </p:txBody>
      </p:sp>
      <p:cxnSp>
        <p:nvCxnSpPr>
          <p:cNvPr id="65" name="Straight Connector 64">
            <a:extLst>
              <a:ext uri="{FF2B5EF4-FFF2-40B4-BE49-F238E27FC236}">
                <a16:creationId xmlns:a16="http://schemas.microsoft.com/office/drawing/2014/main" id="{9FEF4772-AEFE-C45E-E5CF-6477C82206AB}"/>
              </a:ext>
            </a:extLst>
          </p:cNvPr>
          <p:cNvCxnSpPr>
            <a:stCxn id="63" idx="3"/>
            <a:endCxn id="7" idx="2"/>
          </p:cNvCxnSpPr>
          <p:nvPr/>
        </p:nvCxnSpPr>
        <p:spPr>
          <a:xfrm flipV="1">
            <a:off x="2650309" y="5082851"/>
            <a:ext cx="2308894" cy="24700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A7EA08C-749E-5AB9-0C20-9468287FC000}"/>
              </a:ext>
            </a:extLst>
          </p:cNvPr>
          <p:cNvSpPr txBox="1"/>
          <p:nvPr/>
        </p:nvSpPr>
        <p:spPr>
          <a:xfrm>
            <a:off x="433711" y="5954807"/>
            <a:ext cx="2211499" cy="738664"/>
          </a:xfrm>
          <a:prstGeom prst="rect">
            <a:avLst/>
          </a:prstGeom>
          <a:solidFill>
            <a:schemeClr val="accent1">
              <a:lumMod val="40000"/>
              <a:lumOff val="60000"/>
            </a:schemeClr>
          </a:solidFill>
        </p:spPr>
        <p:txBody>
          <a:bodyPr wrap="square" rtlCol="0">
            <a:spAutoFit/>
          </a:bodyPr>
          <a:lstStyle/>
          <a:p>
            <a:r>
              <a:rPr lang="en-US" sz="1400" dirty="0">
                <a:solidFill>
                  <a:schemeClr val="tx2"/>
                </a:solidFill>
              </a:rPr>
              <a:t>Have important community leaders promote COVID-19 vaccination</a:t>
            </a:r>
          </a:p>
        </p:txBody>
      </p:sp>
      <p:cxnSp>
        <p:nvCxnSpPr>
          <p:cNvPr id="70" name="Straight Connector 69">
            <a:extLst>
              <a:ext uri="{FF2B5EF4-FFF2-40B4-BE49-F238E27FC236}">
                <a16:creationId xmlns:a16="http://schemas.microsoft.com/office/drawing/2014/main" id="{419FB57F-2492-6EFC-63B3-4B9731A8B3C5}"/>
              </a:ext>
            </a:extLst>
          </p:cNvPr>
          <p:cNvCxnSpPr>
            <a:stCxn id="68" idx="3"/>
            <a:endCxn id="7" idx="2"/>
          </p:cNvCxnSpPr>
          <p:nvPr/>
        </p:nvCxnSpPr>
        <p:spPr>
          <a:xfrm flipV="1">
            <a:off x="2645210" y="5082851"/>
            <a:ext cx="2313993" cy="1241288"/>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6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812" y="1002193"/>
            <a:ext cx="3125787" cy="2877260"/>
          </a:xfrm>
        </p:spPr>
        <p:txBody>
          <a:bodyPr anchor="b">
            <a:normAutofit/>
          </a:bodyPr>
          <a:lstStyle/>
          <a:p>
            <a:r>
              <a:rPr lang="en-US" dirty="0"/>
              <a:t>Action Plan I</a:t>
            </a:r>
          </a:p>
        </p:txBody>
      </p:sp>
      <p:pic>
        <p:nvPicPr>
          <p:cNvPr id="6" name="Content Placeholder 5">
            <a:extLst>
              <a:ext uri="{FF2B5EF4-FFF2-40B4-BE49-F238E27FC236}">
                <a16:creationId xmlns:a16="http://schemas.microsoft.com/office/drawing/2014/main" id="{BE49A765-DF7F-A0FE-C5EA-DAED5C8E790A}"/>
              </a:ext>
            </a:extLst>
          </p:cNvPr>
          <p:cNvPicPr>
            <a:picLocks noGrp="1" noChangeAspect="1"/>
          </p:cNvPicPr>
          <p:nvPr>
            <p:ph type="pic" idx="1"/>
          </p:nvPr>
        </p:nvPicPr>
        <p:blipFill rotWithShape="1">
          <a:blip r:embed="rId3"/>
          <a:stretch/>
        </p:blipFill>
        <p:spPr>
          <a:xfrm>
            <a:off x="0" y="410308"/>
            <a:ext cx="8182708" cy="5978769"/>
          </a:xfrm>
          <a:noFill/>
        </p:spPr>
      </p:pic>
      <p:sp>
        <p:nvSpPr>
          <p:cNvPr id="7" name="TextBox 6">
            <a:extLst>
              <a:ext uri="{FF2B5EF4-FFF2-40B4-BE49-F238E27FC236}">
                <a16:creationId xmlns:a16="http://schemas.microsoft.com/office/drawing/2014/main" id="{4B84FE87-2EF7-56CF-88B8-F4EEEC8D034B}"/>
              </a:ext>
            </a:extLst>
          </p:cNvPr>
          <p:cNvSpPr txBox="1"/>
          <p:nvPr/>
        </p:nvSpPr>
        <p:spPr>
          <a:xfrm>
            <a:off x="8532812" y="3879452"/>
            <a:ext cx="3223759" cy="2215991"/>
          </a:xfrm>
          <a:prstGeom prst="rect">
            <a:avLst/>
          </a:prstGeom>
          <a:noFill/>
        </p:spPr>
        <p:txBody>
          <a:bodyPr wrap="square" rtlCol="0">
            <a:spAutoFit/>
          </a:bodyPr>
          <a:lstStyle/>
          <a:p>
            <a:r>
              <a:rPr lang="en-US" sz="1500" dirty="0">
                <a:solidFill>
                  <a:schemeClr val="bg1"/>
                </a:solidFill>
              </a:rPr>
              <a:t>Health Gaps</a:t>
            </a:r>
          </a:p>
          <a:p>
            <a:pPr marL="342900" indent="-342900">
              <a:buAutoNum type="arabicPeriod"/>
            </a:pPr>
            <a:r>
              <a:rPr lang="en-US" sz="1500" dirty="0">
                <a:solidFill>
                  <a:schemeClr val="bg1"/>
                </a:solidFill>
              </a:rPr>
              <a:t>Low Vaccine Uptake</a:t>
            </a:r>
          </a:p>
          <a:p>
            <a:pPr marL="342900" indent="-342900">
              <a:buAutoNum type="arabicPeriod"/>
            </a:pPr>
            <a:r>
              <a:rPr lang="en-US" sz="1500" dirty="0">
                <a:solidFill>
                  <a:schemeClr val="bg1"/>
                </a:solidFill>
              </a:rPr>
              <a:t>Lack of Unrestricted Funding</a:t>
            </a:r>
          </a:p>
          <a:p>
            <a:pPr marL="342900" indent="-342900">
              <a:buAutoNum type="arabicPeriod"/>
            </a:pPr>
            <a:r>
              <a:rPr lang="en-US" sz="1500" dirty="0">
                <a:solidFill>
                  <a:schemeClr val="bg1"/>
                </a:solidFill>
              </a:rPr>
              <a:t>Lack of Access to Health Care</a:t>
            </a:r>
          </a:p>
          <a:p>
            <a:pPr marL="342900" indent="-342900">
              <a:buAutoNum type="arabicPeriod"/>
            </a:pPr>
            <a:r>
              <a:rPr lang="en-US" sz="1500" dirty="0">
                <a:solidFill>
                  <a:schemeClr val="bg1"/>
                </a:solidFill>
              </a:rPr>
              <a:t>Lack of Community gathering space</a:t>
            </a:r>
          </a:p>
          <a:p>
            <a:pPr marL="342900" indent="-342900">
              <a:buAutoNum type="arabicPeriod"/>
            </a:pPr>
            <a:r>
              <a:rPr lang="en-US" sz="1500" dirty="0">
                <a:solidFill>
                  <a:schemeClr val="bg1"/>
                </a:solidFill>
              </a:rPr>
              <a:t>Language Barriers in Accessing Health Information</a:t>
            </a:r>
          </a:p>
          <a:p>
            <a:endParaRPr lang="en-US" dirty="0"/>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2099F3-98DC-3574-CA81-06D6D5AD1DAE}"/>
              </a:ext>
            </a:extLst>
          </p:cNvPr>
          <p:cNvSpPr>
            <a:spLocks noGrp="1"/>
          </p:cNvSpPr>
          <p:nvPr>
            <p:ph type="title"/>
          </p:nvPr>
        </p:nvSpPr>
        <p:spPr>
          <a:xfrm>
            <a:off x="8504822" y="990277"/>
            <a:ext cx="3125787" cy="2877260"/>
          </a:xfrm>
        </p:spPr>
        <p:txBody>
          <a:bodyPr/>
          <a:lstStyle/>
          <a:p>
            <a:r>
              <a:rPr lang="en-US" dirty="0"/>
              <a:t>Action Plan II</a:t>
            </a:r>
          </a:p>
        </p:txBody>
      </p:sp>
      <p:pic>
        <p:nvPicPr>
          <p:cNvPr id="3" name="Picture 2">
            <a:extLst>
              <a:ext uri="{FF2B5EF4-FFF2-40B4-BE49-F238E27FC236}">
                <a16:creationId xmlns:a16="http://schemas.microsoft.com/office/drawing/2014/main" id="{08D01731-98ED-9B98-1B8A-3B6DD98ED693}"/>
              </a:ext>
            </a:extLst>
          </p:cNvPr>
          <p:cNvPicPr>
            <a:picLocks noChangeAspect="1"/>
          </p:cNvPicPr>
          <p:nvPr/>
        </p:nvPicPr>
        <p:blipFill>
          <a:blip r:embed="rId3"/>
          <a:stretch>
            <a:fillRect/>
          </a:stretch>
        </p:blipFill>
        <p:spPr>
          <a:xfrm>
            <a:off x="0" y="691661"/>
            <a:ext cx="8159262" cy="5615353"/>
          </a:xfrm>
          <a:prstGeom prst="rect">
            <a:avLst/>
          </a:prstGeom>
          <a:noFill/>
        </p:spPr>
      </p:pic>
      <p:sp>
        <p:nvSpPr>
          <p:cNvPr id="7" name="TextBox 6">
            <a:extLst>
              <a:ext uri="{FF2B5EF4-FFF2-40B4-BE49-F238E27FC236}">
                <a16:creationId xmlns:a16="http://schemas.microsoft.com/office/drawing/2014/main" id="{A8CEEA3D-8785-308B-3C10-FFA0F4A927B8}"/>
              </a:ext>
            </a:extLst>
          </p:cNvPr>
          <p:cNvSpPr txBox="1"/>
          <p:nvPr/>
        </p:nvSpPr>
        <p:spPr>
          <a:xfrm>
            <a:off x="8504822" y="3867537"/>
            <a:ext cx="3275341" cy="1708160"/>
          </a:xfrm>
          <a:prstGeom prst="rect">
            <a:avLst/>
          </a:prstGeom>
          <a:noFill/>
        </p:spPr>
        <p:txBody>
          <a:bodyPr wrap="square">
            <a:spAutoFit/>
          </a:bodyPr>
          <a:lstStyle/>
          <a:p>
            <a:r>
              <a:rPr lang="en-US" sz="1500" dirty="0">
                <a:solidFill>
                  <a:schemeClr val="bg1"/>
                </a:solidFill>
              </a:rPr>
              <a:t>Health Gaps</a:t>
            </a:r>
          </a:p>
          <a:p>
            <a:pPr marL="342900" indent="-342900">
              <a:buFont typeface="+mj-lt"/>
              <a:buAutoNum type="arabicPeriod"/>
            </a:pPr>
            <a:r>
              <a:rPr lang="en-US" sz="1500" dirty="0">
                <a:solidFill>
                  <a:schemeClr val="bg1"/>
                </a:solidFill>
              </a:rPr>
              <a:t>Low Vaccine Uptake</a:t>
            </a:r>
          </a:p>
          <a:p>
            <a:pPr marL="342900" indent="-342900">
              <a:buFont typeface="+mj-lt"/>
              <a:buAutoNum type="arabicPeriod"/>
            </a:pPr>
            <a:r>
              <a:rPr lang="en-US" sz="1500" dirty="0">
                <a:solidFill>
                  <a:schemeClr val="bg1"/>
                </a:solidFill>
              </a:rPr>
              <a:t>Lack of Unrestricted Funding</a:t>
            </a:r>
          </a:p>
          <a:p>
            <a:pPr marL="342900" indent="-342900">
              <a:buFont typeface="+mj-lt"/>
              <a:buAutoNum type="arabicPeriod"/>
            </a:pPr>
            <a:r>
              <a:rPr lang="en-US" sz="1500" dirty="0">
                <a:solidFill>
                  <a:schemeClr val="bg1"/>
                </a:solidFill>
              </a:rPr>
              <a:t>Lack of Access to Health Care</a:t>
            </a:r>
          </a:p>
          <a:p>
            <a:pPr marL="342900" indent="-342900">
              <a:buFont typeface="+mj-lt"/>
              <a:buAutoNum type="arabicPeriod"/>
            </a:pPr>
            <a:r>
              <a:rPr lang="en-US" sz="1500" dirty="0">
                <a:solidFill>
                  <a:schemeClr val="bg1"/>
                </a:solidFill>
              </a:rPr>
              <a:t>Lack of Community gathering space</a:t>
            </a:r>
          </a:p>
          <a:p>
            <a:pPr marL="342900" indent="-342900">
              <a:buFont typeface="+mj-lt"/>
              <a:buAutoNum type="arabicPeriod"/>
            </a:pPr>
            <a:r>
              <a:rPr lang="en-US" sz="1500" dirty="0">
                <a:solidFill>
                  <a:schemeClr val="bg1"/>
                </a:solidFill>
              </a:rPr>
              <a:t>Language Barriers in Accessing Health Information</a:t>
            </a:r>
          </a:p>
        </p:txBody>
      </p:sp>
    </p:spTree>
    <p:extLst>
      <p:ext uri="{BB962C8B-B14F-4D97-AF65-F5344CB8AC3E}">
        <p14:creationId xmlns:p14="http://schemas.microsoft.com/office/powerpoint/2010/main" val="2485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709126"/>
            <a:ext cx="10515600" cy="942688"/>
          </a:xfrm>
        </p:spPr>
        <p:txBody>
          <a:bodyPr/>
          <a:lstStyle/>
          <a:p>
            <a:r>
              <a:rPr lang="en-US" dirty="0"/>
              <a:t>Dissemination plan</a:t>
            </a:r>
          </a:p>
        </p:txBody>
      </p:sp>
      <p:graphicFrame>
        <p:nvGraphicFramePr>
          <p:cNvPr id="2" name="Diagram 1">
            <a:extLst>
              <a:ext uri="{FF2B5EF4-FFF2-40B4-BE49-F238E27FC236}">
                <a16:creationId xmlns:a16="http://schemas.microsoft.com/office/drawing/2014/main" id="{BA7BD9EA-B732-6A78-D5A5-3E801CE191A2}"/>
              </a:ext>
            </a:extLst>
          </p:cNvPr>
          <p:cNvGraphicFramePr/>
          <p:nvPr>
            <p:extLst>
              <p:ext uri="{D42A27DB-BD31-4B8C-83A1-F6EECF244321}">
                <p14:modId xmlns:p14="http://schemas.microsoft.com/office/powerpoint/2010/main" val="3710780677"/>
              </p:ext>
            </p:extLst>
          </p:nvPr>
        </p:nvGraphicFramePr>
        <p:xfrm>
          <a:off x="2032000" y="11804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1143000"/>
          </a:xfrm>
        </p:spPr>
        <p:txBody>
          <a:bodyPr/>
          <a:lstStyle/>
          <a:p>
            <a:r>
              <a:rPr lang="en-US" dirty="0"/>
              <a:t>Sources</a:t>
            </a:r>
          </a:p>
        </p:txBody>
      </p:sp>
      <p:sp>
        <p:nvSpPr>
          <p:cNvPr id="4" name="TextBox 3">
            <a:extLst>
              <a:ext uri="{FF2B5EF4-FFF2-40B4-BE49-F238E27FC236}">
                <a16:creationId xmlns:a16="http://schemas.microsoft.com/office/drawing/2014/main" id="{4F4D0007-DEE7-D548-67C2-5AFB0F8CC50E}"/>
              </a:ext>
            </a:extLst>
          </p:cNvPr>
          <p:cNvSpPr txBox="1"/>
          <p:nvPr/>
        </p:nvSpPr>
        <p:spPr>
          <a:xfrm>
            <a:off x="673598" y="1318846"/>
            <a:ext cx="10844803" cy="4770537"/>
          </a:xfrm>
          <a:prstGeom prst="rect">
            <a:avLst/>
          </a:prstGeom>
          <a:noFill/>
        </p:spPr>
        <p:txBody>
          <a:bodyPr wrap="square" rtlCol="0">
            <a:spAutoFit/>
          </a:bodyPr>
          <a:lstStyle/>
          <a:p>
            <a:pPr marL="342900" indent="-342900">
              <a:buFontTx/>
              <a:buAutoNum type="arabicPeriod"/>
            </a:pPr>
            <a:r>
              <a:rPr lang="en-US" sz="1600" dirty="0">
                <a:solidFill>
                  <a:schemeClr val="tx2"/>
                </a:solidFill>
              </a:rPr>
              <a:t>CDC. (2020, March 28). COVID Data Tracker. Centers for Disease Control and Prevention. </a:t>
            </a:r>
            <a:r>
              <a:rPr lang="en-US" sz="1600" dirty="0">
                <a:solidFill>
                  <a:schemeClr val="tx2"/>
                </a:solidFill>
                <a:hlinkClick r:id="rId2">
                  <a:extLst>
                    <a:ext uri="{A12FA001-AC4F-418D-AE19-62706E023703}">
                      <ahyp:hlinkClr xmlns:ahyp="http://schemas.microsoft.com/office/drawing/2018/hyperlinkcolor" val="tx"/>
                    </a:ext>
                  </a:extLst>
                </a:hlinkClick>
              </a:rPr>
              <a:t>https://covid.cdc.gov/covid-data-tracker/#county-view?list_select_state=Washington&amp;data-type=CommunityLevels&amp;list_select_county=53061</a:t>
            </a:r>
            <a:endParaRPr lang="en-US" sz="1600" dirty="0">
              <a:solidFill>
                <a:schemeClr val="tx2"/>
              </a:solidFill>
            </a:endParaRPr>
          </a:p>
          <a:p>
            <a:pPr marL="342900" indent="-342900">
              <a:buFontTx/>
              <a:buAutoNum type="arabicPeriod"/>
            </a:pPr>
            <a:r>
              <a:rPr lang="en-US" sz="1600" dirty="0">
                <a:solidFill>
                  <a:schemeClr val="tx2"/>
                </a:solidFill>
              </a:rPr>
              <a:t>Washington West African Center. (n.d.). About WAWAC – Washington West African Center (WAWAC). https://wawac.org/about-wawac/</a:t>
            </a:r>
          </a:p>
          <a:p>
            <a:pPr marL="342900" indent="-342900">
              <a:buAutoNum type="arabicPeriod"/>
            </a:pPr>
            <a:r>
              <a:rPr lang="en-US" sz="1600" dirty="0">
                <a:solidFill>
                  <a:schemeClr val="tx2"/>
                </a:solidFill>
              </a:rPr>
              <a:t>U.S. Census Bureau. (2021). QuickFacts Snohomish County, Washington. </a:t>
            </a:r>
            <a:r>
              <a:rPr lang="en-US" sz="1600" dirty="0">
                <a:solidFill>
                  <a:schemeClr val="tx2"/>
                </a:solidFill>
                <a:hlinkClick r:id="rId3">
                  <a:extLst>
                    <a:ext uri="{A12FA001-AC4F-418D-AE19-62706E023703}">
                      <ahyp:hlinkClr xmlns:ahyp="http://schemas.microsoft.com/office/drawing/2018/hyperlinkcolor" val="tx"/>
                    </a:ext>
                  </a:extLst>
                </a:hlinkClick>
              </a:rPr>
              <a:t>https://www.census.gov/quickfacts/fact/table/snohomishcountywashington/RHI225220</a:t>
            </a:r>
            <a:endParaRPr lang="en-US" sz="1600" dirty="0">
              <a:solidFill>
                <a:schemeClr val="tx2"/>
              </a:solidFill>
            </a:endParaRPr>
          </a:p>
          <a:p>
            <a:pPr marL="342900" indent="-342900">
              <a:buAutoNum type="arabicPeriod"/>
            </a:pPr>
            <a:r>
              <a:rPr lang="en-US" sz="1600" dirty="0">
                <a:solidFill>
                  <a:schemeClr val="tx2"/>
                </a:solidFill>
                <a:effectLst/>
              </a:rPr>
              <a:t>Communities Count. (n.d.). </a:t>
            </a:r>
            <a:r>
              <a:rPr lang="en-US" sz="1600" i="1" dirty="0">
                <a:solidFill>
                  <a:schemeClr val="tx2"/>
                </a:solidFill>
                <a:effectLst/>
              </a:rPr>
              <a:t>On Time High School Graduation</a:t>
            </a:r>
            <a:r>
              <a:rPr lang="en-US" sz="1600" dirty="0">
                <a:solidFill>
                  <a:schemeClr val="tx2"/>
                </a:solidFill>
                <a:effectLst/>
              </a:rPr>
              <a:t>. </a:t>
            </a:r>
            <a:r>
              <a:rPr lang="en-US" sz="1600" dirty="0">
                <a:solidFill>
                  <a:schemeClr val="tx2"/>
                </a:solidFill>
                <a:effectLst/>
                <a:hlinkClick r:id="rId4">
                  <a:extLst>
                    <a:ext uri="{A12FA001-AC4F-418D-AE19-62706E023703}">
                      <ahyp:hlinkClr xmlns:ahyp="http://schemas.microsoft.com/office/drawing/2018/hyperlinkcolor" val="tx"/>
                    </a:ext>
                  </a:extLst>
                </a:hlinkClick>
              </a:rPr>
              <a:t>https://www.communitiescount.org/on-time-high-school-graduation</a:t>
            </a:r>
            <a:endParaRPr lang="en-US" sz="1600" dirty="0">
              <a:solidFill>
                <a:schemeClr val="tx2"/>
              </a:solidFill>
              <a:effectLst/>
            </a:endParaRPr>
          </a:p>
          <a:p>
            <a:pPr marL="342900" indent="-342900">
              <a:buFontTx/>
              <a:buAutoNum type="arabicPeriod"/>
            </a:pPr>
            <a:r>
              <a:rPr lang="en-US" sz="1600" dirty="0">
                <a:solidFill>
                  <a:schemeClr val="tx2"/>
                </a:solidFill>
                <a:effectLst/>
              </a:rPr>
              <a:t>Carrera </a:t>
            </a:r>
            <a:r>
              <a:rPr lang="en-US" sz="1600" dirty="0" err="1">
                <a:solidFill>
                  <a:schemeClr val="tx2"/>
                </a:solidFill>
                <a:effectLst/>
              </a:rPr>
              <a:t>Zamanillo</a:t>
            </a:r>
            <a:r>
              <a:rPr lang="en-US" sz="1600" dirty="0">
                <a:solidFill>
                  <a:schemeClr val="tx2"/>
                </a:solidFill>
                <a:effectLst/>
              </a:rPr>
              <a:t>, I. (2021, February). </a:t>
            </a:r>
            <a:r>
              <a:rPr lang="en-US" sz="1600" i="1" dirty="0">
                <a:solidFill>
                  <a:schemeClr val="tx2"/>
                </a:solidFill>
                <a:effectLst/>
              </a:rPr>
              <a:t>COVID-19 Gap Analysis an initial glimpse at Washington State</a:t>
            </a:r>
            <a:r>
              <a:rPr lang="en-US" sz="1600" dirty="0">
                <a:solidFill>
                  <a:schemeClr val="tx2"/>
                </a:solidFill>
                <a:effectLst/>
              </a:rPr>
              <a:t>. Front and Centered. </a:t>
            </a:r>
            <a:r>
              <a:rPr lang="en-US" sz="1600" dirty="0">
                <a:solidFill>
                  <a:schemeClr val="tx2"/>
                </a:solidFill>
                <a:effectLst/>
                <a:hlinkClick r:id="rId5">
                  <a:extLst>
                    <a:ext uri="{A12FA001-AC4F-418D-AE19-62706E023703}">
                      <ahyp:hlinkClr xmlns:ahyp="http://schemas.microsoft.com/office/drawing/2018/hyperlinkcolor" val="tx"/>
                    </a:ext>
                  </a:extLst>
                </a:hlinkClick>
              </a:rPr>
              <a:t>https://frontandcentered.org/wp-content/uploads/2021/02/FC-COVID-19-Gap-Analysis.pdf</a:t>
            </a:r>
            <a:endParaRPr lang="en-US" sz="1600" dirty="0">
              <a:solidFill>
                <a:schemeClr val="tx2"/>
              </a:solidFill>
              <a:effectLst/>
            </a:endParaRPr>
          </a:p>
          <a:p>
            <a:pPr marL="342900" indent="-342900">
              <a:buFontTx/>
              <a:buAutoNum type="arabicPeriod"/>
            </a:pPr>
            <a:r>
              <a:rPr lang="en-US" sz="1600" dirty="0" err="1">
                <a:solidFill>
                  <a:schemeClr val="tx2"/>
                </a:solidFill>
                <a:effectLst/>
              </a:rPr>
              <a:t>Joof</a:t>
            </a:r>
            <a:r>
              <a:rPr lang="en-US" sz="1600" dirty="0">
                <a:solidFill>
                  <a:schemeClr val="tx2"/>
                </a:solidFill>
                <a:effectLst/>
              </a:rPr>
              <a:t>, P. O. (2022, March 19). </a:t>
            </a:r>
            <a:r>
              <a:rPr lang="en-US" sz="1600" i="1" dirty="0">
                <a:solidFill>
                  <a:schemeClr val="tx2"/>
                </a:solidFill>
                <a:effectLst/>
              </a:rPr>
              <a:t>More vaccine slots for West Africans in Washington – Washington West African Center (WAWAC)</a:t>
            </a:r>
            <a:r>
              <a:rPr lang="en-US" sz="1600" dirty="0">
                <a:solidFill>
                  <a:schemeClr val="tx2"/>
                </a:solidFill>
                <a:effectLst/>
              </a:rPr>
              <a:t>. Washington West African Center. </a:t>
            </a:r>
            <a:r>
              <a:rPr lang="en-US" sz="1600" dirty="0">
                <a:solidFill>
                  <a:schemeClr val="tx2"/>
                </a:solidFill>
                <a:effectLst/>
                <a:hlinkClick r:id="rId6">
                  <a:extLst>
                    <a:ext uri="{A12FA001-AC4F-418D-AE19-62706E023703}">
                      <ahyp:hlinkClr xmlns:ahyp="http://schemas.microsoft.com/office/drawing/2018/hyperlinkcolor" val="tx"/>
                    </a:ext>
                  </a:extLst>
                </a:hlinkClick>
              </a:rPr>
              <a:t>https://wawac.org/more-vaccine-slots-for-west-africans-in-washington/</a:t>
            </a:r>
            <a:endParaRPr lang="en-US" sz="1600" dirty="0">
              <a:solidFill>
                <a:schemeClr val="tx2"/>
              </a:solidFill>
              <a:effectLst/>
            </a:endParaRPr>
          </a:p>
          <a:p>
            <a:pPr marL="342900" indent="-342900">
              <a:buFontTx/>
              <a:buAutoNum type="arabicPeriod"/>
            </a:pPr>
            <a:r>
              <a:rPr lang="en-US" sz="1600" dirty="0" err="1">
                <a:solidFill>
                  <a:schemeClr val="tx2"/>
                </a:solidFill>
              </a:rPr>
              <a:t>Haq</a:t>
            </a:r>
            <a:r>
              <a:rPr lang="en-US" sz="1600" dirty="0">
                <a:solidFill>
                  <a:schemeClr val="tx2"/>
                </a:solidFill>
              </a:rPr>
              <a:t>, C., Hostetter, I., Zavala, L., &amp; Mayorga, J. (2020). Immigrant Health and Changes to the Public-Charge Rule: Family Physicians' Response. Annals of family medicine, 18(5), 458–460. </a:t>
            </a:r>
            <a:r>
              <a:rPr lang="en-US" sz="1600" dirty="0">
                <a:solidFill>
                  <a:schemeClr val="tx2"/>
                </a:solidFill>
                <a:hlinkClick r:id="rId7">
                  <a:extLst>
                    <a:ext uri="{A12FA001-AC4F-418D-AE19-62706E023703}">
                      <ahyp:hlinkClr xmlns:ahyp="http://schemas.microsoft.com/office/drawing/2018/hyperlinkcolor" val="tx"/>
                    </a:ext>
                  </a:extLst>
                </a:hlinkClick>
              </a:rPr>
              <a:t>https://doi.org/10.1370/afm.2572</a:t>
            </a:r>
            <a:endParaRPr lang="en-US" sz="1600" dirty="0">
              <a:solidFill>
                <a:schemeClr val="tx2"/>
              </a:solidFill>
            </a:endParaRPr>
          </a:p>
          <a:p>
            <a:pPr marL="342900" indent="-342900">
              <a:buFontTx/>
              <a:buAutoNum type="arabicPeriod"/>
            </a:pPr>
            <a:r>
              <a:rPr lang="en-US" sz="1600" dirty="0" err="1">
                <a:solidFill>
                  <a:schemeClr val="tx2"/>
                </a:solidFill>
                <a:effectLst/>
              </a:rPr>
              <a:t>SparkMap</a:t>
            </a:r>
            <a:r>
              <a:rPr lang="en-US" sz="1600" dirty="0">
                <a:solidFill>
                  <a:schemeClr val="tx2"/>
                </a:solidFill>
                <a:effectLst/>
              </a:rPr>
              <a:t>. (2022, May 25). </a:t>
            </a:r>
            <a:r>
              <a:rPr lang="en-US" sz="1600" i="1" dirty="0">
                <a:solidFill>
                  <a:schemeClr val="tx2"/>
                </a:solidFill>
                <a:effectLst/>
              </a:rPr>
              <a:t>Standard Report for Snohomish County</a:t>
            </a:r>
            <a:r>
              <a:rPr lang="en-US" sz="1600" dirty="0">
                <a:solidFill>
                  <a:schemeClr val="tx2"/>
                </a:solidFill>
                <a:effectLst/>
              </a:rPr>
              <a:t>. </a:t>
            </a:r>
            <a:r>
              <a:rPr lang="en-US" sz="1600" dirty="0">
                <a:solidFill>
                  <a:schemeClr val="tx2"/>
                </a:solidFill>
                <a:effectLst/>
                <a:hlinkClick r:id="rId8">
                  <a:extLst>
                    <a:ext uri="{A12FA001-AC4F-418D-AE19-62706E023703}">
                      <ahyp:hlinkClr xmlns:ahyp="http://schemas.microsoft.com/office/drawing/2018/hyperlinkcolor" val="tx"/>
                    </a:ext>
                  </a:extLst>
                </a:hlinkClick>
              </a:rPr>
              <a:t>https://sparkmap.org/report/</a:t>
            </a:r>
            <a:endParaRPr lang="en-US" sz="1600" dirty="0">
              <a:solidFill>
                <a:schemeClr val="tx2"/>
              </a:solidFill>
              <a:effectLst/>
            </a:endParaRPr>
          </a:p>
          <a:p>
            <a:pPr marL="342900" indent="-342900">
              <a:buFontTx/>
              <a:buAutoNum type="arabicPeriod"/>
            </a:pPr>
            <a:r>
              <a:rPr lang="en-US" sz="1600" dirty="0">
                <a:solidFill>
                  <a:schemeClr val="tx2"/>
                </a:solidFill>
                <a:effectLst/>
              </a:rPr>
              <a:t>Washington State Department of Health. (2021, April). </a:t>
            </a:r>
            <a:r>
              <a:rPr lang="en-US" sz="1600" i="1" dirty="0">
                <a:solidFill>
                  <a:schemeClr val="tx2"/>
                </a:solidFill>
                <a:effectLst/>
              </a:rPr>
              <a:t>COVID-19 Vaccination Coverage by Race and Ethnicity in Washington State Counties</a:t>
            </a:r>
            <a:r>
              <a:rPr lang="en-US" sz="1600" dirty="0">
                <a:solidFill>
                  <a:schemeClr val="tx2"/>
                </a:solidFill>
                <a:effectLst/>
              </a:rPr>
              <a:t>. </a:t>
            </a:r>
            <a:r>
              <a:rPr lang="en-US" sz="1600" dirty="0">
                <a:solidFill>
                  <a:schemeClr val="tx2"/>
                </a:solidFill>
                <a:effectLst/>
                <a:hlinkClick r:id="rId9">
                  <a:extLst>
                    <a:ext uri="{A12FA001-AC4F-418D-AE19-62706E023703}">
                      <ahyp:hlinkClr xmlns:ahyp="http://schemas.microsoft.com/office/drawing/2018/hyperlinkcolor" val="tx"/>
                    </a:ext>
                  </a:extLst>
                </a:hlinkClick>
              </a:rPr>
              <a:t>https://doh.wa.gov/sites/default/files/2022-03/348-805-COVID-19VaccinationCoverageRaceEthnicityWashingtonStateCounties.pdf?uid=6262f90b154ff</a:t>
            </a:r>
            <a:endParaRPr lang="en-US" sz="1600" dirty="0">
              <a:solidFill>
                <a:schemeClr val="tx2"/>
              </a:solidFill>
            </a:endParaRPr>
          </a:p>
          <a:p>
            <a:pPr marL="342900" indent="-342900">
              <a:buAutoNum type="arabicPeriod"/>
            </a:pPr>
            <a:r>
              <a:rPr lang="en-US" sz="1600" dirty="0">
                <a:solidFill>
                  <a:schemeClr val="tx2"/>
                </a:solidFill>
              </a:rPr>
              <a:t>(P. Ousman </a:t>
            </a:r>
            <a:r>
              <a:rPr lang="en-US" sz="1600" dirty="0" err="1">
                <a:solidFill>
                  <a:schemeClr val="tx2"/>
                </a:solidFill>
              </a:rPr>
              <a:t>Joof</a:t>
            </a:r>
            <a:r>
              <a:rPr lang="en-US" sz="1600" dirty="0">
                <a:solidFill>
                  <a:schemeClr val="tx2"/>
                </a:solidFill>
              </a:rPr>
              <a:t>, Personal Communication, May 11, 2022)</a:t>
            </a:r>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A424-58BD-9062-3360-7EB2DCC428E8}"/>
              </a:ext>
            </a:extLst>
          </p:cNvPr>
          <p:cNvSpPr>
            <a:spLocks noGrp="1"/>
          </p:cNvSpPr>
          <p:nvPr>
            <p:ph type="title"/>
          </p:nvPr>
        </p:nvSpPr>
        <p:spPr>
          <a:xfrm>
            <a:off x="182880" y="240725"/>
            <a:ext cx="2052320" cy="640080"/>
          </a:xfrm>
        </p:spPr>
        <p:txBody>
          <a:bodyPr/>
          <a:lstStyle/>
          <a:p>
            <a:r>
              <a:rPr lang="en-US" dirty="0"/>
              <a:t>Appendix</a:t>
            </a:r>
          </a:p>
        </p:txBody>
      </p:sp>
      <p:sp>
        <p:nvSpPr>
          <p:cNvPr id="4" name="TextBox 3">
            <a:extLst>
              <a:ext uri="{FF2B5EF4-FFF2-40B4-BE49-F238E27FC236}">
                <a16:creationId xmlns:a16="http://schemas.microsoft.com/office/drawing/2014/main" id="{A869D03C-7412-5798-72FB-BBA30EF70559}"/>
              </a:ext>
            </a:extLst>
          </p:cNvPr>
          <p:cNvSpPr txBox="1"/>
          <p:nvPr/>
        </p:nvSpPr>
        <p:spPr>
          <a:xfrm>
            <a:off x="589280" y="880805"/>
            <a:ext cx="10312400" cy="5416868"/>
          </a:xfrm>
          <a:prstGeom prst="rect">
            <a:avLst/>
          </a:prstGeom>
          <a:noFill/>
        </p:spPr>
        <p:txBody>
          <a:bodyPr wrap="square" rtlCol="0">
            <a:spAutoFit/>
          </a:bodyPr>
          <a:lstStyle/>
          <a:p>
            <a:pPr rtl="0" fontAlgn="base">
              <a:spcBef>
                <a:spcPts val="1200"/>
              </a:spcBef>
              <a:spcAft>
                <a:spcPts val="0"/>
              </a:spcAft>
            </a:pPr>
            <a:r>
              <a:rPr lang="en-US" sz="1200" b="1" i="0" u="none" strike="noStrike" dirty="0">
                <a:solidFill>
                  <a:srgbClr val="000000"/>
                </a:solidFill>
                <a:effectLst/>
                <a:latin typeface="Arial" panose="020B0604020202020204" pitchFamily="34" charset="0"/>
              </a:rPr>
              <a:t>Key Informant Questions</a:t>
            </a:r>
          </a:p>
          <a:p>
            <a:pPr rtl="0" fontAlgn="base">
              <a:spcBef>
                <a:spcPts val="120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We know that you are an important pillar of the West African Community, what would you say are the most pressing health concerns facing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Is there a particular group of people in your community that is disproportionately affected by these issues? Why do you think this is? </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We understand from our research that there is low vaccine uptake among the West African Community in Snohomish county, is this what you’re observing or something else?</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What is the community’s general perception of vaccination?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Are you seeing differences in vaccination among age groups, sex, occupation?</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What barriers have you observed exacerbating low vaccine uptake?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How can this be addressed? What support do you need?</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Based on some of the data we’ve collected, we found that immigration status may pose a barrier to accessing healthcare; in what ways has this affected vaccine uptake in the West African community?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Is this a concern that you are seeing, and if so, how can we appropriately address these concerns in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One of the challenges identified by the community is access to firsthand information in native languages, due in part to most of these languages not being written. How have you seen this issue play out throughout the pandemic, specifically in regard to vaccine information and how has public health tried to rectify this information disparity?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Do you see that there is active communication among public health officials and your community </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How is the level of communication between public health officials and your community in response to the low vaccine uptake?</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What are your suggestions for public health officials to improve communication with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How do you feel your past roles as a journalist, public speaker, and interpreter (among others) have helped you connect with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We observed that WAWAC has organized several vaccine clinics, how effective have these clinics been at improving vaccination rates among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How effective have WAWAC programs, like the transportation services, been in terms of providing more access to resources?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What other community assets or services exist to support the West African community?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How is information about COVID-19 vaccines &amp; other community events being distributed to the community? What is the most effective way to reach community members?</a:t>
            </a:r>
          </a:p>
          <a:p>
            <a:pPr rtl="0" fontAlgn="base">
              <a:spcBef>
                <a:spcPts val="0"/>
              </a:spcBef>
              <a:spcAft>
                <a:spcPts val="1200"/>
              </a:spcAft>
              <a:buFont typeface="+mj-lt"/>
              <a:buAutoNum type="arabicPeriod"/>
            </a:pPr>
            <a:r>
              <a:rPr lang="en-US" sz="1200" b="0" i="0" u="none" strike="noStrike" dirty="0">
                <a:solidFill>
                  <a:srgbClr val="000000"/>
                </a:solidFill>
                <a:effectLst/>
                <a:latin typeface="Arial" panose="020B0604020202020204" pitchFamily="34" charset="0"/>
              </a:rPr>
              <a:t>What positive changes do you hope to see between the West African community and the health care system in the near future?</a:t>
            </a:r>
          </a:p>
        </p:txBody>
      </p:sp>
    </p:spTree>
    <p:extLst>
      <p:ext uri="{BB962C8B-B14F-4D97-AF65-F5344CB8AC3E}">
        <p14:creationId xmlns:p14="http://schemas.microsoft.com/office/powerpoint/2010/main" val="14881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nchor="b">
            <a:normAutofit/>
          </a:bodyPr>
          <a:lstStyle/>
          <a:p>
            <a:r>
              <a:rPr lang="en-US" dirty="0"/>
              <a:t>Summary of the problem</a:t>
            </a:r>
          </a:p>
        </p:txBody>
      </p:sp>
      <p:graphicFrame>
        <p:nvGraphicFramePr>
          <p:cNvPr id="5" name="Content Placeholder 2">
            <a:extLst>
              <a:ext uri="{FF2B5EF4-FFF2-40B4-BE49-F238E27FC236}">
                <a16:creationId xmlns:a16="http://schemas.microsoft.com/office/drawing/2014/main" id="{506B8186-0BFD-7A99-F9E9-E1FE004BCA24}"/>
              </a:ext>
            </a:extLst>
          </p:cNvPr>
          <p:cNvGraphicFramePr>
            <a:graphicFrameLocks noGrp="1"/>
          </p:cNvGraphicFramePr>
          <p:nvPr>
            <p:ph idx="1"/>
            <p:extLst>
              <p:ext uri="{D42A27DB-BD31-4B8C-83A1-F6EECF244321}">
                <p14:modId xmlns:p14="http://schemas.microsoft.com/office/powerpoint/2010/main" val="4014342687"/>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CD00-A1E5-7395-A8A9-DB5634AAC6BF}"/>
              </a:ext>
            </a:extLst>
          </p:cNvPr>
          <p:cNvSpPr>
            <a:spLocks noGrp="1"/>
          </p:cNvSpPr>
          <p:nvPr>
            <p:ph type="title"/>
          </p:nvPr>
        </p:nvSpPr>
        <p:spPr>
          <a:xfrm>
            <a:off x="1524000" y="457200"/>
            <a:ext cx="9144000" cy="1143000"/>
          </a:xfrm>
        </p:spPr>
        <p:txBody>
          <a:bodyPr anchor="b">
            <a:normAutofit/>
          </a:bodyPr>
          <a:lstStyle/>
          <a:p>
            <a:r>
              <a:rPr lang="en-US" dirty="0"/>
              <a:t>Summary of the West African Community </a:t>
            </a:r>
          </a:p>
        </p:txBody>
      </p:sp>
      <p:pic>
        <p:nvPicPr>
          <p:cNvPr id="8" name="Picture 7">
            <a:extLst>
              <a:ext uri="{FF2B5EF4-FFF2-40B4-BE49-F238E27FC236}">
                <a16:creationId xmlns:a16="http://schemas.microsoft.com/office/drawing/2014/main" id="{F5AE716F-B844-C4C6-A69F-8A210065859B}"/>
              </a:ext>
            </a:extLst>
          </p:cNvPr>
          <p:cNvPicPr>
            <a:picLocks noChangeAspect="1"/>
          </p:cNvPicPr>
          <p:nvPr/>
        </p:nvPicPr>
        <p:blipFill>
          <a:blip r:embed="rId3"/>
          <a:stretch>
            <a:fillRect/>
          </a:stretch>
        </p:blipFill>
        <p:spPr>
          <a:xfrm>
            <a:off x="1035698" y="1918470"/>
            <a:ext cx="5060301" cy="3197450"/>
          </a:xfrm>
          <a:prstGeom prst="rect">
            <a:avLst/>
          </a:prstGeom>
          <a:noFill/>
        </p:spPr>
      </p:pic>
      <p:graphicFrame>
        <p:nvGraphicFramePr>
          <p:cNvPr id="19" name="Content Placeholder 3">
            <a:extLst>
              <a:ext uri="{FF2B5EF4-FFF2-40B4-BE49-F238E27FC236}">
                <a16:creationId xmlns:a16="http://schemas.microsoft.com/office/drawing/2014/main" id="{1A9E851D-0C7D-2208-39A9-53008C296E86}"/>
              </a:ext>
            </a:extLst>
          </p:cNvPr>
          <p:cNvGraphicFramePr>
            <a:graphicFrameLocks noGrp="1"/>
          </p:cNvGraphicFramePr>
          <p:nvPr>
            <p:ph sz="half" idx="2"/>
            <p:extLst>
              <p:ext uri="{D42A27DB-BD31-4B8C-83A1-F6EECF244321}">
                <p14:modId xmlns:p14="http://schemas.microsoft.com/office/powerpoint/2010/main" val="2881703697"/>
              </p:ext>
            </p:extLst>
          </p:nvPr>
        </p:nvGraphicFramePr>
        <p:xfrm>
          <a:off x="6172200" y="1714500"/>
          <a:ext cx="4495800" cy="4462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0816B0AC-F851-2F27-11CF-6E4BF23FA00F}"/>
              </a:ext>
            </a:extLst>
          </p:cNvPr>
          <p:cNvSpPr txBox="1"/>
          <p:nvPr/>
        </p:nvSpPr>
        <p:spPr>
          <a:xfrm>
            <a:off x="1035698" y="5115920"/>
            <a:ext cx="5252885" cy="261610"/>
          </a:xfrm>
          <a:prstGeom prst="rect">
            <a:avLst/>
          </a:prstGeom>
          <a:noFill/>
        </p:spPr>
        <p:txBody>
          <a:bodyPr wrap="square" rtlCol="0">
            <a:spAutoFit/>
          </a:bodyPr>
          <a:lstStyle/>
          <a:p>
            <a:r>
              <a:rPr lang="en-US" sz="1100" dirty="0"/>
              <a:t>Figure 1: Demographics of Snohomish County created from Census Data </a:t>
            </a:r>
            <a:r>
              <a:rPr lang="en-US" sz="1100" baseline="30000" dirty="0"/>
              <a:t>3</a:t>
            </a:r>
            <a:endParaRPr lang="en-US" sz="1100" dirty="0"/>
          </a:p>
        </p:txBody>
      </p:sp>
    </p:spTree>
    <p:extLst>
      <p:ext uri="{BB962C8B-B14F-4D97-AF65-F5344CB8AC3E}">
        <p14:creationId xmlns:p14="http://schemas.microsoft.com/office/powerpoint/2010/main" val="25401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0424-8A77-9829-942C-CBDE053F4E09}"/>
              </a:ext>
            </a:extLst>
          </p:cNvPr>
          <p:cNvSpPr>
            <a:spLocks noGrp="1"/>
          </p:cNvSpPr>
          <p:nvPr>
            <p:ph type="title"/>
          </p:nvPr>
        </p:nvSpPr>
        <p:spPr/>
        <p:txBody>
          <a:bodyPr/>
          <a:lstStyle/>
          <a:p>
            <a:r>
              <a:rPr lang="en-US" dirty="0"/>
              <a:t>WAWAC Community Assets</a:t>
            </a:r>
            <a:r>
              <a:rPr lang="en-US" baseline="30000" dirty="0"/>
              <a:t>2</a:t>
            </a:r>
            <a:endParaRPr lang="en-US" dirty="0"/>
          </a:p>
        </p:txBody>
      </p:sp>
      <p:graphicFrame>
        <p:nvGraphicFramePr>
          <p:cNvPr id="5" name="Content Placeholder 2">
            <a:extLst>
              <a:ext uri="{FF2B5EF4-FFF2-40B4-BE49-F238E27FC236}">
                <a16:creationId xmlns:a16="http://schemas.microsoft.com/office/drawing/2014/main" id="{0827F2A1-7C86-3778-E146-4B3DFA700AC9}"/>
              </a:ext>
            </a:extLst>
          </p:cNvPr>
          <p:cNvGraphicFramePr>
            <a:graphicFrameLocks noGrp="1"/>
          </p:cNvGraphicFramePr>
          <p:nvPr>
            <p:ph idx="1"/>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94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E0B17BA-6F60-0F80-3C30-81ED60688273}"/>
              </a:ext>
            </a:extLst>
          </p:cNvPr>
          <p:cNvSpPr/>
          <p:nvPr/>
        </p:nvSpPr>
        <p:spPr>
          <a:xfrm>
            <a:off x="2228696" y="4873403"/>
            <a:ext cx="2814320" cy="15849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4EB9D38-0567-34A1-C70E-85081AB48D90}"/>
              </a:ext>
            </a:extLst>
          </p:cNvPr>
          <p:cNvSpPr/>
          <p:nvPr/>
        </p:nvSpPr>
        <p:spPr>
          <a:xfrm>
            <a:off x="1370717" y="1318244"/>
            <a:ext cx="4725283" cy="33858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4A8C6B1-0EFE-EC1C-D752-CD32023235B7}"/>
              </a:ext>
            </a:extLst>
          </p:cNvPr>
          <p:cNvSpPr/>
          <p:nvPr/>
        </p:nvSpPr>
        <p:spPr>
          <a:xfrm>
            <a:off x="7253720" y="4543255"/>
            <a:ext cx="3638318" cy="19151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F71D4-7BE2-7246-9520-5A8ACEB525FF}"/>
              </a:ext>
            </a:extLst>
          </p:cNvPr>
          <p:cNvSpPr>
            <a:spLocks noGrp="1"/>
          </p:cNvSpPr>
          <p:nvPr>
            <p:ph type="title"/>
          </p:nvPr>
        </p:nvSpPr>
        <p:spPr>
          <a:xfrm>
            <a:off x="1380259" y="5905"/>
            <a:ext cx="9144000" cy="1143000"/>
          </a:xfrm>
        </p:spPr>
        <p:txBody>
          <a:bodyPr anchor="b">
            <a:normAutofit/>
          </a:bodyPr>
          <a:lstStyle/>
          <a:p>
            <a:r>
              <a:rPr lang="en-US" dirty="0"/>
              <a:t>Overview of the Assessment Plan</a:t>
            </a:r>
          </a:p>
        </p:txBody>
      </p:sp>
      <p:sp>
        <p:nvSpPr>
          <p:cNvPr id="3" name="Content Placeholder 2">
            <a:extLst>
              <a:ext uri="{FF2B5EF4-FFF2-40B4-BE49-F238E27FC236}">
                <a16:creationId xmlns:a16="http://schemas.microsoft.com/office/drawing/2014/main" id="{26ED64D8-6C02-5BB3-6E22-03D1298D80DC}"/>
              </a:ext>
            </a:extLst>
          </p:cNvPr>
          <p:cNvSpPr>
            <a:spLocks noGrp="1"/>
          </p:cNvSpPr>
          <p:nvPr>
            <p:ph sz="half" idx="1"/>
          </p:nvPr>
        </p:nvSpPr>
        <p:spPr>
          <a:xfrm>
            <a:off x="1387956" y="1438044"/>
            <a:ext cx="4495800" cy="3091180"/>
          </a:xfrm>
          <a:noFill/>
        </p:spPr>
        <p:txBody>
          <a:bodyPr>
            <a:normAutofit fontScale="85000" lnSpcReduction="10000"/>
          </a:bodyPr>
          <a:lstStyle/>
          <a:p>
            <a:pPr marL="45720" indent="0" algn="ctr">
              <a:buNone/>
            </a:pPr>
            <a:r>
              <a:rPr lang="en-US" sz="2400" b="1" dirty="0">
                <a:solidFill>
                  <a:schemeClr val="accent1">
                    <a:lumMod val="50000"/>
                  </a:schemeClr>
                </a:solidFill>
              </a:rPr>
              <a:t>Overarching Questions</a:t>
            </a:r>
          </a:p>
          <a:p>
            <a:pPr lvl="1">
              <a:buFont typeface="Wingdings" panose="05000000000000000000" pitchFamily="2" charset="2"/>
              <a:buChar char="v"/>
            </a:pPr>
            <a:r>
              <a:rPr lang="en-US" sz="2400" dirty="0">
                <a:solidFill>
                  <a:schemeClr val="accent1">
                    <a:lumMod val="50000"/>
                  </a:schemeClr>
                </a:solidFill>
              </a:rPr>
              <a:t>Why has COVID-19 vaccination among the West African Community been lower than that of the larger Snohomish County population?</a:t>
            </a:r>
          </a:p>
          <a:p>
            <a:pPr lvl="1">
              <a:buFont typeface="Wingdings" panose="05000000000000000000" pitchFamily="2" charset="2"/>
              <a:buChar char="v"/>
            </a:pPr>
            <a:r>
              <a:rPr lang="en-US" sz="2400" dirty="0">
                <a:solidFill>
                  <a:schemeClr val="accent1">
                    <a:lumMod val="50000"/>
                  </a:schemeClr>
                </a:solidFill>
              </a:rPr>
              <a:t>What factors are driving the low vaccine uptake in the West African Community in Snohomish County?</a:t>
            </a:r>
          </a:p>
          <a:p>
            <a:pPr lvl="1">
              <a:buFont typeface="Wingdings" panose="05000000000000000000" pitchFamily="2" charset="2"/>
              <a:buChar char="v"/>
            </a:pPr>
            <a:r>
              <a:rPr lang="en-US" sz="2400" dirty="0">
                <a:solidFill>
                  <a:schemeClr val="accent1">
                    <a:lumMod val="50000"/>
                  </a:schemeClr>
                </a:solidFill>
              </a:rPr>
              <a:t>How can COVID-19 vaccine uptake be improved?</a:t>
            </a:r>
          </a:p>
        </p:txBody>
      </p:sp>
      <p:sp>
        <p:nvSpPr>
          <p:cNvPr id="9" name="TextBox 8">
            <a:extLst>
              <a:ext uri="{FF2B5EF4-FFF2-40B4-BE49-F238E27FC236}">
                <a16:creationId xmlns:a16="http://schemas.microsoft.com/office/drawing/2014/main" id="{FC4B3E7D-25C4-7A65-B465-C87D1380B094}"/>
              </a:ext>
            </a:extLst>
          </p:cNvPr>
          <p:cNvSpPr txBox="1"/>
          <p:nvPr/>
        </p:nvSpPr>
        <p:spPr>
          <a:xfrm>
            <a:off x="7134599" y="4704064"/>
            <a:ext cx="3782059" cy="1569660"/>
          </a:xfrm>
          <a:prstGeom prst="rect">
            <a:avLst/>
          </a:prstGeom>
          <a:noFill/>
        </p:spPr>
        <p:txBody>
          <a:bodyPr wrap="square">
            <a:spAutoFit/>
          </a:bodyPr>
          <a:lstStyle/>
          <a:p>
            <a:pPr marL="45720" algn="ctr"/>
            <a:r>
              <a:rPr lang="en-US" sz="1600" b="1" dirty="0">
                <a:solidFill>
                  <a:schemeClr val="accent1">
                    <a:lumMod val="50000"/>
                  </a:schemeClr>
                </a:solidFill>
              </a:rPr>
              <a:t>Methods</a:t>
            </a:r>
          </a:p>
          <a:p>
            <a:pPr marL="800100" lvl="1" indent="-342900">
              <a:buFont typeface="Wingdings" panose="05000000000000000000" pitchFamily="2" charset="2"/>
              <a:buChar char="v"/>
            </a:pPr>
            <a:r>
              <a:rPr lang="en-US" sz="1600" dirty="0">
                <a:solidFill>
                  <a:schemeClr val="accent1">
                    <a:lumMod val="50000"/>
                  </a:schemeClr>
                </a:solidFill>
              </a:rPr>
              <a:t>Root Cause Analysis</a:t>
            </a:r>
          </a:p>
          <a:p>
            <a:pPr marL="800100" lvl="1" indent="-342900">
              <a:buFont typeface="Wingdings" panose="05000000000000000000" pitchFamily="2" charset="2"/>
              <a:buChar char="v"/>
            </a:pPr>
            <a:r>
              <a:rPr lang="en-US" sz="1600" dirty="0">
                <a:solidFill>
                  <a:schemeClr val="accent1">
                    <a:lumMod val="50000"/>
                  </a:schemeClr>
                </a:solidFill>
              </a:rPr>
              <a:t>Formative Research &amp; Secondary Data Analysis</a:t>
            </a:r>
          </a:p>
          <a:p>
            <a:pPr marL="800100" lvl="1" indent="-342900">
              <a:buFont typeface="Wingdings" panose="05000000000000000000" pitchFamily="2" charset="2"/>
              <a:buChar char="v"/>
            </a:pPr>
            <a:r>
              <a:rPr lang="en-US" sz="1600" dirty="0">
                <a:solidFill>
                  <a:schemeClr val="accent1">
                    <a:lumMod val="50000"/>
                  </a:schemeClr>
                </a:solidFill>
              </a:rPr>
              <a:t>Primary Data Collection with Key Informant Interview</a:t>
            </a:r>
          </a:p>
        </p:txBody>
      </p:sp>
      <p:sp>
        <p:nvSpPr>
          <p:cNvPr id="10" name="TextBox 9">
            <a:extLst>
              <a:ext uri="{FF2B5EF4-FFF2-40B4-BE49-F238E27FC236}">
                <a16:creationId xmlns:a16="http://schemas.microsoft.com/office/drawing/2014/main" id="{9A6AC7A9-2433-8B1A-F85D-C43469E89AA5}"/>
              </a:ext>
            </a:extLst>
          </p:cNvPr>
          <p:cNvSpPr txBox="1"/>
          <p:nvPr/>
        </p:nvSpPr>
        <p:spPr>
          <a:xfrm>
            <a:off x="2228696" y="4919480"/>
            <a:ext cx="2799184" cy="1538883"/>
          </a:xfrm>
          <a:prstGeom prst="rect">
            <a:avLst/>
          </a:prstGeom>
          <a:noFill/>
        </p:spPr>
        <p:txBody>
          <a:bodyPr wrap="square" rtlCol="0">
            <a:spAutoFit/>
          </a:bodyPr>
          <a:lstStyle/>
          <a:p>
            <a:pPr algn="ctr"/>
            <a:r>
              <a:rPr lang="en-US" b="1" dirty="0">
                <a:solidFill>
                  <a:schemeClr val="accent1">
                    <a:lumMod val="50000"/>
                  </a:schemeClr>
                </a:solidFill>
              </a:rPr>
              <a:t>Time Frame </a:t>
            </a:r>
          </a:p>
          <a:p>
            <a:endParaRPr lang="en-US" b="1" dirty="0">
              <a:solidFill>
                <a:schemeClr val="accent1">
                  <a:lumMod val="50000"/>
                </a:schemeClr>
              </a:solidFill>
            </a:endParaRPr>
          </a:p>
          <a:p>
            <a:pPr algn="ctr"/>
            <a:r>
              <a:rPr lang="en-US" sz="2000" dirty="0">
                <a:solidFill>
                  <a:schemeClr val="accent1">
                    <a:lumMod val="50000"/>
                  </a:schemeClr>
                </a:solidFill>
              </a:rPr>
              <a:t>10 weeks</a:t>
            </a:r>
          </a:p>
          <a:p>
            <a:pPr algn="ctr"/>
            <a:r>
              <a:rPr lang="en-US" sz="2000" dirty="0">
                <a:solidFill>
                  <a:schemeClr val="accent1">
                    <a:lumMod val="50000"/>
                  </a:schemeClr>
                </a:solidFill>
              </a:rPr>
              <a:t>March            June</a:t>
            </a:r>
          </a:p>
          <a:p>
            <a:endParaRPr lang="en-US" dirty="0">
              <a:solidFill>
                <a:schemeClr val="accent1">
                  <a:lumMod val="50000"/>
                </a:schemeClr>
              </a:solidFill>
            </a:endParaRPr>
          </a:p>
        </p:txBody>
      </p:sp>
      <p:sp>
        <p:nvSpPr>
          <p:cNvPr id="13" name="Arrow: Right 12">
            <a:extLst>
              <a:ext uri="{FF2B5EF4-FFF2-40B4-BE49-F238E27FC236}">
                <a16:creationId xmlns:a16="http://schemas.microsoft.com/office/drawing/2014/main" id="{439A748B-5A08-F58F-EB53-8F04062DA8B4}"/>
              </a:ext>
            </a:extLst>
          </p:cNvPr>
          <p:cNvSpPr/>
          <p:nvPr/>
        </p:nvSpPr>
        <p:spPr>
          <a:xfrm>
            <a:off x="3484438" y="5791193"/>
            <a:ext cx="49784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AE1C17A-7948-B3CF-4E1B-1CD6A3E0B0D1}"/>
              </a:ext>
            </a:extLst>
          </p:cNvPr>
          <p:cNvSpPr/>
          <p:nvPr/>
        </p:nvSpPr>
        <p:spPr>
          <a:xfrm>
            <a:off x="6603558" y="1318244"/>
            <a:ext cx="4725283" cy="28676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A59D6B3-DF4F-E36E-9E29-AFB9B5D355E4}"/>
              </a:ext>
            </a:extLst>
          </p:cNvPr>
          <p:cNvSpPr txBox="1"/>
          <p:nvPr/>
        </p:nvSpPr>
        <p:spPr>
          <a:xfrm>
            <a:off x="7015479" y="1444031"/>
            <a:ext cx="4020300" cy="2616101"/>
          </a:xfrm>
          <a:prstGeom prst="rect">
            <a:avLst/>
          </a:prstGeom>
          <a:noFill/>
        </p:spPr>
        <p:txBody>
          <a:bodyPr wrap="square" rtlCol="0">
            <a:spAutoFit/>
          </a:bodyPr>
          <a:lstStyle/>
          <a:p>
            <a:pPr algn="ctr"/>
            <a:r>
              <a:rPr lang="en-US" sz="2000" b="1" dirty="0">
                <a:solidFill>
                  <a:schemeClr val="accent1">
                    <a:lumMod val="50000"/>
                  </a:schemeClr>
                </a:solidFill>
              </a:rPr>
              <a:t>Scope of the Assessment</a:t>
            </a:r>
          </a:p>
          <a:p>
            <a:pPr marL="342900" indent="-342900">
              <a:buFont typeface="Wingdings" panose="05000000000000000000" pitchFamily="2" charset="2"/>
              <a:buChar char="v"/>
            </a:pPr>
            <a:r>
              <a:rPr lang="en-US" sz="1600" dirty="0">
                <a:solidFill>
                  <a:schemeClr val="accent1">
                    <a:lumMod val="50000"/>
                  </a:schemeClr>
                </a:solidFill>
              </a:rPr>
              <a:t>Purpose: Identify barriers, facilitators, and existing community assets in the West African community contributing to the low uptake of COVID vaccination</a:t>
            </a:r>
          </a:p>
          <a:p>
            <a:pPr marL="342900" indent="-342900">
              <a:buFont typeface="Wingdings" panose="05000000000000000000" pitchFamily="2" charset="2"/>
              <a:buChar char="v"/>
            </a:pPr>
            <a:r>
              <a:rPr lang="en-US" sz="1600" dirty="0">
                <a:solidFill>
                  <a:schemeClr val="accent1">
                    <a:lumMod val="50000"/>
                  </a:schemeClr>
                </a:solidFill>
              </a:rPr>
              <a:t>How will you involve the community: Key informant and secondary research</a:t>
            </a:r>
          </a:p>
          <a:p>
            <a:pPr marL="342900" indent="-342900">
              <a:buFont typeface="Wingdings" panose="05000000000000000000" pitchFamily="2" charset="2"/>
              <a:buChar char="v"/>
            </a:pPr>
            <a:r>
              <a:rPr lang="en-US" sz="1600" dirty="0">
                <a:solidFill>
                  <a:schemeClr val="accent1">
                    <a:lumMod val="50000"/>
                  </a:schemeClr>
                </a:solidFill>
              </a:rPr>
              <a:t>Who will use the results: West African Community and local public health authorities</a:t>
            </a:r>
          </a:p>
        </p:txBody>
      </p:sp>
    </p:spTree>
    <p:extLst>
      <p:ext uri="{BB962C8B-B14F-4D97-AF65-F5344CB8AC3E}">
        <p14:creationId xmlns:p14="http://schemas.microsoft.com/office/powerpoint/2010/main" val="401555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0F65-774E-05A5-0439-B22335565F9A}"/>
              </a:ext>
            </a:extLst>
          </p:cNvPr>
          <p:cNvSpPr>
            <a:spLocks noGrp="1"/>
          </p:cNvSpPr>
          <p:nvPr>
            <p:ph type="title"/>
          </p:nvPr>
        </p:nvSpPr>
        <p:spPr>
          <a:xfrm>
            <a:off x="1524000" y="457200"/>
            <a:ext cx="9144000" cy="1143000"/>
          </a:xfrm>
        </p:spPr>
        <p:txBody>
          <a:bodyPr anchor="b">
            <a:normAutofit/>
          </a:bodyPr>
          <a:lstStyle/>
          <a:p>
            <a:r>
              <a:rPr lang="en-US" dirty="0"/>
              <a:t>Root Cause Analysis of Low vaccine uptake in WAC in Snohomish county </a:t>
            </a:r>
          </a:p>
        </p:txBody>
      </p:sp>
      <p:pic>
        <p:nvPicPr>
          <p:cNvPr id="7" name="Picture 6" descr="A diagram of a flowchart&#10;&#10;Description automatically generated with low confidence">
            <a:extLst>
              <a:ext uri="{FF2B5EF4-FFF2-40B4-BE49-F238E27FC236}">
                <a16:creationId xmlns:a16="http://schemas.microsoft.com/office/drawing/2014/main" id="{741C33A4-A407-E8CE-6B76-423C2D8CC882}"/>
              </a:ext>
            </a:extLst>
          </p:cNvPr>
          <p:cNvPicPr>
            <a:picLocks noChangeAspect="1"/>
          </p:cNvPicPr>
          <p:nvPr/>
        </p:nvPicPr>
        <p:blipFill>
          <a:blip r:embed="rId3"/>
          <a:stretch>
            <a:fillRect/>
          </a:stretch>
        </p:blipFill>
        <p:spPr>
          <a:xfrm>
            <a:off x="2216122" y="1600200"/>
            <a:ext cx="8451878" cy="4838700"/>
          </a:xfrm>
          <a:prstGeom prst="rect">
            <a:avLst/>
          </a:prstGeom>
          <a:noFill/>
        </p:spPr>
      </p:pic>
    </p:spTree>
    <p:extLst>
      <p:ext uri="{BB962C8B-B14F-4D97-AF65-F5344CB8AC3E}">
        <p14:creationId xmlns:p14="http://schemas.microsoft.com/office/powerpoint/2010/main" val="213850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C41B-D10F-B292-C4D7-C890974DE13E}"/>
              </a:ext>
            </a:extLst>
          </p:cNvPr>
          <p:cNvSpPr>
            <a:spLocks noGrp="1"/>
          </p:cNvSpPr>
          <p:nvPr>
            <p:ph type="title"/>
          </p:nvPr>
        </p:nvSpPr>
        <p:spPr>
          <a:xfrm>
            <a:off x="1524000" y="457200"/>
            <a:ext cx="9144000" cy="1143000"/>
          </a:xfrm>
        </p:spPr>
        <p:txBody>
          <a:bodyPr anchor="b">
            <a:normAutofit/>
          </a:bodyPr>
          <a:lstStyle/>
          <a:p>
            <a:r>
              <a:rPr lang="en-US" dirty="0"/>
              <a:t>Community Engagement Strategies</a:t>
            </a:r>
          </a:p>
        </p:txBody>
      </p:sp>
      <p:graphicFrame>
        <p:nvGraphicFramePr>
          <p:cNvPr id="5" name="Diagram 4">
            <a:extLst>
              <a:ext uri="{FF2B5EF4-FFF2-40B4-BE49-F238E27FC236}">
                <a16:creationId xmlns:a16="http://schemas.microsoft.com/office/drawing/2014/main" id="{ADB592C2-0CBE-8A9E-7CB0-399B9603F112}"/>
              </a:ext>
            </a:extLst>
          </p:cNvPr>
          <p:cNvGraphicFramePr/>
          <p:nvPr>
            <p:extLst>
              <p:ext uri="{D42A27DB-BD31-4B8C-83A1-F6EECF244321}">
                <p14:modId xmlns:p14="http://schemas.microsoft.com/office/powerpoint/2010/main" val="1018975636"/>
              </p:ext>
            </p:extLst>
          </p:nvPr>
        </p:nvGraphicFramePr>
        <p:xfrm>
          <a:off x="2032001" y="1910861"/>
          <a:ext cx="8635999" cy="3934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2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8A4D-1676-37E4-674D-A5B0EB6D0CC1}"/>
              </a:ext>
            </a:extLst>
          </p:cNvPr>
          <p:cNvSpPr>
            <a:spLocks noGrp="1"/>
          </p:cNvSpPr>
          <p:nvPr>
            <p:ph type="title"/>
          </p:nvPr>
        </p:nvSpPr>
        <p:spPr/>
        <p:txBody>
          <a:bodyPr/>
          <a:lstStyle/>
          <a:p>
            <a:r>
              <a:rPr lang="en-US" dirty="0"/>
              <a:t>Summary of Secondary research</a:t>
            </a:r>
          </a:p>
        </p:txBody>
      </p:sp>
      <p:sp>
        <p:nvSpPr>
          <p:cNvPr id="4" name="TextBox 3">
            <a:extLst>
              <a:ext uri="{FF2B5EF4-FFF2-40B4-BE49-F238E27FC236}">
                <a16:creationId xmlns:a16="http://schemas.microsoft.com/office/drawing/2014/main" id="{0C78F216-A14F-EBEE-904E-E83178B7DB93}"/>
              </a:ext>
            </a:extLst>
          </p:cNvPr>
          <p:cNvSpPr txBox="1"/>
          <p:nvPr/>
        </p:nvSpPr>
        <p:spPr>
          <a:xfrm>
            <a:off x="737118" y="1838131"/>
            <a:ext cx="4590661" cy="4524315"/>
          </a:xfrm>
          <a:custGeom>
            <a:avLst/>
            <a:gdLst>
              <a:gd name="connsiteX0" fmla="*/ 0 w 4590661"/>
              <a:gd name="connsiteY0" fmla="*/ 0 h 4524315"/>
              <a:gd name="connsiteX1" fmla="*/ 482019 w 4590661"/>
              <a:gd name="connsiteY1" fmla="*/ 0 h 4524315"/>
              <a:gd name="connsiteX2" fmla="*/ 1009945 w 4590661"/>
              <a:gd name="connsiteY2" fmla="*/ 0 h 4524315"/>
              <a:gd name="connsiteX3" fmla="*/ 1629685 w 4590661"/>
              <a:gd name="connsiteY3" fmla="*/ 0 h 4524315"/>
              <a:gd name="connsiteX4" fmla="*/ 2203517 w 4590661"/>
              <a:gd name="connsiteY4" fmla="*/ 0 h 4524315"/>
              <a:gd name="connsiteX5" fmla="*/ 2777350 w 4590661"/>
              <a:gd name="connsiteY5" fmla="*/ 0 h 4524315"/>
              <a:gd name="connsiteX6" fmla="*/ 3305276 w 4590661"/>
              <a:gd name="connsiteY6" fmla="*/ 0 h 4524315"/>
              <a:gd name="connsiteX7" fmla="*/ 3741389 w 4590661"/>
              <a:gd name="connsiteY7" fmla="*/ 0 h 4524315"/>
              <a:gd name="connsiteX8" fmla="*/ 4590661 w 4590661"/>
              <a:gd name="connsiteY8" fmla="*/ 0 h 4524315"/>
              <a:gd name="connsiteX9" fmla="*/ 4590661 w 4590661"/>
              <a:gd name="connsiteY9" fmla="*/ 656026 h 4524315"/>
              <a:gd name="connsiteX10" fmla="*/ 4590661 w 4590661"/>
              <a:gd name="connsiteY10" fmla="*/ 1176322 h 4524315"/>
              <a:gd name="connsiteX11" fmla="*/ 4590661 w 4590661"/>
              <a:gd name="connsiteY11" fmla="*/ 1606132 h 4524315"/>
              <a:gd name="connsiteX12" fmla="*/ 4590661 w 4590661"/>
              <a:gd name="connsiteY12" fmla="*/ 2081185 h 4524315"/>
              <a:gd name="connsiteX13" fmla="*/ 4590661 w 4590661"/>
              <a:gd name="connsiteY13" fmla="*/ 2510995 h 4524315"/>
              <a:gd name="connsiteX14" fmla="*/ 4590661 w 4590661"/>
              <a:gd name="connsiteY14" fmla="*/ 3121777 h 4524315"/>
              <a:gd name="connsiteX15" fmla="*/ 4590661 w 4590661"/>
              <a:gd name="connsiteY15" fmla="*/ 3551587 h 4524315"/>
              <a:gd name="connsiteX16" fmla="*/ 4590661 w 4590661"/>
              <a:gd name="connsiteY16" fmla="*/ 4524315 h 4524315"/>
              <a:gd name="connsiteX17" fmla="*/ 3925015 w 4590661"/>
              <a:gd name="connsiteY17" fmla="*/ 4524315 h 4524315"/>
              <a:gd name="connsiteX18" fmla="*/ 3259369 w 4590661"/>
              <a:gd name="connsiteY18" fmla="*/ 4524315 h 4524315"/>
              <a:gd name="connsiteX19" fmla="*/ 2823257 w 4590661"/>
              <a:gd name="connsiteY19" fmla="*/ 4524315 h 4524315"/>
              <a:gd name="connsiteX20" fmla="*/ 2341237 w 4590661"/>
              <a:gd name="connsiteY20" fmla="*/ 4524315 h 4524315"/>
              <a:gd name="connsiteX21" fmla="*/ 1767404 w 4590661"/>
              <a:gd name="connsiteY21" fmla="*/ 4524315 h 4524315"/>
              <a:gd name="connsiteX22" fmla="*/ 1147665 w 4590661"/>
              <a:gd name="connsiteY22" fmla="*/ 4524315 h 4524315"/>
              <a:gd name="connsiteX23" fmla="*/ 665646 w 4590661"/>
              <a:gd name="connsiteY23" fmla="*/ 4524315 h 4524315"/>
              <a:gd name="connsiteX24" fmla="*/ 0 w 4590661"/>
              <a:gd name="connsiteY24" fmla="*/ 4524315 h 4524315"/>
              <a:gd name="connsiteX25" fmla="*/ 0 w 4590661"/>
              <a:gd name="connsiteY25" fmla="*/ 4094505 h 4524315"/>
              <a:gd name="connsiteX26" fmla="*/ 0 w 4590661"/>
              <a:gd name="connsiteY26" fmla="*/ 3664695 h 4524315"/>
              <a:gd name="connsiteX27" fmla="*/ 0 w 4590661"/>
              <a:gd name="connsiteY27" fmla="*/ 3144399 h 4524315"/>
              <a:gd name="connsiteX28" fmla="*/ 0 w 4590661"/>
              <a:gd name="connsiteY28" fmla="*/ 2533616 h 4524315"/>
              <a:gd name="connsiteX29" fmla="*/ 0 w 4590661"/>
              <a:gd name="connsiteY29" fmla="*/ 2058563 h 4524315"/>
              <a:gd name="connsiteX30" fmla="*/ 0 w 4590661"/>
              <a:gd name="connsiteY30" fmla="*/ 1538267 h 4524315"/>
              <a:gd name="connsiteX31" fmla="*/ 0 w 4590661"/>
              <a:gd name="connsiteY31" fmla="*/ 1063214 h 4524315"/>
              <a:gd name="connsiteX32" fmla="*/ 0 w 4590661"/>
              <a:gd name="connsiteY32" fmla="*/ 633404 h 4524315"/>
              <a:gd name="connsiteX33" fmla="*/ 0 w 4590661"/>
              <a:gd name="connsiteY33"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90661" h="4524315" extrusionOk="0">
                <a:moveTo>
                  <a:pt x="0" y="0"/>
                </a:moveTo>
                <a:cubicBezTo>
                  <a:pt x="143651" y="-24546"/>
                  <a:pt x="384643" y="3170"/>
                  <a:pt x="482019" y="0"/>
                </a:cubicBezTo>
                <a:cubicBezTo>
                  <a:pt x="579395" y="-3170"/>
                  <a:pt x="756209" y="45045"/>
                  <a:pt x="1009945" y="0"/>
                </a:cubicBezTo>
                <a:cubicBezTo>
                  <a:pt x="1263681" y="-45045"/>
                  <a:pt x="1495878" y="22394"/>
                  <a:pt x="1629685" y="0"/>
                </a:cubicBezTo>
                <a:cubicBezTo>
                  <a:pt x="1763492" y="-22394"/>
                  <a:pt x="2026404" y="18296"/>
                  <a:pt x="2203517" y="0"/>
                </a:cubicBezTo>
                <a:cubicBezTo>
                  <a:pt x="2380630" y="-18296"/>
                  <a:pt x="2497251" y="67909"/>
                  <a:pt x="2777350" y="0"/>
                </a:cubicBezTo>
                <a:cubicBezTo>
                  <a:pt x="3057449" y="-67909"/>
                  <a:pt x="3161074" y="11402"/>
                  <a:pt x="3305276" y="0"/>
                </a:cubicBezTo>
                <a:cubicBezTo>
                  <a:pt x="3449478" y="-11402"/>
                  <a:pt x="3587567" y="39747"/>
                  <a:pt x="3741389" y="0"/>
                </a:cubicBezTo>
                <a:cubicBezTo>
                  <a:pt x="3895211" y="-39747"/>
                  <a:pt x="4380840" y="4424"/>
                  <a:pt x="4590661" y="0"/>
                </a:cubicBezTo>
                <a:cubicBezTo>
                  <a:pt x="4593106" y="257414"/>
                  <a:pt x="4561976" y="478659"/>
                  <a:pt x="4590661" y="656026"/>
                </a:cubicBezTo>
                <a:cubicBezTo>
                  <a:pt x="4619346" y="833393"/>
                  <a:pt x="4566635" y="1046969"/>
                  <a:pt x="4590661" y="1176322"/>
                </a:cubicBezTo>
                <a:cubicBezTo>
                  <a:pt x="4614687" y="1305675"/>
                  <a:pt x="4583744" y="1475394"/>
                  <a:pt x="4590661" y="1606132"/>
                </a:cubicBezTo>
                <a:cubicBezTo>
                  <a:pt x="4597578" y="1736870"/>
                  <a:pt x="4580036" y="1936575"/>
                  <a:pt x="4590661" y="2081185"/>
                </a:cubicBezTo>
                <a:cubicBezTo>
                  <a:pt x="4601286" y="2225795"/>
                  <a:pt x="4556608" y="2318784"/>
                  <a:pt x="4590661" y="2510995"/>
                </a:cubicBezTo>
                <a:cubicBezTo>
                  <a:pt x="4624714" y="2703206"/>
                  <a:pt x="4555138" y="2817962"/>
                  <a:pt x="4590661" y="3121777"/>
                </a:cubicBezTo>
                <a:cubicBezTo>
                  <a:pt x="4626184" y="3425592"/>
                  <a:pt x="4551894" y="3380096"/>
                  <a:pt x="4590661" y="3551587"/>
                </a:cubicBezTo>
                <a:cubicBezTo>
                  <a:pt x="4629428" y="3723078"/>
                  <a:pt x="4554658" y="4134292"/>
                  <a:pt x="4590661" y="4524315"/>
                </a:cubicBezTo>
                <a:cubicBezTo>
                  <a:pt x="4416402" y="4529620"/>
                  <a:pt x="4160856" y="4462462"/>
                  <a:pt x="3925015" y="4524315"/>
                </a:cubicBezTo>
                <a:cubicBezTo>
                  <a:pt x="3689174" y="4586168"/>
                  <a:pt x="3401333" y="4475970"/>
                  <a:pt x="3259369" y="4524315"/>
                </a:cubicBezTo>
                <a:cubicBezTo>
                  <a:pt x="3117405" y="4572660"/>
                  <a:pt x="3006855" y="4482937"/>
                  <a:pt x="2823257" y="4524315"/>
                </a:cubicBezTo>
                <a:cubicBezTo>
                  <a:pt x="2639659" y="4565693"/>
                  <a:pt x="2496632" y="4490265"/>
                  <a:pt x="2341237" y="4524315"/>
                </a:cubicBezTo>
                <a:cubicBezTo>
                  <a:pt x="2185842" y="4558365"/>
                  <a:pt x="2022986" y="4467757"/>
                  <a:pt x="1767404" y="4524315"/>
                </a:cubicBezTo>
                <a:cubicBezTo>
                  <a:pt x="1511822" y="4580873"/>
                  <a:pt x="1343784" y="4509873"/>
                  <a:pt x="1147665" y="4524315"/>
                </a:cubicBezTo>
                <a:cubicBezTo>
                  <a:pt x="951546" y="4538757"/>
                  <a:pt x="844724" y="4514713"/>
                  <a:pt x="665646" y="4524315"/>
                </a:cubicBezTo>
                <a:cubicBezTo>
                  <a:pt x="486568" y="4533917"/>
                  <a:pt x="256982" y="4482648"/>
                  <a:pt x="0" y="4524315"/>
                </a:cubicBezTo>
                <a:cubicBezTo>
                  <a:pt x="-38717" y="4350899"/>
                  <a:pt x="46693" y="4300077"/>
                  <a:pt x="0" y="4094505"/>
                </a:cubicBezTo>
                <a:cubicBezTo>
                  <a:pt x="-46693" y="3888933"/>
                  <a:pt x="47922" y="3815798"/>
                  <a:pt x="0" y="3664695"/>
                </a:cubicBezTo>
                <a:cubicBezTo>
                  <a:pt x="-47922" y="3513592"/>
                  <a:pt x="24593" y="3381489"/>
                  <a:pt x="0" y="3144399"/>
                </a:cubicBezTo>
                <a:cubicBezTo>
                  <a:pt x="-24593" y="2907309"/>
                  <a:pt x="11637" y="2777775"/>
                  <a:pt x="0" y="2533616"/>
                </a:cubicBezTo>
                <a:cubicBezTo>
                  <a:pt x="-11637" y="2289457"/>
                  <a:pt x="30127" y="2225723"/>
                  <a:pt x="0" y="2058563"/>
                </a:cubicBezTo>
                <a:cubicBezTo>
                  <a:pt x="-30127" y="1891403"/>
                  <a:pt x="5879" y="1681180"/>
                  <a:pt x="0" y="1538267"/>
                </a:cubicBezTo>
                <a:cubicBezTo>
                  <a:pt x="-5879" y="1395354"/>
                  <a:pt x="31799" y="1274157"/>
                  <a:pt x="0" y="1063214"/>
                </a:cubicBezTo>
                <a:cubicBezTo>
                  <a:pt x="-31799" y="852271"/>
                  <a:pt x="33539" y="801949"/>
                  <a:pt x="0" y="633404"/>
                </a:cubicBezTo>
                <a:cubicBezTo>
                  <a:pt x="-33539" y="464859"/>
                  <a:pt x="61724" y="14951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500538554">
                  <a:prstGeom prst="rect">
                    <a:avLst/>
                  </a:prstGeom>
                  <ask:type>
                    <ask:lineSketchScribble/>
                  </ask:type>
                </ask:lineSketchStyleProps>
              </a:ext>
            </a:extLst>
          </a:ln>
        </p:spPr>
        <p:txBody>
          <a:bodyPr wrap="square" rtlCol="0">
            <a:spAutoFit/>
          </a:bodyPr>
          <a:lstStyle/>
          <a:p>
            <a:r>
              <a:rPr lang="en-US" b="1" u="sng" dirty="0"/>
              <a:t>Methods</a:t>
            </a:r>
          </a:p>
          <a:p>
            <a:endParaRPr lang="en-US" b="1" u="sng" dirty="0"/>
          </a:p>
          <a:p>
            <a:pPr marL="742950" lvl="1" indent="-285750">
              <a:buFont typeface="Wingdings" panose="05000000000000000000" pitchFamily="2" charset="2"/>
              <a:buChar char="v"/>
            </a:pPr>
            <a:r>
              <a:rPr lang="en-US" dirty="0"/>
              <a:t>Search for Snohomish County-specific data about COVID-19 trends and vaccination coverage</a:t>
            </a:r>
          </a:p>
          <a:p>
            <a:pPr marL="742950" lvl="1" indent="-285750">
              <a:buFont typeface="Wingdings" panose="05000000000000000000" pitchFamily="2" charset="2"/>
              <a:buChar char="v"/>
            </a:pPr>
            <a:r>
              <a:rPr lang="en-US" dirty="0"/>
              <a:t>Utilize UW libraries and Boolean search terms which included various combinations of “West African Community,” “COVID-19 Vaccination,” and “Snohomish County” to find relevant research articles </a:t>
            </a:r>
          </a:p>
          <a:p>
            <a:pPr marL="742950" lvl="1" indent="-285750">
              <a:buFont typeface="Wingdings" panose="05000000000000000000" pitchFamily="2" charset="2"/>
              <a:buChar char="v"/>
            </a:pPr>
            <a:r>
              <a:rPr lang="en-US" dirty="0"/>
              <a:t>Search the Washington West African Center’s website for information regarding the community and information about COVID-19</a:t>
            </a:r>
          </a:p>
          <a:p>
            <a:pPr marL="742950" lvl="1" indent="-285750">
              <a:buFont typeface="Wingdings" panose="05000000000000000000" pitchFamily="2" charset="2"/>
              <a:buChar char="v"/>
            </a:pPr>
            <a:endParaRPr lang="en-US" dirty="0"/>
          </a:p>
        </p:txBody>
      </p:sp>
      <p:sp>
        <p:nvSpPr>
          <p:cNvPr id="7" name="TextBox 6">
            <a:extLst>
              <a:ext uri="{FF2B5EF4-FFF2-40B4-BE49-F238E27FC236}">
                <a16:creationId xmlns:a16="http://schemas.microsoft.com/office/drawing/2014/main" id="{F6A319F6-987E-1BA4-CD15-52A4190A32C8}"/>
              </a:ext>
            </a:extLst>
          </p:cNvPr>
          <p:cNvSpPr txBox="1"/>
          <p:nvPr/>
        </p:nvSpPr>
        <p:spPr>
          <a:xfrm>
            <a:off x="6323045" y="2392128"/>
            <a:ext cx="5131837" cy="3416320"/>
          </a:xfrm>
          <a:custGeom>
            <a:avLst/>
            <a:gdLst>
              <a:gd name="connsiteX0" fmla="*/ 0 w 5131837"/>
              <a:gd name="connsiteY0" fmla="*/ 0 h 3416320"/>
              <a:gd name="connsiteX1" fmla="*/ 416249 w 5131837"/>
              <a:gd name="connsiteY1" fmla="*/ 0 h 3416320"/>
              <a:gd name="connsiteX2" fmla="*/ 883816 w 5131837"/>
              <a:gd name="connsiteY2" fmla="*/ 0 h 3416320"/>
              <a:gd name="connsiteX3" fmla="*/ 1556657 w 5131837"/>
              <a:gd name="connsiteY3" fmla="*/ 0 h 3416320"/>
              <a:gd name="connsiteX4" fmla="*/ 2126861 w 5131837"/>
              <a:gd name="connsiteY4" fmla="*/ 0 h 3416320"/>
              <a:gd name="connsiteX5" fmla="*/ 2697065 w 5131837"/>
              <a:gd name="connsiteY5" fmla="*/ 0 h 3416320"/>
              <a:gd name="connsiteX6" fmla="*/ 3164633 w 5131837"/>
              <a:gd name="connsiteY6" fmla="*/ 0 h 3416320"/>
              <a:gd name="connsiteX7" fmla="*/ 3580882 w 5131837"/>
              <a:gd name="connsiteY7" fmla="*/ 0 h 3416320"/>
              <a:gd name="connsiteX8" fmla="*/ 4048449 w 5131837"/>
              <a:gd name="connsiteY8" fmla="*/ 0 h 3416320"/>
              <a:gd name="connsiteX9" fmla="*/ 4516017 w 5131837"/>
              <a:gd name="connsiteY9" fmla="*/ 0 h 3416320"/>
              <a:gd name="connsiteX10" fmla="*/ 5131837 w 5131837"/>
              <a:gd name="connsiteY10" fmla="*/ 0 h 3416320"/>
              <a:gd name="connsiteX11" fmla="*/ 5131837 w 5131837"/>
              <a:gd name="connsiteY11" fmla="*/ 569387 h 3416320"/>
              <a:gd name="connsiteX12" fmla="*/ 5131837 w 5131837"/>
              <a:gd name="connsiteY12" fmla="*/ 1036284 h 3416320"/>
              <a:gd name="connsiteX13" fmla="*/ 5131837 w 5131837"/>
              <a:gd name="connsiteY13" fmla="*/ 1605670 h 3416320"/>
              <a:gd name="connsiteX14" fmla="*/ 5131837 w 5131837"/>
              <a:gd name="connsiteY14" fmla="*/ 2243383 h 3416320"/>
              <a:gd name="connsiteX15" fmla="*/ 5131837 w 5131837"/>
              <a:gd name="connsiteY15" fmla="*/ 2846933 h 3416320"/>
              <a:gd name="connsiteX16" fmla="*/ 5131837 w 5131837"/>
              <a:gd name="connsiteY16" fmla="*/ 3416320 h 3416320"/>
              <a:gd name="connsiteX17" fmla="*/ 4561633 w 5131837"/>
              <a:gd name="connsiteY17" fmla="*/ 3416320 h 3416320"/>
              <a:gd name="connsiteX18" fmla="*/ 4042747 w 5131837"/>
              <a:gd name="connsiteY18" fmla="*/ 3416320 h 3416320"/>
              <a:gd name="connsiteX19" fmla="*/ 3523861 w 5131837"/>
              <a:gd name="connsiteY19" fmla="*/ 3416320 h 3416320"/>
              <a:gd name="connsiteX20" fmla="*/ 3004976 w 5131837"/>
              <a:gd name="connsiteY20" fmla="*/ 3416320 h 3416320"/>
              <a:gd name="connsiteX21" fmla="*/ 2383453 w 5131837"/>
              <a:gd name="connsiteY21" fmla="*/ 3416320 h 3416320"/>
              <a:gd name="connsiteX22" fmla="*/ 1761931 w 5131837"/>
              <a:gd name="connsiteY22" fmla="*/ 3416320 h 3416320"/>
              <a:gd name="connsiteX23" fmla="*/ 1243045 w 5131837"/>
              <a:gd name="connsiteY23" fmla="*/ 3416320 h 3416320"/>
              <a:gd name="connsiteX24" fmla="*/ 724159 w 5131837"/>
              <a:gd name="connsiteY24" fmla="*/ 3416320 h 3416320"/>
              <a:gd name="connsiteX25" fmla="*/ 0 w 5131837"/>
              <a:gd name="connsiteY25" fmla="*/ 3416320 h 3416320"/>
              <a:gd name="connsiteX26" fmla="*/ 0 w 5131837"/>
              <a:gd name="connsiteY26" fmla="*/ 2915260 h 3416320"/>
              <a:gd name="connsiteX27" fmla="*/ 0 w 5131837"/>
              <a:gd name="connsiteY27" fmla="*/ 2414199 h 3416320"/>
              <a:gd name="connsiteX28" fmla="*/ 0 w 5131837"/>
              <a:gd name="connsiteY28" fmla="*/ 1913139 h 3416320"/>
              <a:gd name="connsiteX29" fmla="*/ 0 w 5131837"/>
              <a:gd name="connsiteY29" fmla="*/ 1377916 h 3416320"/>
              <a:gd name="connsiteX30" fmla="*/ 0 w 5131837"/>
              <a:gd name="connsiteY30" fmla="*/ 808529 h 3416320"/>
              <a:gd name="connsiteX31" fmla="*/ 0 w 5131837"/>
              <a:gd name="connsiteY31"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1837" h="3416320" extrusionOk="0">
                <a:moveTo>
                  <a:pt x="0" y="0"/>
                </a:moveTo>
                <a:cubicBezTo>
                  <a:pt x="91253" y="-30187"/>
                  <a:pt x="331180" y="36363"/>
                  <a:pt x="416249" y="0"/>
                </a:cubicBezTo>
                <a:cubicBezTo>
                  <a:pt x="501318" y="-36363"/>
                  <a:pt x="776878" y="29377"/>
                  <a:pt x="883816" y="0"/>
                </a:cubicBezTo>
                <a:cubicBezTo>
                  <a:pt x="990754" y="-29377"/>
                  <a:pt x="1290404" y="72252"/>
                  <a:pt x="1556657" y="0"/>
                </a:cubicBezTo>
                <a:cubicBezTo>
                  <a:pt x="1822910" y="-72252"/>
                  <a:pt x="1927552" y="49202"/>
                  <a:pt x="2126861" y="0"/>
                </a:cubicBezTo>
                <a:cubicBezTo>
                  <a:pt x="2326170" y="-49202"/>
                  <a:pt x="2452398" y="27383"/>
                  <a:pt x="2697065" y="0"/>
                </a:cubicBezTo>
                <a:cubicBezTo>
                  <a:pt x="2941732" y="-27383"/>
                  <a:pt x="3032740" y="48094"/>
                  <a:pt x="3164633" y="0"/>
                </a:cubicBezTo>
                <a:cubicBezTo>
                  <a:pt x="3296526" y="-48094"/>
                  <a:pt x="3474220" y="31952"/>
                  <a:pt x="3580882" y="0"/>
                </a:cubicBezTo>
                <a:cubicBezTo>
                  <a:pt x="3687544" y="-31952"/>
                  <a:pt x="3854781" y="24441"/>
                  <a:pt x="4048449" y="0"/>
                </a:cubicBezTo>
                <a:cubicBezTo>
                  <a:pt x="4242117" y="-24441"/>
                  <a:pt x="4406296" y="44212"/>
                  <a:pt x="4516017" y="0"/>
                </a:cubicBezTo>
                <a:cubicBezTo>
                  <a:pt x="4625738" y="-44212"/>
                  <a:pt x="4935509" y="4615"/>
                  <a:pt x="5131837" y="0"/>
                </a:cubicBezTo>
                <a:cubicBezTo>
                  <a:pt x="5195336" y="142427"/>
                  <a:pt x="5094535" y="364595"/>
                  <a:pt x="5131837" y="569387"/>
                </a:cubicBezTo>
                <a:cubicBezTo>
                  <a:pt x="5169139" y="774179"/>
                  <a:pt x="5108960" y="824589"/>
                  <a:pt x="5131837" y="1036284"/>
                </a:cubicBezTo>
                <a:cubicBezTo>
                  <a:pt x="5154714" y="1247979"/>
                  <a:pt x="5129357" y="1396706"/>
                  <a:pt x="5131837" y="1605670"/>
                </a:cubicBezTo>
                <a:cubicBezTo>
                  <a:pt x="5134317" y="1814634"/>
                  <a:pt x="5082398" y="1942657"/>
                  <a:pt x="5131837" y="2243383"/>
                </a:cubicBezTo>
                <a:cubicBezTo>
                  <a:pt x="5181276" y="2544109"/>
                  <a:pt x="5078537" y="2682329"/>
                  <a:pt x="5131837" y="2846933"/>
                </a:cubicBezTo>
                <a:cubicBezTo>
                  <a:pt x="5185137" y="3011537"/>
                  <a:pt x="5080529" y="3154542"/>
                  <a:pt x="5131837" y="3416320"/>
                </a:cubicBezTo>
                <a:cubicBezTo>
                  <a:pt x="4938229" y="3439391"/>
                  <a:pt x="4781551" y="3391532"/>
                  <a:pt x="4561633" y="3416320"/>
                </a:cubicBezTo>
                <a:cubicBezTo>
                  <a:pt x="4341715" y="3441108"/>
                  <a:pt x="4149727" y="3358516"/>
                  <a:pt x="4042747" y="3416320"/>
                </a:cubicBezTo>
                <a:cubicBezTo>
                  <a:pt x="3935767" y="3474124"/>
                  <a:pt x="3752712" y="3373327"/>
                  <a:pt x="3523861" y="3416320"/>
                </a:cubicBezTo>
                <a:cubicBezTo>
                  <a:pt x="3295010" y="3459313"/>
                  <a:pt x="3127817" y="3368706"/>
                  <a:pt x="3004976" y="3416320"/>
                </a:cubicBezTo>
                <a:cubicBezTo>
                  <a:pt x="2882135" y="3463934"/>
                  <a:pt x="2523233" y="3402125"/>
                  <a:pt x="2383453" y="3416320"/>
                </a:cubicBezTo>
                <a:cubicBezTo>
                  <a:pt x="2243673" y="3430515"/>
                  <a:pt x="1887135" y="3344608"/>
                  <a:pt x="1761931" y="3416320"/>
                </a:cubicBezTo>
                <a:cubicBezTo>
                  <a:pt x="1636727" y="3488032"/>
                  <a:pt x="1460522" y="3398423"/>
                  <a:pt x="1243045" y="3416320"/>
                </a:cubicBezTo>
                <a:cubicBezTo>
                  <a:pt x="1025568" y="3434217"/>
                  <a:pt x="953634" y="3406224"/>
                  <a:pt x="724159" y="3416320"/>
                </a:cubicBezTo>
                <a:cubicBezTo>
                  <a:pt x="494684" y="3426416"/>
                  <a:pt x="197036" y="3338189"/>
                  <a:pt x="0" y="3416320"/>
                </a:cubicBezTo>
                <a:cubicBezTo>
                  <a:pt x="-56815" y="3254392"/>
                  <a:pt x="24988" y="3127326"/>
                  <a:pt x="0" y="2915260"/>
                </a:cubicBezTo>
                <a:cubicBezTo>
                  <a:pt x="-24988" y="2703194"/>
                  <a:pt x="45936" y="2647567"/>
                  <a:pt x="0" y="2414199"/>
                </a:cubicBezTo>
                <a:cubicBezTo>
                  <a:pt x="-45936" y="2180831"/>
                  <a:pt x="31511" y="2111316"/>
                  <a:pt x="0" y="1913139"/>
                </a:cubicBezTo>
                <a:cubicBezTo>
                  <a:pt x="-31511" y="1714962"/>
                  <a:pt x="20242" y="1571770"/>
                  <a:pt x="0" y="1377916"/>
                </a:cubicBezTo>
                <a:cubicBezTo>
                  <a:pt x="-20242" y="1184062"/>
                  <a:pt x="21181" y="1082689"/>
                  <a:pt x="0" y="808529"/>
                </a:cubicBezTo>
                <a:cubicBezTo>
                  <a:pt x="-21181" y="534369"/>
                  <a:pt x="15117" y="195952"/>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2650216993">
                  <a:prstGeom prst="rect">
                    <a:avLst/>
                  </a:prstGeom>
                  <ask:type>
                    <ask:lineSketchScribble/>
                  </ask:type>
                </ask:lineSketchStyleProps>
              </a:ext>
            </a:extLst>
          </a:ln>
        </p:spPr>
        <p:txBody>
          <a:bodyPr wrap="square" rtlCol="0">
            <a:spAutoFit/>
          </a:bodyPr>
          <a:lstStyle/>
          <a:p>
            <a:r>
              <a:rPr lang="en-US" b="1" u="sng" dirty="0"/>
              <a:t>Limitations</a:t>
            </a:r>
          </a:p>
          <a:p>
            <a:endParaRPr lang="en-US" b="1" u="sng" dirty="0"/>
          </a:p>
          <a:p>
            <a:pPr marL="742950" lvl="1" indent="-285750">
              <a:buFont typeface="Wingdings" panose="05000000000000000000" pitchFamily="2" charset="2"/>
              <a:buChar char="v"/>
            </a:pPr>
            <a:r>
              <a:rPr lang="en-US" dirty="0"/>
              <a:t>No research or specific secondary data exists on COVID-19 trends or vaccination rates among the W. African Community in Snohomish County</a:t>
            </a:r>
          </a:p>
          <a:p>
            <a:pPr marL="742950" lvl="1" indent="-285750">
              <a:buFont typeface="Wingdings" panose="05000000000000000000" pitchFamily="2" charset="2"/>
              <a:buChar char="v"/>
            </a:pPr>
            <a:r>
              <a:rPr lang="en-US" dirty="0"/>
              <a:t>Data found was typically stratified by race and not specific to the West African Community</a:t>
            </a:r>
          </a:p>
          <a:p>
            <a:pPr marL="742950" lvl="1" indent="-285750">
              <a:buFont typeface="Wingdings" panose="05000000000000000000" pitchFamily="2" charset="2"/>
              <a:buChar char="v"/>
            </a:pPr>
            <a:r>
              <a:rPr lang="en-US" dirty="0"/>
              <a:t>Limited number of sources to pull information from</a:t>
            </a:r>
          </a:p>
          <a:p>
            <a:pPr marL="742950" lvl="1"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0691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250-F8BA-4F33-4AA5-7224385499AB}"/>
              </a:ext>
            </a:extLst>
          </p:cNvPr>
          <p:cNvSpPr>
            <a:spLocks noGrp="1"/>
          </p:cNvSpPr>
          <p:nvPr>
            <p:ph type="title"/>
          </p:nvPr>
        </p:nvSpPr>
        <p:spPr/>
        <p:txBody>
          <a:bodyPr/>
          <a:lstStyle/>
          <a:p>
            <a:r>
              <a:rPr lang="en-US" dirty="0"/>
              <a:t>Summary of Secondary Research</a:t>
            </a:r>
          </a:p>
        </p:txBody>
      </p:sp>
      <p:sp>
        <p:nvSpPr>
          <p:cNvPr id="3" name="Content Placeholder 2">
            <a:extLst>
              <a:ext uri="{FF2B5EF4-FFF2-40B4-BE49-F238E27FC236}">
                <a16:creationId xmlns:a16="http://schemas.microsoft.com/office/drawing/2014/main" id="{B803196F-2655-C666-55F7-4CF14AAE4BDF}"/>
              </a:ext>
            </a:extLst>
          </p:cNvPr>
          <p:cNvSpPr>
            <a:spLocks noGrp="1"/>
          </p:cNvSpPr>
          <p:nvPr>
            <p:ph idx="1"/>
          </p:nvPr>
        </p:nvSpPr>
        <p:spPr>
          <a:custGeom>
            <a:avLst/>
            <a:gdLst>
              <a:gd name="connsiteX0" fmla="*/ 0 w 9144000"/>
              <a:gd name="connsiteY0" fmla="*/ 0 h 4457700"/>
              <a:gd name="connsiteX1" fmla="*/ 388620 w 9144000"/>
              <a:gd name="connsiteY1" fmla="*/ 0 h 4457700"/>
              <a:gd name="connsiteX2" fmla="*/ 1143000 w 9144000"/>
              <a:gd name="connsiteY2" fmla="*/ 0 h 4457700"/>
              <a:gd name="connsiteX3" fmla="*/ 1623060 w 9144000"/>
              <a:gd name="connsiteY3" fmla="*/ 0 h 4457700"/>
              <a:gd name="connsiteX4" fmla="*/ 1920240 w 9144000"/>
              <a:gd name="connsiteY4" fmla="*/ 0 h 4457700"/>
              <a:gd name="connsiteX5" fmla="*/ 2308860 w 9144000"/>
              <a:gd name="connsiteY5" fmla="*/ 0 h 4457700"/>
              <a:gd name="connsiteX6" fmla="*/ 2606040 w 9144000"/>
              <a:gd name="connsiteY6" fmla="*/ 0 h 4457700"/>
              <a:gd name="connsiteX7" fmla="*/ 3268980 w 9144000"/>
              <a:gd name="connsiteY7" fmla="*/ 0 h 4457700"/>
              <a:gd name="connsiteX8" fmla="*/ 4023360 w 9144000"/>
              <a:gd name="connsiteY8" fmla="*/ 0 h 4457700"/>
              <a:gd name="connsiteX9" fmla="*/ 4411980 w 9144000"/>
              <a:gd name="connsiteY9" fmla="*/ 0 h 4457700"/>
              <a:gd name="connsiteX10" fmla="*/ 4983480 w 9144000"/>
              <a:gd name="connsiteY10" fmla="*/ 0 h 4457700"/>
              <a:gd name="connsiteX11" fmla="*/ 5554980 w 9144000"/>
              <a:gd name="connsiteY11" fmla="*/ 0 h 4457700"/>
              <a:gd name="connsiteX12" fmla="*/ 6126480 w 9144000"/>
              <a:gd name="connsiteY12" fmla="*/ 0 h 4457700"/>
              <a:gd name="connsiteX13" fmla="*/ 6606540 w 9144000"/>
              <a:gd name="connsiteY13" fmla="*/ 0 h 4457700"/>
              <a:gd name="connsiteX14" fmla="*/ 7360920 w 9144000"/>
              <a:gd name="connsiteY14" fmla="*/ 0 h 4457700"/>
              <a:gd name="connsiteX15" fmla="*/ 7749540 w 9144000"/>
              <a:gd name="connsiteY15" fmla="*/ 0 h 4457700"/>
              <a:gd name="connsiteX16" fmla="*/ 8412480 w 9144000"/>
              <a:gd name="connsiteY16" fmla="*/ 0 h 4457700"/>
              <a:gd name="connsiteX17" fmla="*/ 9144000 w 9144000"/>
              <a:gd name="connsiteY17" fmla="*/ 0 h 4457700"/>
              <a:gd name="connsiteX18" fmla="*/ 9144000 w 9144000"/>
              <a:gd name="connsiteY18" fmla="*/ 468059 h 4457700"/>
              <a:gd name="connsiteX19" fmla="*/ 9144000 w 9144000"/>
              <a:gd name="connsiteY19" fmla="*/ 1025271 h 4457700"/>
              <a:gd name="connsiteX20" fmla="*/ 9144000 w 9144000"/>
              <a:gd name="connsiteY20" fmla="*/ 1448752 h 4457700"/>
              <a:gd name="connsiteX21" fmla="*/ 9144000 w 9144000"/>
              <a:gd name="connsiteY21" fmla="*/ 1916811 h 4457700"/>
              <a:gd name="connsiteX22" fmla="*/ 9144000 w 9144000"/>
              <a:gd name="connsiteY22" fmla="*/ 2340292 h 4457700"/>
              <a:gd name="connsiteX23" fmla="*/ 9144000 w 9144000"/>
              <a:gd name="connsiteY23" fmla="*/ 2942082 h 4457700"/>
              <a:gd name="connsiteX24" fmla="*/ 9144000 w 9144000"/>
              <a:gd name="connsiteY24" fmla="*/ 3499294 h 4457700"/>
              <a:gd name="connsiteX25" fmla="*/ 9144000 w 9144000"/>
              <a:gd name="connsiteY25" fmla="*/ 4457700 h 4457700"/>
              <a:gd name="connsiteX26" fmla="*/ 8572500 w 9144000"/>
              <a:gd name="connsiteY26" fmla="*/ 4457700 h 4457700"/>
              <a:gd name="connsiteX27" fmla="*/ 8092440 w 9144000"/>
              <a:gd name="connsiteY27" fmla="*/ 4457700 h 4457700"/>
              <a:gd name="connsiteX28" fmla="*/ 7703820 w 9144000"/>
              <a:gd name="connsiteY28" fmla="*/ 4457700 h 4457700"/>
              <a:gd name="connsiteX29" fmla="*/ 6949440 w 9144000"/>
              <a:gd name="connsiteY29" fmla="*/ 4457700 h 4457700"/>
              <a:gd name="connsiteX30" fmla="*/ 6560820 w 9144000"/>
              <a:gd name="connsiteY30" fmla="*/ 4457700 h 4457700"/>
              <a:gd name="connsiteX31" fmla="*/ 6263640 w 9144000"/>
              <a:gd name="connsiteY31" fmla="*/ 4457700 h 4457700"/>
              <a:gd name="connsiteX32" fmla="*/ 5600700 w 9144000"/>
              <a:gd name="connsiteY32" fmla="*/ 4457700 h 4457700"/>
              <a:gd name="connsiteX33" fmla="*/ 4846320 w 9144000"/>
              <a:gd name="connsiteY33" fmla="*/ 4457700 h 4457700"/>
              <a:gd name="connsiteX34" fmla="*/ 4183380 w 9144000"/>
              <a:gd name="connsiteY34" fmla="*/ 4457700 h 4457700"/>
              <a:gd name="connsiteX35" fmla="*/ 3611880 w 9144000"/>
              <a:gd name="connsiteY35" fmla="*/ 4457700 h 4457700"/>
              <a:gd name="connsiteX36" fmla="*/ 3131820 w 9144000"/>
              <a:gd name="connsiteY36" fmla="*/ 4457700 h 4457700"/>
              <a:gd name="connsiteX37" fmla="*/ 2560320 w 9144000"/>
              <a:gd name="connsiteY37" fmla="*/ 4457700 h 4457700"/>
              <a:gd name="connsiteX38" fmla="*/ 1805940 w 9144000"/>
              <a:gd name="connsiteY38" fmla="*/ 4457700 h 4457700"/>
              <a:gd name="connsiteX39" fmla="*/ 1325880 w 9144000"/>
              <a:gd name="connsiteY39" fmla="*/ 4457700 h 4457700"/>
              <a:gd name="connsiteX40" fmla="*/ 754380 w 9144000"/>
              <a:gd name="connsiteY40" fmla="*/ 4457700 h 4457700"/>
              <a:gd name="connsiteX41" fmla="*/ 0 w 9144000"/>
              <a:gd name="connsiteY41" fmla="*/ 4457700 h 4457700"/>
              <a:gd name="connsiteX42" fmla="*/ 0 w 9144000"/>
              <a:gd name="connsiteY42" fmla="*/ 4034219 h 4457700"/>
              <a:gd name="connsiteX43" fmla="*/ 0 w 9144000"/>
              <a:gd name="connsiteY43" fmla="*/ 3477006 h 4457700"/>
              <a:gd name="connsiteX44" fmla="*/ 0 w 9144000"/>
              <a:gd name="connsiteY44" fmla="*/ 2830640 h 4457700"/>
              <a:gd name="connsiteX45" fmla="*/ 0 w 9144000"/>
              <a:gd name="connsiteY45" fmla="*/ 2318004 h 4457700"/>
              <a:gd name="connsiteX46" fmla="*/ 0 w 9144000"/>
              <a:gd name="connsiteY46" fmla="*/ 1716215 h 4457700"/>
              <a:gd name="connsiteX47" fmla="*/ 0 w 9144000"/>
              <a:gd name="connsiteY47" fmla="*/ 1069848 h 4457700"/>
              <a:gd name="connsiteX48" fmla="*/ 0 w 9144000"/>
              <a:gd name="connsiteY48" fmla="*/ 512635 h 4457700"/>
              <a:gd name="connsiteX49" fmla="*/ 0 w 9144000"/>
              <a:gd name="connsiteY49"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44000" h="4457700" fill="none" extrusionOk="0">
                <a:moveTo>
                  <a:pt x="0" y="0"/>
                </a:moveTo>
                <a:cubicBezTo>
                  <a:pt x="143820" y="-18674"/>
                  <a:pt x="294643" y="43549"/>
                  <a:pt x="388620" y="0"/>
                </a:cubicBezTo>
                <a:cubicBezTo>
                  <a:pt x="482597" y="-43549"/>
                  <a:pt x="971775" y="51838"/>
                  <a:pt x="1143000" y="0"/>
                </a:cubicBezTo>
                <a:cubicBezTo>
                  <a:pt x="1314225" y="-51838"/>
                  <a:pt x="1429675" y="1221"/>
                  <a:pt x="1623060" y="0"/>
                </a:cubicBezTo>
                <a:cubicBezTo>
                  <a:pt x="1816445" y="-1221"/>
                  <a:pt x="1849967" y="20515"/>
                  <a:pt x="1920240" y="0"/>
                </a:cubicBezTo>
                <a:cubicBezTo>
                  <a:pt x="1990513" y="-20515"/>
                  <a:pt x="2215455" y="41964"/>
                  <a:pt x="2308860" y="0"/>
                </a:cubicBezTo>
                <a:cubicBezTo>
                  <a:pt x="2402265" y="-41964"/>
                  <a:pt x="2510204" y="5091"/>
                  <a:pt x="2606040" y="0"/>
                </a:cubicBezTo>
                <a:cubicBezTo>
                  <a:pt x="2701876" y="-5091"/>
                  <a:pt x="3095040" y="38331"/>
                  <a:pt x="3268980" y="0"/>
                </a:cubicBezTo>
                <a:cubicBezTo>
                  <a:pt x="3442920" y="-38331"/>
                  <a:pt x="3811854" y="84143"/>
                  <a:pt x="4023360" y="0"/>
                </a:cubicBezTo>
                <a:cubicBezTo>
                  <a:pt x="4234866" y="-84143"/>
                  <a:pt x="4228630" y="29810"/>
                  <a:pt x="4411980" y="0"/>
                </a:cubicBezTo>
                <a:cubicBezTo>
                  <a:pt x="4595330" y="-29810"/>
                  <a:pt x="4789598" y="6040"/>
                  <a:pt x="4983480" y="0"/>
                </a:cubicBezTo>
                <a:cubicBezTo>
                  <a:pt x="5177362" y="-6040"/>
                  <a:pt x="5388346" y="12587"/>
                  <a:pt x="5554980" y="0"/>
                </a:cubicBezTo>
                <a:cubicBezTo>
                  <a:pt x="5721614" y="-12587"/>
                  <a:pt x="5969206" y="1536"/>
                  <a:pt x="6126480" y="0"/>
                </a:cubicBezTo>
                <a:cubicBezTo>
                  <a:pt x="6283754" y="-1536"/>
                  <a:pt x="6434041" y="10881"/>
                  <a:pt x="6606540" y="0"/>
                </a:cubicBezTo>
                <a:cubicBezTo>
                  <a:pt x="6779039" y="-10881"/>
                  <a:pt x="7187757" y="29277"/>
                  <a:pt x="7360920" y="0"/>
                </a:cubicBezTo>
                <a:cubicBezTo>
                  <a:pt x="7534083" y="-29277"/>
                  <a:pt x="7563445" y="2472"/>
                  <a:pt x="7749540" y="0"/>
                </a:cubicBezTo>
                <a:cubicBezTo>
                  <a:pt x="7935635" y="-2472"/>
                  <a:pt x="8239654" y="10982"/>
                  <a:pt x="8412480" y="0"/>
                </a:cubicBezTo>
                <a:cubicBezTo>
                  <a:pt x="8585306" y="-10982"/>
                  <a:pt x="8834042" y="12584"/>
                  <a:pt x="9144000" y="0"/>
                </a:cubicBezTo>
                <a:cubicBezTo>
                  <a:pt x="9160968" y="142310"/>
                  <a:pt x="9109162" y="344000"/>
                  <a:pt x="9144000" y="468059"/>
                </a:cubicBezTo>
                <a:cubicBezTo>
                  <a:pt x="9178838" y="592118"/>
                  <a:pt x="9086669" y="881241"/>
                  <a:pt x="9144000" y="1025271"/>
                </a:cubicBezTo>
                <a:cubicBezTo>
                  <a:pt x="9201331" y="1169301"/>
                  <a:pt x="9099010" y="1265958"/>
                  <a:pt x="9144000" y="1448752"/>
                </a:cubicBezTo>
                <a:cubicBezTo>
                  <a:pt x="9188990" y="1631546"/>
                  <a:pt x="9096958" y="1813303"/>
                  <a:pt x="9144000" y="1916811"/>
                </a:cubicBezTo>
                <a:cubicBezTo>
                  <a:pt x="9191042" y="2020319"/>
                  <a:pt x="9104756" y="2164066"/>
                  <a:pt x="9144000" y="2340292"/>
                </a:cubicBezTo>
                <a:cubicBezTo>
                  <a:pt x="9183244" y="2516518"/>
                  <a:pt x="9100535" y="2682235"/>
                  <a:pt x="9144000" y="2942082"/>
                </a:cubicBezTo>
                <a:cubicBezTo>
                  <a:pt x="9187465" y="3201929"/>
                  <a:pt x="9081148" y="3287987"/>
                  <a:pt x="9144000" y="3499294"/>
                </a:cubicBezTo>
                <a:cubicBezTo>
                  <a:pt x="9206852" y="3710601"/>
                  <a:pt x="9124890" y="4206932"/>
                  <a:pt x="9144000" y="4457700"/>
                </a:cubicBezTo>
                <a:cubicBezTo>
                  <a:pt x="8942976" y="4478931"/>
                  <a:pt x="8722662" y="4395989"/>
                  <a:pt x="8572500" y="4457700"/>
                </a:cubicBezTo>
                <a:cubicBezTo>
                  <a:pt x="8422338" y="4519411"/>
                  <a:pt x="8216705" y="4440746"/>
                  <a:pt x="8092440" y="4457700"/>
                </a:cubicBezTo>
                <a:cubicBezTo>
                  <a:pt x="7968175" y="4474654"/>
                  <a:pt x="7863118" y="4423217"/>
                  <a:pt x="7703820" y="4457700"/>
                </a:cubicBezTo>
                <a:cubicBezTo>
                  <a:pt x="7544522" y="4492183"/>
                  <a:pt x="7292328" y="4428339"/>
                  <a:pt x="6949440" y="4457700"/>
                </a:cubicBezTo>
                <a:cubicBezTo>
                  <a:pt x="6606552" y="4487061"/>
                  <a:pt x="6705238" y="4446904"/>
                  <a:pt x="6560820" y="4457700"/>
                </a:cubicBezTo>
                <a:cubicBezTo>
                  <a:pt x="6416402" y="4468496"/>
                  <a:pt x="6347292" y="4422911"/>
                  <a:pt x="6263640" y="4457700"/>
                </a:cubicBezTo>
                <a:cubicBezTo>
                  <a:pt x="6179988" y="4492489"/>
                  <a:pt x="5837935" y="4430748"/>
                  <a:pt x="5600700" y="4457700"/>
                </a:cubicBezTo>
                <a:cubicBezTo>
                  <a:pt x="5363465" y="4484652"/>
                  <a:pt x="5108154" y="4406877"/>
                  <a:pt x="4846320" y="4457700"/>
                </a:cubicBezTo>
                <a:cubicBezTo>
                  <a:pt x="4584486" y="4508523"/>
                  <a:pt x="4482727" y="4426087"/>
                  <a:pt x="4183380" y="4457700"/>
                </a:cubicBezTo>
                <a:cubicBezTo>
                  <a:pt x="3884033" y="4489313"/>
                  <a:pt x="3777634" y="4417115"/>
                  <a:pt x="3611880" y="4457700"/>
                </a:cubicBezTo>
                <a:cubicBezTo>
                  <a:pt x="3446126" y="4498285"/>
                  <a:pt x="3296148" y="4449471"/>
                  <a:pt x="3131820" y="4457700"/>
                </a:cubicBezTo>
                <a:cubicBezTo>
                  <a:pt x="2967492" y="4465929"/>
                  <a:pt x="2786901" y="4453646"/>
                  <a:pt x="2560320" y="4457700"/>
                </a:cubicBezTo>
                <a:cubicBezTo>
                  <a:pt x="2333739" y="4461754"/>
                  <a:pt x="2061596" y="4405543"/>
                  <a:pt x="1805940" y="4457700"/>
                </a:cubicBezTo>
                <a:cubicBezTo>
                  <a:pt x="1550284" y="4509857"/>
                  <a:pt x="1431411" y="4438508"/>
                  <a:pt x="1325880" y="4457700"/>
                </a:cubicBezTo>
                <a:cubicBezTo>
                  <a:pt x="1220349" y="4476892"/>
                  <a:pt x="1037298" y="4434163"/>
                  <a:pt x="754380" y="4457700"/>
                </a:cubicBezTo>
                <a:cubicBezTo>
                  <a:pt x="471462" y="4481237"/>
                  <a:pt x="278589" y="4380062"/>
                  <a:pt x="0" y="4457700"/>
                </a:cubicBezTo>
                <a:cubicBezTo>
                  <a:pt x="-10007" y="4341060"/>
                  <a:pt x="2129" y="4239620"/>
                  <a:pt x="0" y="4034219"/>
                </a:cubicBezTo>
                <a:cubicBezTo>
                  <a:pt x="-2129" y="3828818"/>
                  <a:pt x="33613" y="3607252"/>
                  <a:pt x="0" y="3477006"/>
                </a:cubicBezTo>
                <a:cubicBezTo>
                  <a:pt x="-33613" y="3346760"/>
                  <a:pt x="42390" y="3001351"/>
                  <a:pt x="0" y="2830640"/>
                </a:cubicBezTo>
                <a:cubicBezTo>
                  <a:pt x="-42390" y="2659929"/>
                  <a:pt x="4460" y="2528631"/>
                  <a:pt x="0" y="2318004"/>
                </a:cubicBezTo>
                <a:cubicBezTo>
                  <a:pt x="-4460" y="2107377"/>
                  <a:pt x="43157" y="1902472"/>
                  <a:pt x="0" y="1716215"/>
                </a:cubicBezTo>
                <a:cubicBezTo>
                  <a:pt x="-43157" y="1529958"/>
                  <a:pt x="65967" y="1352462"/>
                  <a:pt x="0" y="1069848"/>
                </a:cubicBezTo>
                <a:cubicBezTo>
                  <a:pt x="-65967" y="787234"/>
                  <a:pt x="57587" y="653645"/>
                  <a:pt x="0" y="512635"/>
                </a:cubicBezTo>
                <a:cubicBezTo>
                  <a:pt x="-57587" y="371625"/>
                  <a:pt x="60834" y="250198"/>
                  <a:pt x="0" y="0"/>
                </a:cubicBezTo>
                <a:close/>
              </a:path>
              <a:path w="9144000" h="4457700" stroke="0" extrusionOk="0">
                <a:moveTo>
                  <a:pt x="0" y="0"/>
                </a:moveTo>
                <a:cubicBezTo>
                  <a:pt x="169380" y="-13834"/>
                  <a:pt x="368337" y="1172"/>
                  <a:pt x="480060" y="0"/>
                </a:cubicBezTo>
                <a:cubicBezTo>
                  <a:pt x="591783" y="-1172"/>
                  <a:pt x="660679" y="21197"/>
                  <a:pt x="777240" y="0"/>
                </a:cubicBezTo>
                <a:cubicBezTo>
                  <a:pt x="893801" y="-21197"/>
                  <a:pt x="1172087" y="8949"/>
                  <a:pt x="1440180" y="0"/>
                </a:cubicBezTo>
                <a:cubicBezTo>
                  <a:pt x="1708273" y="-8949"/>
                  <a:pt x="1943898" y="3299"/>
                  <a:pt x="2194560" y="0"/>
                </a:cubicBezTo>
                <a:cubicBezTo>
                  <a:pt x="2445222" y="-3299"/>
                  <a:pt x="2405286" y="15886"/>
                  <a:pt x="2491740" y="0"/>
                </a:cubicBezTo>
                <a:cubicBezTo>
                  <a:pt x="2578194" y="-15886"/>
                  <a:pt x="3065170" y="65250"/>
                  <a:pt x="3246120" y="0"/>
                </a:cubicBezTo>
                <a:cubicBezTo>
                  <a:pt x="3427070" y="-65250"/>
                  <a:pt x="3554129" y="24798"/>
                  <a:pt x="3634740" y="0"/>
                </a:cubicBezTo>
                <a:cubicBezTo>
                  <a:pt x="3715351" y="-24798"/>
                  <a:pt x="3979568" y="48902"/>
                  <a:pt x="4297680" y="0"/>
                </a:cubicBezTo>
                <a:cubicBezTo>
                  <a:pt x="4615792" y="-48902"/>
                  <a:pt x="4551200" y="6615"/>
                  <a:pt x="4686300" y="0"/>
                </a:cubicBezTo>
                <a:cubicBezTo>
                  <a:pt x="4821400" y="-6615"/>
                  <a:pt x="5036745" y="61867"/>
                  <a:pt x="5257800" y="0"/>
                </a:cubicBezTo>
                <a:cubicBezTo>
                  <a:pt x="5478855" y="-61867"/>
                  <a:pt x="5640621" y="26753"/>
                  <a:pt x="5829300" y="0"/>
                </a:cubicBezTo>
                <a:cubicBezTo>
                  <a:pt x="6017979" y="-26753"/>
                  <a:pt x="6229205" y="11451"/>
                  <a:pt x="6492240" y="0"/>
                </a:cubicBezTo>
                <a:cubicBezTo>
                  <a:pt x="6755275" y="-11451"/>
                  <a:pt x="6903396" y="15079"/>
                  <a:pt x="7063740" y="0"/>
                </a:cubicBezTo>
                <a:cubicBezTo>
                  <a:pt x="7224084" y="-15079"/>
                  <a:pt x="7247946" y="31399"/>
                  <a:pt x="7360920" y="0"/>
                </a:cubicBezTo>
                <a:cubicBezTo>
                  <a:pt x="7473894" y="-31399"/>
                  <a:pt x="7522664" y="9687"/>
                  <a:pt x="7658100" y="0"/>
                </a:cubicBezTo>
                <a:cubicBezTo>
                  <a:pt x="7793536" y="-9687"/>
                  <a:pt x="8064368" y="26409"/>
                  <a:pt x="8229600" y="0"/>
                </a:cubicBezTo>
                <a:cubicBezTo>
                  <a:pt x="8394832" y="-26409"/>
                  <a:pt x="8864486" y="80049"/>
                  <a:pt x="9144000" y="0"/>
                </a:cubicBezTo>
                <a:cubicBezTo>
                  <a:pt x="9169956" y="241284"/>
                  <a:pt x="9133963" y="332096"/>
                  <a:pt x="9144000" y="557213"/>
                </a:cubicBezTo>
                <a:cubicBezTo>
                  <a:pt x="9154037" y="782330"/>
                  <a:pt x="9125589" y="902322"/>
                  <a:pt x="9144000" y="1203579"/>
                </a:cubicBezTo>
                <a:cubicBezTo>
                  <a:pt x="9162411" y="1504836"/>
                  <a:pt x="9143490" y="1522833"/>
                  <a:pt x="9144000" y="1805369"/>
                </a:cubicBezTo>
                <a:cubicBezTo>
                  <a:pt x="9144510" y="2087905"/>
                  <a:pt x="9139430" y="2100813"/>
                  <a:pt x="9144000" y="2228850"/>
                </a:cubicBezTo>
                <a:cubicBezTo>
                  <a:pt x="9148570" y="2356887"/>
                  <a:pt x="9118654" y="2503574"/>
                  <a:pt x="9144000" y="2696909"/>
                </a:cubicBezTo>
                <a:cubicBezTo>
                  <a:pt x="9169346" y="2890244"/>
                  <a:pt x="9101531" y="3023722"/>
                  <a:pt x="9144000" y="3298698"/>
                </a:cubicBezTo>
                <a:cubicBezTo>
                  <a:pt x="9186469" y="3573674"/>
                  <a:pt x="9110406" y="3630390"/>
                  <a:pt x="9144000" y="3722180"/>
                </a:cubicBezTo>
                <a:cubicBezTo>
                  <a:pt x="9177594" y="3813970"/>
                  <a:pt x="9085006" y="4144034"/>
                  <a:pt x="9144000" y="4457700"/>
                </a:cubicBezTo>
                <a:cubicBezTo>
                  <a:pt x="9017139" y="4473624"/>
                  <a:pt x="8961390" y="4436400"/>
                  <a:pt x="8846820" y="4457700"/>
                </a:cubicBezTo>
                <a:cubicBezTo>
                  <a:pt x="8732250" y="4479000"/>
                  <a:pt x="8409454" y="4411318"/>
                  <a:pt x="8183880" y="4457700"/>
                </a:cubicBezTo>
                <a:cubicBezTo>
                  <a:pt x="7958306" y="4504082"/>
                  <a:pt x="7888636" y="4426413"/>
                  <a:pt x="7795260" y="4457700"/>
                </a:cubicBezTo>
                <a:cubicBezTo>
                  <a:pt x="7701884" y="4488987"/>
                  <a:pt x="7464307" y="4443603"/>
                  <a:pt x="7315200" y="4457700"/>
                </a:cubicBezTo>
                <a:cubicBezTo>
                  <a:pt x="7166093" y="4471797"/>
                  <a:pt x="7092987" y="4440869"/>
                  <a:pt x="7018020" y="4457700"/>
                </a:cubicBezTo>
                <a:cubicBezTo>
                  <a:pt x="6943053" y="4474531"/>
                  <a:pt x="6789929" y="4419558"/>
                  <a:pt x="6629400" y="4457700"/>
                </a:cubicBezTo>
                <a:cubicBezTo>
                  <a:pt x="6468871" y="4495842"/>
                  <a:pt x="6332375" y="4437037"/>
                  <a:pt x="6240780" y="4457700"/>
                </a:cubicBezTo>
                <a:cubicBezTo>
                  <a:pt x="6149185" y="4478363"/>
                  <a:pt x="6042050" y="4450254"/>
                  <a:pt x="5943600" y="4457700"/>
                </a:cubicBezTo>
                <a:cubicBezTo>
                  <a:pt x="5845150" y="4465146"/>
                  <a:pt x="5788635" y="4451887"/>
                  <a:pt x="5646420" y="4457700"/>
                </a:cubicBezTo>
                <a:cubicBezTo>
                  <a:pt x="5504205" y="4463513"/>
                  <a:pt x="5432972" y="4431022"/>
                  <a:pt x="5349240" y="4457700"/>
                </a:cubicBezTo>
                <a:cubicBezTo>
                  <a:pt x="5265508" y="4484378"/>
                  <a:pt x="5198431" y="4448932"/>
                  <a:pt x="5052060" y="4457700"/>
                </a:cubicBezTo>
                <a:cubicBezTo>
                  <a:pt x="4905689" y="4466468"/>
                  <a:pt x="4871224" y="4435071"/>
                  <a:pt x="4754880" y="4457700"/>
                </a:cubicBezTo>
                <a:cubicBezTo>
                  <a:pt x="4638536" y="4480329"/>
                  <a:pt x="4451369" y="4432736"/>
                  <a:pt x="4183380" y="4457700"/>
                </a:cubicBezTo>
                <a:cubicBezTo>
                  <a:pt x="3915391" y="4482664"/>
                  <a:pt x="3863442" y="4422643"/>
                  <a:pt x="3703320" y="4457700"/>
                </a:cubicBezTo>
                <a:cubicBezTo>
                  <a:pt x="3543198" y="4492757"/>
                  <a:pt x="3502010" y="4427794"/>
                  <a:pt x="3314700" y="4457700"/>
                </a:cubicBezTo>
                <a:cubicBezTo>
                  <a:pt x="3127390" y="4487606"/>
                  <a:pt x="3124491" y="4450716"/>
                  <a:pt x="3017520" y="4457700"/>
                </a:cubicBezTo>
                <a:cubicBezTo>
                  <a:pt x="2910549" y="4464684"/>
                  <a:pt x="2662059" y="4405051"/>
                  <a:pt x="2446020" y="4457700"/>
                </a:cubicBezTo>
                <a:cubicBezTo>
                  <a:pt x="2229981" y="4510349"/>
                  <a:pt x="2146271" y="4432337"/>
                  <a:pt x="1965960" y="4457700"/>
                </a:cubicBezTo>
                <a:cubicBezTo>
                  <a:pt x="1785649" y="4483063"/>
                  <a:pt x="1597865" y="4397558"/>
                  <a:pt x="1394460" y="4457700"/>
                </a:cubicBezTo>
                <a:cubicBezTo>
                  <a:pt x="1191055" y="4517842"/>
                  <a:pt x="1086535" y="4442860"/>
                  <a:pt x="914400" y="4457700"/>
                </a:cubicBezTo>
                <a:cubicBezTo>
                  <a:pt x="742265" y="4472540"/>
                  <a:pt x="622363" y="4420294"/>
                  <a:pt x="525780" y="4457700"/>
                </a:cubicBezTo>
                <a:cubicBezTo>
                  <a:pt x="429197" y="4495106"/>
                  <a:pt x="252748" y="4407697"/>
                  <a:pt x="0" y="4457700"/>
                </a:cubicBezTo>
                <a:cubicBezTo>
                  <a:pt x="-9659" y="4266123"/>
                  <a:pt x="57792" y="4013127"/>
                  <a:pt x="0" y="3811334"/>
                </a:cubicBezTo>
                <a:cubicBezTo>
                  <a:pt x="-57792" y="3609541"/>
                  <a:pt x="3507" y="3494485"/>
                  <a:pt x="0" y="3209544"/>
                </a:cubicBezTo>
                <a:cubicBezTo>
                  <a:pt x="-3507" y="2924603"/>
                  <a:pt x="76702" y="2818632"/>
                  <a:pt x="0" y="2563178"/>
                </a:cubicBezTo>
                <a:cubicBezTo>
                  <a:pt x="-76702" y="2307724"/>
                  <a:pt x="58861" y="2222698"/>
                  <a:pt x="0" y="2050542"/>
                </a:cubicBezTo>
                <a:cubicBezTo>
                  <a:pt x="-58861" y="1878386"/>
                  <a:pt x="66328" y="1649862"/>
                  <a:pt x="0" y="1493329"/>
                </a:cubicBezTo>
                <a:cubicBezTo>
                  <a:pt x="-66328" y="1336796"/>
                  <a:pt x="57594" y="1076691"/>
                  <a:pt x="0" y="936117"/>
                </a:cubicBezTo>
                <a:cubicBezTo>
                  <a:pt x="-57594" y="795543"/>
                  <a:pt x="96593" y="341809"/>
                  <a:pt x="0" y="0"/>
                </a:cubicBezTo>
                <a:close/>
              </a:path>
            </a:pathLst>
          </a:custGeom>
          <a:ln w="38100">
            <a:solidFill>
              <a:schemeClr val="accent1">
                <a:lumMod val="50000"/>
              </a:schemeClr>
            </a:solidFill>
            <a:extLst>
              <a:ext uri="{C807C97D-BFC1-408E-A445-0C87EB9F89A2}">
                <ask:lineSketchStyleProps xmlns:ask="http://schemas.microsoft.com/office/drawing/2018/sketchyshapes" sd="3286850095">
                  <ask:type>
                    <ask:lineSketchScribble/>
                  </ask:type>
                </ask:lineSketchStyleProps>
              </a:ext>
            </a:extLst>
          </a:ln>
        </p:spPr>
        <p:txBody>
          <a:bodyPr>
            <a:normAutofit/>
          </a:bodyPr>
          <a:lstStyle/>
          <a:p>
            <a:r>
              <a:rPr lang="en-US" sz="2400" dirty="0"/>
              <a:t>Snohomish county was ranked as the 3</a:t>
            </a:r>
            <a:r>
              <a:rPr lang="en-US" sz="2400" baseline="30000" dirty="0"/>
              <a:t>rd</a:t>
            </a:r>
            <a:r>
              <a:rPr lang="en-US" sz="2400" dirty="0"/>
              <a:t> county in Washington with more COVID-19 reported cases</a:t>
            </a:r>
            <a:r>
              <a:rPr lang="en-US" sz="2400" baseline="30000" dirty="0"/>
              <a:t>5</a:t>
            </a:r>
            <a:r>
              <a:rPr lang="en-US" sz="2400" dirty="0"/>
              <a:t> </a:t>
            </a:r>
          </a:p>
          <a:p>
            <a:pPr lvl="1">
              <a:buFont typeface="Courier New" panose="02070309020205020404" pitchFamily="49" charset="0"/>
              <a:buChar char="o"/>
            </a:pPr>
            <a:r>
              <a:rPr lang="en-US" sz="2400" b="0" i="0" dirty="0">
                <a:effectLst/>
              </a:rPr>
              <a:t>166,413 total confirmed cases of COVID-19</a:t>
            </a:r>
            <a:r>
              <a:rPr lang="en-US" sz="2400" b="0" i="0" baseline="30000" dirty="0">
                <a:effectLst/>
              </a:rPr>
              <a:t>8</a:t>
            </a:r>
            <a:r>
              <a:rPr lang="en-US" sz="2400" b="0" i="0" dirty="0">
                <a:effectLst/>
              </a:rPr>
              <a:t> </a:t>
            </a:r>
            <a:endParaRPr lang="en-US" sz="2400" dirty="0"/>
          </a:p>
          <a:p>
            <a:r>
              <a:rPr lang="en-US" sz="2400" dirty="0"/>
              <a:t>Blacks have significantly higher rates of COVID-19 infection compared to Caucasians.</a:t>
            </a:r>
            <a:r>
              <a:rPr lang="en-US" sz="2400" baseline="30000" dirty="0"/>
              <a:t>5</a:t>
            </a:r>
            <a:endParaRPr lang="en-US" sz="2400" dirty="0"/>
          </a:p>
          <a:p>
            <a:r>
              <a:rPr lang="en-US" sz="2400" b="0" i="0" dirty="0">
                <a:effectLst/>
              </a:rPr>
              <a:t>Snohomish county has the lowest per capita spending on health </a:t>
            </a:r>
            <a:r>
              <a:rPr lang="en-US" sz="2400" dirty="0"/>
              <a:t>in the state at $19.8 </a:t>
            </a:r>
            <a:r>
              <a:rPr lang="en-US" sz="2400" baseline="30000" dirty="0"/>
              <a:t>5</a:t>
            </a:r>
            <a:endParaRPr lang="en-US" sz="2400" dirty="0"/>
          </a:p>
          <a:p>
            <a:r>
              <a:rPr lang="en-US" sz="2400" b="0" i="0" dirty="0">
                <a:effectLst/>
              </a:rPr>
              <a:t>In </a:t>
            </a:r>
            <a:r>
              <a:rPr lang="en-US" sz="2400" dirty="0"/>
              <a:t>Snohomish County, 3% (4980) of the Black population has completed COVID-19 vaccination</a:t>
            </a:r>
            <a:endParaRPr lang="en-US" sz="2400" b="0" i="0" dirty="0">
              <a:effectLst/>
            </a:endParaRPr>
          </a:p>
        </p:txBody>
      </p:sp>
    </p:spTree>
    <p:extLst>
      <p:ext uri="{BB962C8B-B14F-4D97-AF65-F5344CB8AC3E}">
        <p14:creationId xmlns:p14="http://schemas.microsoft.com/office/powerpoint/2010/main" val="7891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5F976E0E9DB64BB0F402A8BC83D378" ma:contentTypeVersion="29" ma:contentTypeDescription="Create a new document." ma:contentTypeScope="" ma:versionID="59b6b5d5e3f72ef3534da2c6b8114e4b">
  <xsd:schema xmlns:xsd="http://www.w3.org/2001/XMLSchema" xmlns:xs="http://www.w3.org/2001/XMLSchema" xmlns:p="http://schemas.microsoft.com/office/2006/metadata/properties" xmlns:ns3="8062d208-f0d6-471c-9001-63ee949ffc17" xmlns:ns4="23f84c99-5c60-4549-bce9-ecbdde304525" targetNamespace="http://schemas.microsoft.com/office/2006/metadata/properties" ma:root="true" ma:fieldsID="eab30446b747e86b08edfa85ebf74492" ns3:_="" ns4:_="">
    <xsd:import namespace="8062d208-f0d6-471c-9001-63ee949ffc17"/>
    <xsd:import namespace="23f84c99-5c60-4549-bce9-ecbdde304525"/>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2d208-f0d6-471c-9001-63ee949ffc1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f84c99-5c60-4549-bce9-ecbdde304525"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8062d208-f0d6-471c-9001-63ee949ffc17">
      <UserInfo>
        <DisplayName/>
        <AccountId xsi:nil="true"/>
        <AccountType/>
      </UserInfo>
    </Owner>
    <Students xmlns="8062d208-f0d6-471c-9001-63ee949ffc17">
      <UserInfo>
        <DisplayName/>
        <AccountId xsi:nil="true"/>
        <AccountType/>
      </UserInfo>
    </Students>
    <Student_Groups xmlns="8062d208-f0d6-471c-9001-63ee949ffc17">
      <UserInfo>
        <DisplayName/>
        <AccountId xsi:nil="true"/>
        <AccountType/>
      </UserInfo>
    </Student_Groups>
    <LMS_Mappings xmlns="8062d208-f0d6-471c-9001-63ee949ffc17" xsi:nil="true"/>
    <CultureName xmlns="8062d208-f0d6-471c-9001-63ee949ffc17" xsi:nil="true"/>
    <Has_Teacher_Only_SectionGroup xmlns="8062d208-f0d6-471c-9001-63ee949ffc17" xsi:nil="true"/>
    <DefaultSectionNames xmlns="8062d208-f0d6-471c-9001-63ee949ffc17" xsi:nil="true"/>
    <AppVersion xmlns="8062d208-f0d6-471c-9001-63ee949ffc17" xsi:nil="true"/>
    <Invited_Teachers xmlns="8062d208-f0d6-471c-9001-63ee949ffc17" xsi:nil="true"/>
    <Invited_Students xmlns="8062d208-f0d6-471c-9001-63ee949ffc17" xsi:nil="true"/>
    <Teachers xmlns="8062d208-f0d6-471c-9001-63ee949ffc17">
      <UserInfo>
        <DisplayName/>
        <AccountId xsi:nil="true"/>
        <AccountType/>
      </UserInfo>
    </Teachers>
    <Math_Settings xmlns="8062d208-f0d6-471c-9001-63ee949ffc17" xsi:nil="true"/>
    <Templates xmlns="8062d208-f0d6-471c-9001-63ee949ffc17" xsi:nil="true"/>
    <Self_Registration_Enabled xmlns="8062d208-f0d6-471c-9001-63ee949ffc17" xsi:nil="true"/>
    <Is_Collaboration_Space_Locked xmlns="8062d208-f0d6-471c-9001-63ee949ffc17" xsi:nil="true"/>
    <Distribution_Groups xmlns="8062d208-f0d6-471c-9001-63ee949ffc17" xsi:nil="true"/>
    <NotebookType xmlns="8062d208-f0d6-471c-9001-63ee949ffc17" xsi:nil="true"/>
    <FolderType xmlns="8062d208-f0d6-471c-9001-63ee949ffc17" xsi:nil="true"/>
    <TeamsChannelId xmlns="8062d208-f0d6-471c-9001-63ee949ffc17" xsi:nil="true"/>
    <IsNotebookLocked xmlns="8062d208-f0d6-471c-9001-63ee949ffc17" xsi:nil="true"/>
  </documentManagement>
</p:properties>
</file>

<file path=customXml/itemProps1.xml><?xml version="1.0" encoding="utf-8"?>
<ds:datastoreItem xmlns:ds="http://schemas.openxmlformats.org/officeDocument/2006/customXml" ds:itemID="{2A435224-308A-45A7-AF53-4871F11FB9A7}">
  <ds:schemaRefs>
    <ds:schemaRef ds:uri="http://schemas.microsoft.com/sharepoint/v3/contenttype/forms"/>
  </ds:schemaRefs>
</ds:datastoreItem>
</file>

<file path=customXml/itemProps2.xml><?xml version="1.0" encoding="utf-8"?>
<ds:datastoreItem xmlns:ds="http://schemas.openxmlformats.org/officeDocument/2006/customXml" ds:itemID="{C9BD694B-E612-455E-97C5-88EF85B53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2d208-f0d6-471c-9001-63ee949ffc17"/>
    <ds:schemaRef ds:uri="23f84c99-5c60-4549-bce9-ecbdde304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34EC7-1EE7-45F6-885A-4D41EE6A9A60}">
  <ds:schemaRefs>
    <ds:schemaRef ds:uri="8062d208-f0d6-471c-9001-63ee949ffc17"/>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23f84c99-5c60-4549-bce9-ecbdde30452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13438</TotalTime>
  <Words>3875</Words>
  <Application>Microsoft Office PowerPoint</Application>
  <PresentationFormat>Widescreen</PresentationFormat>
  <Paragraphs>223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Muli</vt:lpstr>
      <vt:lpstr>Wingdings</vt:lpstr>
      <vt:lpstr>Health Fitness 16x9</vt:lpstr>
      <vt:lpstr>Community Health Assessment for Snohomish county </vt:lpstr>
      <vt:lpstr>Summary of the problem</vt:lpstr>
      <vt:lpstr>Summary of the West African Community </vt:lpstr>
      <vt:lpstr>WAWAC Community Assets2</vt:lpstr>
      <vt:lpstr>Overview of the Assessment Plan</vt:lpstr>
      <vt:lpstr>Root Cause Analysis of Low vaccine uptake in WAC in Snohomish county </vt:lpstr>
      <vt:lpstr>Community Engagement Strategies</vt:lpstr>
      <vt:lpstr>Summary of Secondary research</vt:lpstr>
      <vt:lpstr>Summary of Secondary Research</vt:lpstr>
      <vt:lpstr>methods for Primary Data Collection</vt:lpstr>
      <vt:lpstr>Primary Data Collection</vt:lpstr>
      <vt:lpstr>Data Analysis plan</vt:lpstr>
      <vt:lpstr>Socio-ecological model</vt:lpstr>
      <vt:lpstr>Action Plan I</vt:lpstr>
      <vt:lpstr>Action Plan II</vt:lpstr>
      <vt:lpstr>Dissemination plan</vt:lpstr>
      <vt:lpstr>Sources</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among the West African Community in Snohomish County </dc:title>
  <dc:creator>Leslie Jacobo</dc:creator>
  <cp:lastModifiedBy>Leslie Jacobo</cp:lastModifiedBy>
  <cp:revision>3</cp:revision>
  <dcterms:created xsi:type="dcterms:W3CDTF">2022-05-09T20:45:33Z</dcterms:created>
  <dcterms:modified xsi:type="dcterms:W3CDTF">2022-06-07T02:13:14Z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0x0101005A5F976E0E9DB64BB0F402A8BC83D378</vt:lpwstr>
  </property>
</Properties>
</file>