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Nuni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regular.fntdata"/><Relationship Id="rId11" Type="http://schemas.openxmlformats.org/officeDocument/2006/relationships/slide" Target="slides/slide6.xml"/><Relationship Id="rId22" Type="http://schemas.openxmlformats.org/officeDocument/2006/relationships/font" Target="fonts/Nunito-italic.fntdata"/><Relationship Id="rId10" Type="http://schemas.openxmlformats.org/officeDocument/2006/relationships/slide" Target="slides/slide5.xml"/><Relationship Id="rId21" Type="http://schemas.openxmlformats.org/officeDocument/2006/relationships/font" Target="fonts/Nuni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Nuni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Introduce name, location, purpose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Conducted as part of a HSERV 345 class assessment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Give segue to next slide by saying you will touch more on the problem your CHA will address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c7bd7f16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2c7bd7f16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Talk about how these needs will be addressed later through a detailed action plan (</a:t>
            </a:r>
            <a:r>
              <a:rPr b="1" lang="en"/>
              <a:t>part of the data analysis plan</a:t>
            </a:r>
            <a:r>
              <a:rPr lang="en"/>
              <a:t>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Discuss that these needs were identified by KI, Pa Ousman + warrant attention in this CHA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Discuss how the needs differed from formative research findings / helped us to narrow scope of specific barriers + </a:t>
            </a:r>
            <a:r>
              <a:rPr lang="en"/>
              <a:t>facilitators</a:t>
            </a:r>
            <a:r>
              <a:rPr lang="en"/>
              <a:t> to improved vaccine uptake in WAC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c7bd7f16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c7bd7f16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actors were pulled from community assets + gaps </a:t>
            </a:r>
            <a:r>
              <a:rPr lang="en"/>
              <a:t>pulled from </a:t>
            </a:r>
            <a:r>
              <a:rPr lang="en"/>
              <a:t>formative research  (</a:t>
            </a:r>
            <a:r>
              <a:rPr b="1" lang="en"/>
              <a:t>demonstrates how assessment findings were analyzed</a:t>
            </a:r>
            <a:r>
              <a:rPr lang="en"/>
              <a:t> to create action plan</a:t>
            </a:r>
            <a:r>
              <a:rPr lang="en"/>
              <a:t>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timeframes were not too long-term as to remain realistic + attainable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Discuss that health gaps informed by key informant interview + most gaps were found at community-level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3ffafb7b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3ffafb7b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Conclude presentation w/quote from Pa Ousman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Emphasize the resilience and community strength of WAWAC and WAC, </a:t>
            </a:r>
            <a:r>
              <a:rPr lang="en"/>
              <a:t>especially</a:t>
            </a:r>
            <a:r>
              <a:rPr lang="en"/>
              <a:t> in the navigation of COVID-19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End on an action-oriented note: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Remind audience that there’s still a lot more work to do in the community towards addressing low vaccine uptake, minimizing racial disparities, &amp; achieving health equity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c7bd7f16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2c7bd7f16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3ffafb7b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3ffafb7b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Click on volume icon to listen to the audio file.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Copy and paste link into browser to access KI Q&amp;A.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8a5ef9e31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8a5ef9e31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Talk about how vaccine uptake lower in SnoCo than WA (CDC COVID-19 dashboard + SHD data)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KI Pa Ousman revealed women + children especially susceptible to COVID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Address relevance of stats to overarching problem + root causes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8a5ef9e3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8a5ef9e3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Touch on how WAC population has and continues to grow in SnoCo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Touch on how these hospitality roles included frontline work during COVID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Almost 1 in 4 people in SnoCo speak a language other than English at home, moreso for those within the WAC (set foundation for need for culturally appropriate health communications in multiple languages)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8a5ef9e3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8a5ef9e3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Touch on main questions addressed + why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Briefly explain each assessment method used and in what order according to assessment scope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scope of assessment ends at assessment stage, not implementation stage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8a5ef9e31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8a5ef9e31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Talk about 4 main root causes + how they contribute to low vaccine uptake in WAC specifically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Clarify root cause analysis was done in formative </a:t>
            </a:r>
            <a:r>
              <a:rPr lang="en"/>
              <a:t>research</a:t>
            </a:r>
            <a:r>
              <a:rPr lang="en"/>
              <a:t> phase, before speaking with KI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Emphasize that most of the root causes are the result of systemic inequities, not individual failures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8a5ef9e31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8a5ef9e3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Briefly explain methods section - noting most sources came from Communities Count + CDC Wonder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this occurred as part of formative research stage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Emphasize how limitations of findings show a gap in WAC-centered research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Segue from secondary data methods → primary data methods in next slide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3ffafb7b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3ffafb7b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the primary data collection tool chosen was through a key informant interview approach in order to fill gaps in secondary data collection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one of the primary concerns mentioned by Pa Ousman was a lack of WAWAC funding, as detailed in the quote provided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Mention that the full audio of the interview and complete KI questions and </a:t>
            </a:r>
            <a:r>
              <a:rPr lang="en"/>
              <a:t>answers</a:t>
            </a:r>
            <a:r>
              <a:rPr lang="en"/>
              <a:t> will be available in the </a:t>
            </a:r>
            <a:r>
              <a:rPr b="1" lang="en"/>
              <a:t>appendix</a:t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8a5ef9e31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8a5ef9e3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Emphasize collaboration &amp; CBPR approach in community engagement strategies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Note that Pa played a crucial role as both a researcher and participant to help fill gaps in our formative research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Helped us to foster </a:t>
            </a:r>
            <a:r>
              <a:rPr b="1" lang="en"/>
              <a:t>mutual understanding</a:t>
            </a:r>
            <a:r>
              <a:rPr lang="en"/>
              <a:t> (tenet of CBPR) of WAC needs, </a:t>
            </a:r>
            <a:r>
              <a:rPr lang="en"/>
              <a:t>facilitators</a:t>
            </a:r>
            <a:r>
              <a:rPr lang="en"/>
              <a:t>, and barriers to low vaccine uptake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Provide segue into what Pa helped to identify for us in terms of community assets + gaps to be addressed in the next couple of slides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3ffafb7b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3ffafb7b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Highlight the main services provided by WAWAC according to their website + interview w/Pa Ousman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Touch on additional community assets outside of WAWAC, including Snohomish Health District, local parks such as Ferguson Park, and Sno-Isle Libraries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Emphasize that there is much more that WAWAC does beyond this slide that helps to build community resilience and fill the health gaps discussed so far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doh.wa.gov/emergencies/covid-19/data-dashboard" TargetMode="External"/><Relationship Id="rId10" Type="http://schemas.openxmlformats.org/officeDocument/2006/relationships/hyperlink" Target="https://doh.wa.gov/emergencies/covid-19/data-dashboard" TargetMode="External"/><Relationship Id="rId13" Type="http://schemas.openxmlformats.org/officeDocument/2006/relationships/hyperlink" Target="https://wawac.org/about-wawac/" TargetMode="External"/><Relationship Id="rId12" Type="http://schemas.openxmlformats.org/officeDocument/2006/relationships/hyperlink" Target="https://wawac.org/about-wawac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ommunitiescount.org/health-disparities-dashboard" TargetMode="External"/><Relationship Id="rId4" Type="http://schemas.openxmlformats.org/officeDocument/2006/relationships/hyperlink" Target="https://www.communitiescount.org/health-disparities-dashboard" TargetMode="External"/><Relationship Id="rId9" Type="http://schemas.openxmlformats.org/officeDocument/2006/relationships/hyperlink" Target="https://www.census.gov/quickfacts/snohomishcountywashington" TargetMode="External"/><Relationship Id="rId5" Type="http://schemas.openxmlformats.org/officeDocument/2006/relationships/hyperlink" Target="https://www.ncbi.nlm.nih.gov/books/NBK221231/" TargetMode="External"/><Relationship Id="rId6" Type="http://schemas.openxmlformats.org/officeDocument/2006/relationships/hyperlink" Target="https://www.ncbi.nlm.nih.gov/books/NBK221231/" TargetMode="External"/><Relationship Id="rId7" Type="http://schemas.openxmlformats.org/officeDocument/2006/relationships/hyperlink" Target="https://www.snohd.org/DocumentCenter/View/8768/COVID-19_Race_Analysis_11-18" TargetMode="External"/><Relationship Id="rId8" Type="http://schemas.openxmlformats.org/officeDocument/2006/relationships/hyperlink" Target="https://www.snohd.org/DocumentCenter/View/8768/COVID-19_Race_Analysis_11-1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7PmgkKFVCieZtiyB18xI0oS9XW5CuwFg/view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b="49601" l="20697" r="66380" t="30608"/>
          <a:stretch/>
        </p:blipFill>
        <p:spPr>
          <a:xfrm>
            <a:off x="389726" y="2228325"/>
            <a:ext cx="1644124" cy="167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>
            <p:ph type="ctrTitle"/>
          </p:nvPr>
        </p:nvSpPr>
        <p:spPr>
          <a:xfrm>
            <a:off x="1699125" y="1380563"/>
            <a:ext cx="58467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400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Snohomish County:</a:t>
            </a:r>
            <a:endParaRPr b="1" sz="4400">
              <a:solidFill>
                <a:schemeClr val="accent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A Community Health Assessment</a:t>
            </a:r>
            <a:endParaRPr sz="4400">
              <a:solidFill>
                <a:schemeClr val="accent6"/>
              </a:solidFill>
            </a:endParaRPr>
          </a:p>
        </p:txBody>
      </p:sp>
      <p:sp>
        <p:nvSpPr>
          <p:cNvPr id="130" name="Google Shape;130;p13"/>
          <p:cNvSpPr txBox="1"/>
          <p:nvPr>
            <p:ph idx="1" type="subTitle"/>
          </p:nvPr>
        </p:nvSpPr>
        <p:spPr>
          <a:xfrm>
            <a:off x="3793800" y="3314600"/>
            <a:ext cx="15564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Maddy Agranoff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HSERV 345, 2022</a:t>
            </a:r>
            <a:endParaRPr/>
          </a:p>
        </p:txBody>
      </p:sp>
      <p:sp>
        <p:nvSpPr>
          <p:cNvPr id="131" name="Google Shape;131;p13"/>
          <p:cNvSpPr txBox="1"/>
          <p:nvPr/>
        </p:nvSpPr>
        <p:spPr>
          <a:xfrm>
            <a:off x="6954350" y="3506450"/>
            <a:ext cx="41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**Insert pics here 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776" y="3405950"/>
            <a:ext cx="2423801" cy="15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/>
          <p:cNvPicPr preferRelativeResize="0"/>
          <p:nvPr/>
        </p:nvPicPr>
        <p:blipFill rotWithShape="1">
          <a:blip r:embed="rId3">
            <a:alphaModFix/>
          </a:blip>
          <a:srcRect b="14360" l="22885" r="3693" t="23608"/>
          <a:stretch/>
        </p:blipFill>
        <p:spPr>
          <a:xfrm>
            <a:off x="577250" y="310725"/>
            <a:ext cx="8122849" cy="4573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/>
          <p:nvPr>
            <p:ph type="title"/>
          </p:nvPr>
        </p:nvSpPr>
        <p:spPr>
          <a:xfrm>
            <a:off x="451225" y="310725"/>
            <a:ext cx="60702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</a:t>
            </a:r>
            <a:r>
              <a:rPr lang="en" sz="2444"/>
              <a:t>ocial-Ecological Model based on Key Informant Interview with Pa Ousman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/>
          <p:nvPr>
            <p:ph type="title"/>
          </p:nvPr>
        </p:nvSpPr>
        <p:spPr>
          <a:xfrm>
            <a:off x="278200" y="1948975"/>
            <a:ext cx="12513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Action &amp; Analysis 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Plan</a:t>
            </a:r>
            <a:endParaRPr sz="2200"/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3">
            <a:alphaModFix/>
          </a:blip>
          <a:srcRect b="7719" l="13900" r="15647" t="20270"/>
          <a:stretch/>
        </p:blipFill>
        <p:spPr>
          <a:xfrm>
            <a:off x="1493450" y="245750"/>
            <a:ext cx="6802673" cy="46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>
            <a:off x="4119275" y="3548025"/>
            <a:ext cx="663600" cy="6582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4207650" y="3504750"/>
            <a:ext cx="728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“</a:t>
            </a:r>
            <a:endParaRPr sz="64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15" name="Google Shape;215;p24"/>
          <p:cNvCxnSpPr/>
          <p:nvPr/>
        </p:nvCxnSpPr>
        <p:spPr>
          <a:xfrm flipH="1">
            <a:off x="4447550" y="4198975"/>
            <a:ext cx="10800" cy="72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6" name="Google Shape;216;p24"/>
          <p:cNvSpPr txBox="1"/>
          <p:nvPr/>
        </p:nvSpPr>
        <p:spPr>
          <a:xfrm>
            <a:off x="1763100" y="1178700"/>
            <a:ext cx="5617800" cy="2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“We are very </a:t>
            </a:r>
            <a:r>
              <a:rPr i="1" lang="en" sz="21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resilient. </a:t>
            </a:r>
            <a:r>
              <a:rPr i="1" lang="en" sz="2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We are building different networks and going out there, sitting at the table, making sure</a:t>
            </a:r>
            <a:r>
              <a:rPr i="1" lang="en" sz="21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 our voices are heard</a:t>
            </a:r>
            <a:r>
              <a:rPr i="1" lang="en" sz="210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,</a:t>
            </a:r>
            <a:r>
              <a:rPr i="1" lang="en" sz="2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and that is making a </a:t>
            </a:r>
            <a:r>
              <a:rPr i="1" lang="en" sz="2100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big difference</a:t>
            </a:r>
            <a:r>
              <a:rPr i="1" lang="en" sz="2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.” - </a:t>
            </a:r>
            <a:r>
              <a:rPr lang="en" sz="2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Pa Ousman</a:t>
            </a:r>
            <a:endParaRPr sz="21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858725" y="663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</a:t>
            </a:r>
            <a:endParaRPr/>
          </a:p>
        </p:txBody>
      </p:sp>
      <p:sp>
        <p:nvSpPr>
          <p:cNvPr id="222" name="Google Shape;222;p25"/>
          <p:cNvSpPr txBox="1"/>
          <p:nvPr>
            <p:ph idx="1" type="body"/>
          </p:nvPr>
        </p:nvSpPr>
        <p:spPr>
          <a:xfrm>
            <a:off x="819150" y="1337850"/>
            <a:ext cx="7505700" cy="31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Communities Count. (n.d.). </a:t>
            </a:r>
            <a:r>
              <a:rPr i="1"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Health Disparities Dashboard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Retrieved May 20, 2022, from</a:t>
            </a:r>
            <a:r>
              <a:rPr lang="en" sz="100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https://www.communitiescount.org/health-disparities-dashboard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endParaRPr sz="1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228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Institute of Medicine (US) Committee on Assuring the Health of the Public in the 21st Century (2002). The Future of the Public's Health in the 21st Century. Washington (DC): National Academies Press (US); 3, The Governmental Public Health Infrastructure.</a:t>
            </a:r>
            <a:r>
              <a:rPr lang="en" sz="100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6"/>
              </a:rPr>
              <a:t>https://www.ncbi.nlm.nih.gov/books/NBK221231/</a:t>
            </a:r>
            <a:endParaRPr sz="1000" u="sng">
              <a:solidFill>
                <a:schemeClr val="hlink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355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Snohomish Health District (2021, November). </a:t>
            </a:r>
            <a:r>
              <a:rPr i="1"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Covid-19 Race/Ethnicity Data Analysis January 19, 2020 November 18, 2021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Snohomish Health District. Retrieved May 20, 2022, from</a:t>
            </a:r>
            <a:r>
              <a:rPr lang="en" sz="100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8"/>
              </a:rPr>
              <a:t>https://www.snohd.org/DocumentCenter/View/8768/COVID-19_Race_Analysis_11-18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endParaRPr sz="1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355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United States Census Bureau. (2020). </a:t>
            </a:r>
            <a:r>
              <a:rPr i="1"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QuickFacts: Snohomish County, Washington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Retrieved May 16th, 2022 from </a:t>
            </a:r>
            <a:r>
              <a:rPr lang="en" sz="1000" u="sng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https://www.census.gov/quickfacts/snohomishcountywashington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Washington State Department of Health. (2022). </a:t>
            </a:r>
            <a:r>
              <a:rPr i="1"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Covid-19 Data Dashboard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Washington State Department of Health. Retrieved May 19, 2022, from</a:t>
            </a:r>
            <a:r>
              <a:rPr lang="en" sz="100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1"/>
              </a:rPr>
              <a:t>https://doh.wa.gov/emergencies/covid-19/data-dashboard</a:t>
            </a:r>
            <a:endParaRPr sz="1000" u="sng">
              <a:solidFill>
                <a:schemeClr val="hlink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355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Washington West African Center. (n.d.). </a:t>
            </a:r>
            <a:r>
              <a:rPr i="1"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About WAWAC</a:t>
            </a:r>
            <a:r>
              <a:rPr lang="en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Washington West African Center (WAWAC). Retrieved May 17, 2022, from</a:t>
            </a:r>
            <a:r>
              <a:rPr lang="en" sz="1000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13"/>
              </a:rPr>
              <a:t>https://wawac.org/about-wawac/</a:t>
            </a:r>
            <a:endParaRPr sz="1000" u="sng">
              <a:solidFill>
                <a:schemeClr val="hlink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355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Appendix</a:t>
            </a:r>
            <a:endParaRPr sz="3400"/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819150" y="1714500"/>
            <a:ext cx="6735600" cy="10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b="1" lang="en" sz="1800"/>
              <a:t>Full Key Informant Interview with Pa Ousman</a:t>
            </a:r>
            <a:r>
              <a:rPr lang="en" sz="1800"/>
              <a:t>: Audio File Attached.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b="1" lang="en" sz="1800"/>
              <a:t>Key Informant Questions &amp; Answers Link</a:t>
            </a:r>
            <a:r>
              <a:rPr lang="en" sz="1800"/>
              <a:t>: https://drive.google.com/file/d/1p2b_Ja6jSWzSHZNYF6I8gPmLIvi8URDM/view?usp=sharing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29" name="Google Shape;229;p26" title="Key Informant Interview_ Audio.m4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9175" y="1714500"/>
            <a:ext cx="577800" cy="5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type="title"/>
          </p:nvPr>
        </p:nvSpPr>
        <p:spPr>
          <a:xfrm>
            <a:off x="769575" y="7173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Summary of the Problem</a:t>
            </a:r>
            <a:endParaRPr sz="3100"/>
          </a:p>
        </p:txBody>
      </p:sp>
      <p:sp>
        <p:nvSpPr>
          <p:cNvPr id="138" name="Google Shape;138;p14"/>
          <p:cNvSpPr txBox="1"/>
          <p:nvPr>
            <p:ph idx="1" type="body"/>
          </p:nvPr>
        </p:nvSpPr>
        <p:spPr>
          <a:xfrm>
            <a:off x="576400" y="1516850"/>
            <a:ext cx="5883600" cy="28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❖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70.8% of Snohomish County population fully vaccinated, compared to 96% of WA state (CDC, 2022).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❖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West African Community exhibit lower rates of vaccine uptake compared to their White counterparts (SHD, n.d.).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➢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Women and children especially susceptible to COVID-19 within the WAC (Pa Ousman, 2022).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3">
            <a:alphaModFix/>
          </a:blip>
          <a:srcRect b="21990" l="63557" r="11728" t="35858"/>
          <a:stretch/>
        </p:blipFill>
        <p:spPr>
          <a:xfrm>
            <a:off x="6757975" y="459500"/>
            <a:ext cx="1907100" cy="21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200" y="2852550"/>
            <a:ext cx="2093700" cy="157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855225" y="5570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 African Community Summary             </a:t>
            </a:r>
            <a:r>
              <a:rPr lang="en"/>
              <a:t>   </a:t>
            </a:r>
            <a:r>
              <a:rPr lang="en" sz="1300"/>
              <a:t>(WAWAC, n.d.).</a:t>
            </a:r>
            <a:endParaRPr sz="1300"/>
          </a:p>
        </p:txBody>
      </p:sp>
      <p:sp>
        <p:nvSpPr>
          <p:cNvPr id="146" name="Google Shape;146;p15"/>
          <p:cNvSpPr txBox="1"/>
          <p:nvPr>
            <p:ph idx="1" type="body"/>
          </p:nvPr>
        </p:nvSpPr>
        <p:spPr>
          <a:xfrm>
            <a:off x="819150" y="13817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20,000+ West Africans in WA state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Immigrant community that spans individuals from </a:t>
            </a:r>
            <a:r>
              <a:rPr lang="en" sz="1150">
                <a:solidFill>
                  <a:srgbClr val="666666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T</a:t>
            </a:r>
            <a:r>
              <a:rPr lang="en"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he Gambia, Senegal, Mali, Mauritania, Sierra Leone, Ghana, Nigeria, Togo, Guinea, Burkina Faso, </a:t>
            </a:r>
            <a:r>
              <a:rPr lang="en">
                <a:solidFill>
                  <a:srgbClr val="434343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Côte d'Ivoire</a:t>
            </a:r>
            <a:r>
              <a:rPr lang="en"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, and Benin</a:t>
            </a:r>
            <a:endParaRPr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Majority of WAC member occupations in hospitality, front-line work</a:t>
            </a:r>
            <a:endParaRPr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Within Snohomish County (U.S. Census Bureau, 2021):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22% speak a language other than English at home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17% “foreign born persons”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Per-capita income lower in Snohomish County compared to rest of WA state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3">
            <a:alphaModFix/>
          </a:blip>
          <a:srcRect b="19344" l="28338" r="3327" t="53866"/>
          <a:stretch/>
        </p:blipFill>
        <p:spPr>
          <a:xfrm>
            <a:off x="2221025" y="3405450"/>
            <a:ext cx="5078077" cy="132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title"/>
          </p:nvPr>
        </p:nvSpPr>
        <p:spPr>
          <a:xfrm>
            <a:off x="819150" y="4632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High-Level Overview of Assessment Plan</a:t>
            </a:r>
            <a:endParaRPr/>
          </a:p>
        </p:txBody>
      </p:sp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819150" y="1182775"/>
            <a:ext cx="7920600" cy="15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100"/>
              <a:t>Questions addressed</a:t>
            </a:r>
            <a:r>
              <a:rPr lang="en" sz="1100"/>
              <a:t>:</a:t>
            </a:r>
            <a:endParaRPr sz="1100"/>
          </a:p>
          <a:p>
            <a:pPr indent="-298450" lvl="0" marL="457200" rtl="0" algn="l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/>
              <a:t>Why is vaccine uptake lower in the West African Community relative to the rest of the Snohomish County population?</a:t>
            </a:r>
            <a:endParaRPr sz="1100"/>
          </a:p>
          <a:p>
            <a:pPr indent="-298450" lvl="0" marL="457200" rtl="0" algn="l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/>
              <a:t>What are the underlying factors, barriers, and facilitators to achieving improved vaccine uptake and health equity in the WAC?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/>
              <a:t>Assessment Methods</a:t>
            </a:r>
            <a:r>
              <a:rPr lang="en" sz="1000"/>
              <a:t> </a:t>
            </a:r>
            <a:endParaRPr sz="1000"/>
          </a:p>
          <a:p>
            <a:pPr indent="-298450" lvl="0" marL="457200" rtl="0" algn="l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/>
              <a:t>Root Cause Analysis</a:t>
            </a:r>
            <a:endParaRPr sz="1100"/>
          </a:p>
          <a:p>
            <a:pPr indent="-298450" lvl="0" marL="457200" rtl="0" algn="l"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/>
              <a:t>Formative Research Collection &amp; Secondary Data Analysis		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/>
              <a:t>Key Informant Interview</a:t>
            </a:r>
            <a:endParaRPr sz="1100"/>
          </a:p>
        </p:txBody>
      </p:sp>
      <p:pic>
        <p:nvPicPr>
          <p:cNvPr id="154" name="Google Shape;154;p16"/>
          <p:cNvPicPr preferRelativeResize="0"/>
          <p:nvPr/>
        </p:nvPicPr>
        <p:blipFill rotWithShape="1">
          <a:blip r:embed="rId3">
            <a:alphaModFix/>
          </a:blip>
          <a:srcRect b="21325" l="21782" r="19234" t="51466"/>
          <a:stretch/>
        </p:blipFill>
        <p:spPr>
          <a:xfrm>
            <a:off x="819150" y="3247275"/>
            <a:ext cx="4752973" cy="146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/>
          <p:nvPr/>
        </p:nvSpPr>
        <p:spPr>
          <a:xfrm>
            <a:off x="819150" y="2893275"/>
            <a:ext cx="2858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Assessment Scope: April → May 2022</a:t>
            </a:r>
            <a:endParaRPr b="1" sz="1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7"/>
          <p:cNvPicPr preferRelativeResize="0"/>
          <p:nvPr/>
        </p:nvPicPr>
        <p:blipFill rotWithShape="1">
          <a:blip r:embed="rId3">
            <a:alphaModFix/>
          </a:blip>
          <a:srcRect b="14494" l="22522" r="16389" t="26871"/>
          <a:stretch/>
        </p:blipFill>
        <p:spPr>
          <a:xfrm>
            <a:off x="909125" y="418025"/>
            <a:ext cx="7417226" cy="4469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>
            <p:ph type="title"/>
          </p:nvPr>
        </p:nvSpPr>
        <p:spPr>
          <a:xfrm>
            <a:off x="502275" y="418025"/>
            <a:ext cx="41940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Root Cause Analysis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411700" y="428152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*PH = Public Health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530925" y="4706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Data Summary &amp; Findings</a:t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471850" y="1187175"/>
            <a:ext cx="2139600" cy="3469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Seek out as secondary sources that address County-level-specific data, such as</a:t>
            </a:r>
            <a:r>
              <a:rPr i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Communities Count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Search relevant keywords in the search engines of secondary sources (e.g., “West African,” “COVID-19,” “vaccine uptake,” etc.).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Only pull data that will help to address root causes of the problem.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2850100" y="1174425"/>
            <a:ext cx="3645000" cy="3497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Findings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% of individuals with a first booster dose in SnoCo lowest among those at or below 12 years of age (CDC Wonder, 2022).</a:t>
            </a:r>
            <a:endParaRPr sz="1200">
              <a:solidFill>
                <a:srgbClr val="2D3B4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70.8% of SnoCo is fully vaccinated, compared to 96% of entire WA state (CDC, 2022).</a:t>
            </a:r>
            <a:endParaRPr sz="1200">
              <a:solidFill>
                <a:srgbClr val="2D3B4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Black communities more likely to fall 200% below the poverty line, attain education below high school, and have poorer health outcomes compared to white populations (Communities Count, n.d.).</a:t>
            </a:r>
            <a:endParaRPr sz="1200">
              <a:solidFill>
                <a:srgbClr val="2D3B4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WA black caregivers more likely to lack daily support with raising children</a:t>
            </a:r>
            <a:endParaRPr sz="1200">
              <a:solidFill>
                <a:srgbClr val="2D3B4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219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SnoCo COVID-19 case rate of 95.85 people per 100,000 (CDC Wonder, 2022).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6733750" y="1187175"/>
            <a:ext cx="1819800" cy="347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D3B4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Limitations</a:t>
            </a:r>
            <a:endParaRPr b="1" sz="1200">
              <a:solidFill>
                <a:srgbClr val="2D3B4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121919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existing secondary data on the West African Community found in SnoCo, or WA state as a whole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Had to use data on black populations within SnoCo to generalize to the WAC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Most secondary data pulled from 2-3 sources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19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Some King County data generalized to SnoCo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>
            <p:ph type="title"/>
          </p:nvPr>
        </p:nvSpPr>
        <p:spPr>
          <a:xfrm>
            <a:off x="819150" y="6873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Data Collection Plan: Key Informant Interview w/Pa Ousman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3">
            <a:alphaModFix/>
          </a:blip>
          <a:srcRect b="21833" l="21258" r="40698" t="51010"/>
          <a:stretch/>
        </p:blipFill>
        <p:spPr>
          <a:xfrm>
            <a:off x="2623463" y="1762587"/>
            <a:ext cx="4449777" cy="21171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7" name="Google Shape;177;p19"/>
          <p:cNvSpPr txBox="1"/>
          <p:nvPr/>
        </p:nvSpPr>
        <p:spPr>
          <a:xfrm>
            <a:off x="1493550" y="4000375"/>
            <a:ext cx="6156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Georgia"/>
                <a:ea typeface="Georgia"/>
                <a:cs typeface="Georgia"/>
                <a:sym typeface="Georgia"/>
              </a:rPr>
              <a:t>“All these great ideas we have…we never have any funding or support to do it. [I’m] using my own van that I’m sitting in right now to provide services.” 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- Pa Ousman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 rot="-5400000">
            <a:off x="1189475" y="2551750"/>
            <a:ext cx="2121600" cy="538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Methods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600825" y="6563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Engagement Strategies: Key  Informant Interview w/Pa Ousman</a:t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/>
          </a:blip>
          <a:srcRect b="0" l="18351" r="18672" t="0"/>
          <a:stretch/>
        </p:blipFill>
        <p:spPr>
          <a:xfrm>
            <a:off x="4096250" y="2396625"/>
            <a:ext cx="1423575" cy="15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>
            <a:off x="465525" y="3260475"/>
            <a:ext cx="3967200" cy="1203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CBPR Approach - Primary Data Collection 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with Pa Ousman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Invited Pa Ousman to take on a researcher role in our primary data collection process to identify health gaps in the WAC and garner community-centered input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5228800" y="2203025"/>
            <a:ext cx="3510900" cy="18942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3657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3) </a:t>
            </a: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Consultative Community Engagement Strategy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Consulted with WAC key informant, Pa Ousman via Zoom in a formalized, qualitative interview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Meeting used to gather feedback on formative research findings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Used Pa’s feedback to critically assess alignment &amp; potential gaps in our research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0"/>
          <p:cNvSpPr/>
          <p:nvPr/>
        </p:nvSpPr>
        <p:spPr>
          <a:xfrm>
            <a:off x="465525" y="1966813"/>
            <a:ext cx="3967200" cy="1033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1) </a:t>
            </a: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Accessible Outreach Channels: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Reached out to community members within the WAC by </a:t>
            </a: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email 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 invite them to participate in a key informant interview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/>
          <p:nvPr>
            <p:ph type="title"/>
          </p:nvPr>
        </p:nvSpPr>
        <p:spPr>
          <a:xfrm>
            <a:off x="718100" y="555450"/>
            <a:ext cx="7505700" cy="7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Assets: WAWAC Snapshot </a:t>
            </a:r>
            <a:r>
              <a:rPr lang="en" sz="1200"/>
              <a:t>(WAWAC, n.d.).</a:t>
            </a:r>
            <a:endParaRPr sz="1200"/>
          </a:p>
        </p:txBody>
      </p:sp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617175" y="1347750"/>
            <a:ext cx="28746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Transportation Support Services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COVID-19 Testing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Grocery Assistance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Marriage Counseling Services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After-School Programs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en" sz="1800"/>
              <a:t>Clothing Drives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❖"/>
            </a:pPr>
            <a:r>
              <a:rPr b="1" lang="en" sz="1800"/>
              <a:t>…and much more!</a:t>
            </a:r>
            <a:endParaRPr b="1" sz="1800"/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 b="0" l="32195" r="25285" t="0"/>
          <a:stretch/>
        </p:blipFill>
        <p:spPr>
          <a:xfrm>
            <a:off x="3636000" y="1209600"/>
            <a:ext cx="2177700" cy="248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4">
            <a:alphaModFix/>
          </a:blip>
          <a:srcRect b="0" l="15175" r="0" t="0"/>
          <a:stretch/>
        </p:blipFill>
        <p:spPr>
          <a:xfrm>
            <a:off x="5942625" y="1284450"/>
            <a:ext cx="2511900" cy="166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5">
            <a:alphaModFix/>
          </a:blip>
          <a:srcRect b="25113" l="11306" r="634" t="7843"/>
          <a:stretch/>
        </p:blipFill>
        <p:spPr>
          <a:xfrm>
            <a:off x="4357825" y="2824800"/>
            <a:ext cx="3909600" cy="198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