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83" r:id="rId5"/>
    <p:sldId id="286" r:id="rId6"/>
    <p:sldId id="261" r:id="rId7"/>
    <p:sldId id="260" r:id="rId8"/>
    <p:sldId id="262" r:id="rId9"/>
    <p:sldId id="289" r:id="rId10"/>
    <p:sldId id="291" r:id="rId11"/>
    <p:sldId id="290" r:id="rId12"/>
    <p:sldId id="272" r:id="rId13"/>
    <p:sldId id="276" r:id="rId14"/>
    <p:sldId id="267" r:id="rId15"/>
    <p:sldId id="288" r:id="rId16"/>
    <p:sldId id="292" r:id="rId17"/>
    <p:sldId id="293" r:id="rId18"/>
    <p:sldId id="287" r:id="rId19"/>
    <p:sldId id="294" r:id="rId20"/>
    <p:sldId id="277" r:id="rId21"/>
    <p:sldId id="295" r:id="rId22"/>
    <p:sldId id="296"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5" autoAdjust="0"/>
    <p:restoredTop sz="92369" autoAdjust="0"/>
  </p:normalViewPr>
  <p:slideViewPr>
    <p:cSldViewPr snapToGrid="0">
      <p:cViewPr>
        <p:scale>
          <a:sx n="80" d="100"/>
          <a:sy n="80" d="100"/>
        </p:scale>
        <p:origin x="392" y="7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948BA-5480-470A-976A-71CC18DC3A37}" type="doc">
      <dgm:prSet loTypeId="urn:microsoft.com/office/officeart/2016/7/layout/RepeatingBendingProcessNew" loCatId="process" qsTypeId="urn:microsoft.com/office/officeart/2005/8/quickstyle/simple1" qsCatId="simple" csTypeId="urn:microsoft.com/office/officeart/2005/8/colors/accent3_2" csCatId="accent3" phldr="1"/>
      <dgm:spPr/>
      <dgm:t>
        <a:bodyPr/>
        <a:lstStyle/>
        <a:p>
          <a:endParaRPr lang="en-US"/>
        </a:p>
      </dgm:t>
    </dgm:pt>
    <dgm:pt modelId="{3DF8653F-4A8B-4209-944C-1184FA1187FC}">
      <dgm:prSet custT="1"/>
      <dgm:spPr/>
      <dgm:t>
        <a:bodyPr/>
        <a:lstStyle/>
        <a:p>
          <a:r>
            <a:rPr lang="en-US" sz="3000" b="1" dirty="0">
              <a:latin typeface="+mj-lt"/>
            </a:rPr>
            <a:t>Meet</a:t>
          </a:r>
          <a:r>
            <a:rPr lang="en-US" sz="2000" dirty="0">
              <a:latin typeface="+mj-lt"/>
            </a:rPr>
            <a:t> to lay out the information with the WAWAC community leaders and give out a copy of whole report to board members. </a:t>
          </a:r>
        </a:p>
      </dgm:t>
    </dgm:pt>
    <dgm:pt modelId="{A33CF44B-9E04-47B3-9243-23CDB60517C9}" type="parTrans" cxnId="{C3B2560C-FC02-471E-A189-0AA36C33A5F1}">
      <dgm:prSet/>
      <dgm:spPr/>
      <dgm:t>
        <a:bodyPr/>
        <a:lstStyle/>
        <a:p>
          <a:endParaRPr lang="en-US"/>
        </a:p>
      </dgm:t>
    </dgm:pt>
    <dgm:pt modelId="{28276A80-24A2-4F3F-9135-8D752AAFFF27}" type="sibTrans" cxnId="{C3B2560C-FC02-471E-A189-0AA36C33A5F1}">
      <dgm:prSet/>
      <dgm:spPr/>
      <dgm:t>
        <a:bodyPr/>
        <a:lstStyle/>
        <a:p>
          <a:endParaRPr lang="en-US"/>
        </a:p>
      </dgm:t>
    </dgm:pt>
    <dgm:pt modelId="{8A50CF22-4733-4583-A2E2-E3782249A443}">
      <dgm:prSet custT="1"/>
      <dgm:spPr/>
      <dgm:t>
        <a:bodyPr/>
        <a:lstStyle/>
        <a:p>
          <a:r>
            <a:rPr lang="en-US" sz="3000" b="1" dirty="0">
              <a:latin typeface="+mj-lt"/>
            </a:rPr>
            <a:t>Print</a:t>
          </a:r>
          <a:r>
            <a:rPr lang="en-US" sz="2300" dirty="0">
              <a:latin typeface="+mj-lt"/>
            </a:rPr>
            <a:t> </a:t>
          </a:r>
          <a:r>
            <a:rPr lang="en-US" sz="2000" dirty="0">
              <a:latin typeface="+mj-lt"/>
            </a:rPr>
            <a:t>copy of important findings and post throughout the community spaces</a:t>
          </a:r>
          <a:r>
            <a:rPr lang="en-US" sz="2300" dirty="0">
              <a:latin typeface="+mj-lt"/>
            </a:rPr>
            <a:t>.</a:t>
          </a:r>
        </a:p>
      </dgm:t>
    </dgm:pt>
    <dgm:pt modelId="{AD4C463E-46B0-4149-9D97-97FE2E86A22F}" type="parTrans" cxnId="{2DCC5523-4F9B-4015-899B-72AECBA4757D}">
      <dgm:prSet/>
      <dgm:spPr/>
      <dgm:t>
        <a:bodyPr/>
        <a:lstStyle/>
        <a:p>
          <a:endParaRPr lang="en-US"/>
        </a:p>
      </dgm:t>
    </dgm:pt>
    <dgm:pt modelId="{DC4A525D-AD0D-4790-B94E-C85BCA997589}" type="sibTrans" cxnId="{2DCC5523-4F9B-4015-899B-72AECBA4757D}">
      <dgm:prSet/>
      <dgm:spPr/>
      <dgm:t>
        <a:bodyPr/>
        <a:lstStyle/>
        <a:p>
          <a:endParaRPr lang="en-US"/>
        </a:p>
      </dgm:t>
    </dgm:pt>
    <dgm:pt modelId="{F2A857F6-8F06-4A7C-BBEF-FCD4FDEEC6E1}">
      <dgm:prSet custT="1"/>
      <dgm:spPr/>
      <dgm:t>
        <a:bodyPr/>
        <a:lstStyle/>
        <a:p>
          <a:r>
            <a:rPr lang="en-US" sz="3000" b="1" dirty="0">
              <a:latin typeface="+mj-lt"/>
            </a:rPr>
            <a:t>Understand</a:t>
          </a:r>
          <a:r>
            <a:rPr lang="en-US" sz="2300" dirty="0">
              <a:latin typeface="+mj-lt"/>
            </a:rPr>
            <a:t> </a:t>
          </a:r>
          <a:r>
            <a:rPr lang="en-US" sz="2000" dirty="0">
              <a:latin typeface="+mj-lt"/>
            </a:rPr>
            <a:t>the community even more and make modifications to the report. </a:t>
          </a:r>
        </a:p>
      </dgm:t>
    </dgm:pt>
    <dgm:pt modelId="{9C6D8BA9-C7A4-4828-BE20-9E35FA3C7A11}" type="parTrans" cxnId="{6CC37064-06B8-4427-8767-76634BD41F62}">
      <dgm:prSet/>
      <dgm:spPr/>
      <dgm:t>
        <a:bodyPr/>
        <a:lstStyle/>
        <a:p>
          <a:endParaRPr lang="en-US"/>
        </a:p>
      </dgm:t>
    </dgm:pt>
    <dgm:pt modelId="{662813B0-4D40-4602-A608-088BB681AC58}" type="sibTrans" cxnId="{6CC37064-06B8-4427-8767-76634BD41F62}">
      <dgm:prSet/>
      <dgm:spPr/>
      <dgm:t>
        <a:bodyPr/>
        <a:lstStyle/>
        <a:p>
          <a:endParaRPr lang="en-US"/>
        </a:p>
      </dgm:t>
    </dgm:pt>
    <dgm:pt modelId="{6F0C8CA7-78D0-49E7-AA1C-370354DFB15F}">
      <dgm:prSet custT="1"/>
      <dgm:spPr/>
      <dgm:t>
        <a:bodyPr/>
        <a:lstStyle/>
        <a:p>
          <a:r>
            <a:rPr lang="en-US" sz="3000" b="1" dirty="0">
              <a:latin typeface="+mj-lt"/>
            </a:rPr>
            <a:t>Write</a:t>
          </a:r>
          <a:r>
            <a:rPr lang="en-US" sz="2300" dirty="0">
              <a:latin typeface="+mj-lt"/>
            </a:rPr>
            <a:t> </a:t>
          </a:r>
          <a:r>
            <a:rPr lang="en-US" sz="2000" dirty="0">
              <a:latin typeface="+mj-lt"/>
            </a:rPr>
            <a:t>and finalize the final report including translating in all local languages used in the community.</a:t>
          </a:r>
        </a:p>
      </dgm:t>
    </dgm:pt>
    <dgm:pt modelId="{F2327B93-2AC6-492E-87C3-9CA4E6C06E7F}" type="parTrans" cxnId="{70BCC40E-CF39-490D-834E-3F4118CB4B2A}">
      <dgm:prSet/>
      <dgm:spPr/>
      <dgm:t>
        <a:bodyPr/>
        <a:lstStyle/>
        <a:p>
          <a:endParaRPr lang="en-US"/>
        </a:p>
      </dgm:t>
    </dgm:pt>
    <dgm:pt modelId="{ACB96D68-F93F-42CA-A112-477269BEFD4C}" type="sibTrans" cxnId="{70BCC40E-CF39-490D-834E-3F4118CB4B2A}">
      <dgm:prSet/>
      <dgm:spPr/>
      <dgm:t>
        <a:bodyPr/>
        <a:lstStyle/>
        <a:p>
          <a:endParaRPr lang="en-US"/>
        </a:p>
      </dgm:t>
    </dgm:pt>
    <dgm:pt modelId="{B1BCC526-1515-492A-A776-0E24FB8A7381}">
      <dgm:prSet custT="1"/>
      <dgm:spPr/>
      <dgm:t>
        <a:bodyPr/>
        <a:lstStyle/>
        <a:p>
          <a:r>
            <a:rPr lang="en-US" sz="3000" b="1" dirty="0">
              <a:latin typeface="+mj-lt"/>
            </a:rPr>
            <a:t>Stay</a:t>
          </a:r>
          <a:r>
            <a:rPr lang="en-US" sz="2600" dirty="0">
              <a:latin typeface="+mj-lt"/>
            </a:rPr>
            <a:t> </a:t>
          </a:r>
          <a:r>
            <a:rPr lang="en-US" sz="2000" dirty="0">
              <a:latin typeface="+mj-lt"/>
            </a:rPr>
            <a:t>involved with the community and work to help make action plan come to life. </a:t>
          </a:r>
        </a:p>
      </dgm:t>
    </dgm:pt>
    <dgm:pt modelId="{FD2B1A8B-EB73-4A5C-B31D-5B6D98A912D8}" type="parTrans" cxnId="{4B45EDFE-EB5B-45C8-A274-FEE3FA74A3FE}">
      <dgm:prSet/>
      <dgm:spPr/>
      <dgm:t>
        <a:bodyPr/>
        <a:lstStyle/>
        <a:p>
          <a:endParaRPr lang="en-US"/>
        </a:p>
      </dgm:t>
    </dgm:pt>
    <dgm:pt modelId="{D319D2BC-BB2C-4FEC-AD75-ED4E5EC7A805}" type="sibTrans" cxnId="{4B45EDFE-EB5B-45C8-A274-FEE3FA74A3FE}">
      <dgm:prSet/>
      <dgm:spPr/>
      <dgm:t>
        <a:bodyPr/>
        <a:lstStyle/>
        <a:p>
          <a:endParaRPr lang="en-US"/>
        </a:p>
      </dgm:t>
    </dgm:pt>
    <dgm:pt modelId="{00E2D510-3793-AE40-9C9C-03A399BA5E50}" type="pres">
      <dgm:prSet presAssocID="{1A5948BA-5480-470A-976A-71CC18DC3A37}" presName="Name0" presStyleCnt="0">
        <dgm:presLayoutVars>
          <dgm:dir/>
          <dgm:resizeHandles val="exact"/>
        </dgm:presLayoutVars>
      </dgm:prSet>
      <dgm:spPr/>
    </dgm:pt>
    <dgm:pt modelId="{C38BA24B-2061-D440-A4F9-A2B461594634}" type="pres">
      <dgm:prSet presAssocID="{3DF8653F-4A8B-4209-944C-1184FA1187FC}" presName="node" presStyleLbl="node1" presStyleIdx="0" presStyleCnt="5">
        <dgm:presLayoutVars>
          <dgm:bulletEnabled val="1"/>
        </dgm:presLayoutVars>
      </dgm:prSet>
      <dgm:spPr/>
    </dgm:pt>
    <dgm:pt modelId="{61A50638-6EEF-4944-9537-B0BE4A8DF9EE}" type="pres">
      <dgm:prSet presAssocID="{28276A80-24A2-4F3F-9135-8D752AAFFF27}" presName="sibTrans" presStyleLbl="sibTrans1D1" presStyleIdx="0" presStyleCnt="4"/>
      <dgm:spPr/>
    </dgm:pt>
    <dgm:pt modelId="{8C03CC7A-6B40-F741-8996-94CB6ABAAAC1}" type="pres">
      <dgm:prSet presAssocID="{28276A80-24A2-4F3F-9135-8D752AAFFF27}" presName="connectorText" presStyleLbl="sibTrans1D1" presStyleIdx="0" presStyleCnt="4"/>
      <dgm:spPr/>
    </dgm:pt>
    <dgm:pt modelId="{ED3DD436-B93D-5146-96A2-41B10ED6EA27}" type="pres">
      <dgm:prSet presAssocID="{8A50CF22-4733-4583-A2E2-E3782249A443}" presName="node" presStyleLbl="node1" presStyleIdx="1" presStyleCnt="5">
        <dgm:presLayoutVars>
          <dgm:bulletEnabled val="1"/>
        </dgm:presLayoutVars>
      </dgm:prSet>
      <dgm:spPr/>
    </dgm:pt>
    <dgm:pt modelId="{A2A269DD-354F-5349-A668-597109187ED4}" type="pres">
      <dgm:prSet presAssocID="{DC4A525D-AD0D-4790-B94E-C85BCA997589}" presName="sibTrans" presStyleLbl="sibTrans1D1" presStyleIdx="1" presStyleCnt="4"/>
      <dgm:spPr/>
    </dgm:pt>
    <dgm:pt modelId="{8E205B0B-6A5D-824B-AE05-978C812DE72F}" type="pres">
      <dgm:prSet presAssocID="{DC4A525D-AD0D-4790-B94E-C85BCA997589}" presName="connectorText" presStyleLbl="sibTrans1D1" presStyleIdx="1" presStyleCnt="4"/>
      <dgm:spPr/>
    </dgm:pt>
    <dgm:pt modelId="{F7FAFC1E-089A-7D46-9AAA-8A464E341EFE}" type="pres">
      <dgm:prSet presAssocID="{F2A857F6-8F06-4A7C-BBEF-FCD4FDEEC6E1}" presName="node" presStyleLbl="node1" presStyleIdx="2" presStyleCnt="5">
        <dgm:presLayoutVars>
          <dgm:bulletEnabled val="1"/>
        </dgm:presLayoutVars>
      </dgm:prSet>
      <dgm:spPr/>
    </dgm:pt>
    <dgm:pt modelId="{6C79401D-BC0F-E141-96E7-79AA31F3BEF6}" type="pres">
      <dgm:prSet presAssocID="{662813B0-4D40-4602-A608-088BB681AC58}" presName="sibTrans" presStyleLbl="sibTrans1D1" presStyleIdx="2" presStyleCnt="4"/>
      <dgm:spPr/>
    </dgm:pt>
    <dgm:pt modelId="{146CB234-37B0-DE41-9B33-7C500AF3CF5D}" type="pres">
      <dgm:prSet presAssocID="{662813B0-4D40-4602-A608-088BB681AC58}" presName="connectorText" presStyleLbl="sibTrans1D1" presStyleIdx="2" presStyleCnt="4"/>
      <dgm:spPr/>
    </dgm:pt>
    <dgm:pt modelId="{97F1306C-BFA4-024F-8344-429C1384959B}" type="pres">
      <dgm:prSet presAssocID="{6F0C8CA7-78D0-49E7-AA1C-370354DFB15F}" presName="node" presStyleLbl="node1" presStyleIdx="3" presStyleCnt="5">
        <dgm:presLayoutVars>
          <dgm:bulletEnabled val="1"/>
        </dgm:presLayoutVars>
      </dgm:prSet>
      <dgm:spPr/>
    </dgm:pt>
    <dgm:pt modelId="{39523CCA-93C6-8043-B9FA-0AEFD30B595D}" type="pres">
      <dgm:prSet presAssocID="{ACB96D68-F93F-42CA-A112-477269BEFD4C}" presName="sibTrans" presStyleLbl="sibTrans1D1" presStyleIdx="3" presStyleCnt="4"/>
      <dgm:spPr/>
    </dgm:pt>
    <dgm:pt modelId="{220310D3-E676-0840-B35D-EA93186FF06A}" type="pres">
      <dgm:prSet presAssocID="{ACB96D68-F93F-42CA-A112-477269BEFD4C}" presName="connectorText" presStyleLbl="sibTrans1D1" presStyleIdx="3" presStyleCnt="4"/>
      <dgm:spPr/>
    </dgm:pt>
    <dgm:pt modelId="{01248BA5-2F24-214E-A675-C4B99EE9E058}" type="pres">
      <dgm:prSet presAssocID="{B1BCC526-1515-492A-A776-0E24FB8A7381}" presName="node" presStyleLbl="node1" presStyleIdx="4" presStyleCnt="5">
        <dgm:presLayoutVars>
          <dgm:bulletEnabled val="1"/>
        </dgm:presLayoutVars>
      </dgm:prSet>
      <dgm:spPr/>
    </dgm:pt>
  </dgm:ptLst>
  <dgm:cxnLst>
    <dgm:cxn modelId="{C9041B04-D960-5C41-BA9F-3EF9458FC971}" type="presOf" srcId="{28276A80-24A2-4F3F-9135-8D752AAFFF27}" destId="{61A50638-6EEF-4944-9537-B0BE4A8DF9EE}" srcOrd="0" destOrd="0" presId="urn:microsoft.com/office/officeart/2016/7/layout/RepeatingBendingProcessNew"/>
    <dgm:cxn modelId="{C3B2560C-FC02-471E-A189-0AA36C33A5F1}" srcId="{1A5948BA-5480-470A-976A-71CC18DC3A37}" destId="{3DF8653F-4A8B-4209-944C-1184FA1187FC}" srcOrd="0" destOrd="0" parTransId="{A33CF44B-9E04-47B3-9243-23CDB60517C9}" sibTransId="{28276A80-24A2-4F3F-9135-8D752AAFFF27}"/>
    <dgm:cxn modelId="{70BCC40E-CF39-490D-834E-3F4118CB4B2A}" srcId="{1A5948BA-5480-470A-976A-71CC18DC3A37}" destId="{6F0C8CA7-78D0-49E7-AA1C-370354DFB15F}" srcOrd="3" destOrd="0" parTransId="{F2327B93-2AC6-492E-87C3-9CA4E6C06E7F}" sibTransId="{ACB96D68-F93F-42CA-A112-477269BEFD4C}"/>
    <dgm:cxn modelId="{2DCC5523-4F9B-4015-899B-72AECBA4757D}" srcId="{1A5948BA-5480-470A-976A-71CC18DC3A37}" destId="{8A50CF22-4733-4583-A2E2-E3782249A443}" srcOrd="1" destOrd="0" parTransId="{AD4C463E-46B0-4149-9D97-97FE2E86A22F}" sibTransId="{DC4A525D-AD0D-4790-B94E-C85BCA997589}"/>
    <dgm:cxn modelId="{6FEB462C-094E-734F-B774-EDB483D732B5}" type="presOf" srcId="{ACB96D68-F93F-42CA-A112-477269BEFD4C}" destId="{39523CCA-93C6-8043-B9FA-0AEFD30B595D}" srcOrd="0" destOrd="0" presId="urn:microsoft.com/office/officeart/2016/7/layout/RepeatingBendingProcessNew"/>
    <dgm:cxn modelId="{BCA4AA3E-9929-B745-A294-453559A0EFA8}" type="presOf" srcId="{DC4A525D-AD0D-4790-B94E-C85BCA997589}" destId="{8E205B0B-6A5D-824B-AE05-978C812DE72F}" srcOrd="1" destOrd="0" presId="urn:microsoft.com/office/officeart/2016/7/layout/RepeatingBendingProcessNew"/>
    <dgm:cxn modelId="{09BAD440-D4D8-3749-B94B-8C11A3003794}" type="presOf" srcId="{DC4A525D-AD0D-4790-B94E-C85BCA997589}" destId="{A2A269DD-354F-5349-A668-597109187ED4}" srcOrd="0" destOrd="0" presId="urn:microsoft.com/office/officeart/2016/7/layout/RepeatingBendingProcessNew"/>
    <dgm:cxn modelId="{30801C4A-CFDB-AC48-A6A3-5CE99FB0F6C5}" type="presOf" srcId="{6F0C8CA7-78D0-49E7-AA1C-370354DFB15F}" destId="{97F1306C-BFA4-024F-8344-429C1384959B}" srcOrd="0" destOrd="0" presId="urn:microsoft.com/office/officeart/2016/7/layout/RepeatingBendingProcessNew"/>
    <dgm:cxn modelId="{7731CF4D-69AA-D74D-BE94-65F98E1DB378}" type="presOf" srcId="{8A50CF22-4733-4583-A2E2-E3782249A443}" destId="{ED3DD436-B93D-5146-96A2-41B10ED6EA27}" srcOrd="0" destOrd="0" presId="urn:microsoft.com/office/officeart/2016/7/layout/RepeatingBendingProcessNew"/>
    <dgm:cxn modelId="{688C1F58-6E22-BC4A-9D01-754060C8C3C6}" type="presOf" srcId="{B1BCC526-1515-492A-A776-0E24FB8A7381}" destId="{01248BA5-2F24-214E-A675-C4B99EE9E058}" srcOrd="0" destOrd="0" presId="urn:microsoft.com/office/officeart/2016/7/layout/RepeatingBendingProcessNew"/>
    <dgm:cxn modelId="{6CC37064-06B8-4427-8767-76634BD41F62}" srcId="{1A5948BA-5480-470A-976A-71CC18DC3A37}" destId="{F2A857F6-8F06-4A7C-BBEF-FCD4FDEEC6E1}" srcOrd="2" destOrd="0" parTransId="{9C6D8BA9-C7A4-4828-BE20-9E35FA3C7A11}" sibTransId="{662813B0-4D40-4602-A608-088BB681AC58}"/>
    <dgm:cxn modelId="{99FAD874-9E5D-4F45-B8F8-8697C0CD80B1}" type="presOf" srcId="{662813B0-4D40-4602-A608-088BB681AC58}" destId="{6C79401D-BC0F-E141-96E7-79AA31F3BEF6}" srcOrd="0" destOrd="0" presId="urn:microsoft.com/office/officeart/2016/7/layout/RepeatingBendingProcessNew"/>
    <dgm:cxn modelId="{2B2D4E75-D6D1-A24D-88BC-6E4F57031C70}" type="presOf" srcId="{28276A80-24A2-4F3F-9135-8D752AAFFF27}" destId="{8C03CC7A-6B40-F741-8996-94CB6ABAAAC1}" srcOrd="1" destOrd="0" presId="urn:microsoft.com/office/officeart/2016/7/layout/RepeatingBendingProcessNew"/>
    <dgm:cxn modelId="{A0A57B86-22FB-BD46-B195-AB1249535122}" type="presOf" srcId="{3DF8653F-4A8B-4209-944C-1184FA1187FC}" destId="{C38BA24B-2061-D440-A4F9-A2B461594634}" srcOrd="0" destOrd="0" presId="urn:microsoft.com/office/officeart/2016/7/layout/RepeatingBendingProcessNew"/>
    <dgm:cxn modelId="{829A12A6-A568-1244-84FF-D3AF73D5E1B3}" type="presOf" srcId="{1A5948BA-5480-470A-976A-71CC18DC3A37}" destId="{00E2D510-3793-AE40-9C9C-03A399BA5E50}" srcOrd="0" destOrd="0" presId="urn:microsoft.com/office/officeart/2016/7/layout/RepeatingBendingProcessNew"/>
    <dgm:cxn modelId="{20A109C1-C846-7E40-91FF-287693B57BCE}" type="presOf" srcId="{F2A857F6-8F06-4A7C-BBEF-FCD4FDEEC6E1}" destId="{F7FAFC1E-089A-7D46-9AAA-8A464E341EFE}" srcOrd="0" destOrd="0" presId="urn:microsoft.com/office/officeart/2016/7/layout/RepeatingBendingProcessNew"/>
    <dgm:cxn modelId="{1C0C17C9-B1B0-5F4B-A811-8AD2F0AB5B89}" type="presOf" srcId="{662813B0-4D40-4602-A608-088BB681AC58}" destId="{146CB234-37B0-DE41-9B33-7C500AF3CF5D}" srcOrd="1" destOrd="0" presId="urn:microsoft.com/office/officeart/2016/7/layout/RepeatingBendingProcessNew"/>
    <dgm:cxn modelId="{226792F0-D1C5-4F4B-A710-41CD9ADF9A52}" type="presOf" srcId="{ACB96D68-F93F-42CA-A112-477269BEFD4C}" destId="{220310D3-E676-0840-B35D-EA93186FF06A}" srcOrd="1" destOrd="0" presId="urn:microsoft.com/office/officeart/2016/7/layout/RepeatingBendingProcessNew"/>
    <dgm:cxn modelId="{4B45EDFE-EB5B-45C8-A274-FEE3FA74A3FE}" srcId="{1A5948BA-5480-470A-976A-71CC18DC3A37}" destId="{B1BCC526-1515-492A-A776-0E24FB8A7381}" srcOrd="4" destOrd="0" parTransId="{FD2B1A8B-EB73-4A5C-B31D-5B6D98A912D8}" sibTransId="{D319D2BC-BB2C-4FEC-AD75-ED4E5EC7A805}"/>
    <dgm:cxn modelId="{E6CB6E7E-9261-164A-B140-602DC73F04D9}" type="presParOf" srcId="{00E2D510-3793-AE40-9C9C-03A399BA5E50}" destId="{C38BA24B-2061-D440-A4F9-A2B461594634}" srcOrd="0" destOrd="0" presId="urn:microsoft.com/office/officeart/2016/7/layout/RepeatingBendingProcessNew"/>
    <dgm:cxn modelId="{86515A3B-752E-C346-B7A2-57B2D0661547}" type="presParOf" srcId="{00E2D510-3793-AE40-9C9C-03A399BA5E50}" destId="{61A50638-6EEF-4944-9537-B0BE4A8DF9EE}" srcOrd="1" destOrd="0" presId="urn:microsoft.com/office/officeart/2016/7/layout/RepeatingBendingProcessNew"/>
    <dgm:cxn modelId="{D3B681B0-507F-D040-96D7-88862317CFD5}" type="presParOf" srcId="{61A50638-6EEF-4944-9537-B0BE4A8DF9EE}" destId="{8C03CC7A-6B40-F741-8996-94CB6ABAAAC1}" srcOrd="0" destOrd="0" presId="urn:microsoft.com/office/officeart/2016/7/layout/RepeatingBendingProcessNew"/>
    <dgm:cxn modelId="{1052D674-08FD-1647-8082-6379B8971098}" type="presParOf" srcId="{00E2D510-3793-AE40-9C9C-03A399BA5E50}" destId="{ED3DD436-B93D-5146-96A2-41B10ED6EA27}" srcOrd="2" destOrd="0" presId="urn:microsoft.com/office/officeart/2016/7/layout/RepeatingBendingProcessNew"/>
    <dgm:cxn modelId="{29EEF1A8-D149-0C45-8E74-69E66E9EE7C6}" type="presParOf" srcId="{00E2D510-3793-AE40-9C9C-03A399BA5E50}" destId="{A2A269DD-354F-5349-A668-597109187ED4}" srcOrd="3" destOrd="0" presId="urn:microsoft.com/office/officeart/2016/7/layout/RepeatingBendingProcessNew"/>
    <dgm:cxn modelId="{2898CC1F-6DCA-F747-8766-B209DC09D2CD}" type="presParOf" srcId="{A2A269DD-354F-5349-A668-597109187ED4}" destId="{8E205B0B-6A5D-824B-AE05-978C812DE72F}" srcOrd="0" destOrd="0" presId="urn:microsoft.com/office/officeart/2016/7/layout/RepeatingBendingProcessNew"/>
    <dgm:cxn modelId="{AC7FC090-68C9-174C-8CB1-138ED8F468C1}" type="presParOf" srcId="{00E2D510-3793-AE40-9C9C-03A399BA5E50}" destId="{F7FAFC1E-089A-7D46-9AAA-8A464E341EFE}" srcOrd="4" destOrd="0" presId="urn:microsoft.com/office/officeart/2016/7/layout/RepeatingBendingProcessNew"/>
    <dgm:cxn modelId="{A7119B9E-2CB6-1D40-8D12-C69DCE4C5991}" type="presParOf" srcId="{00E2D510-3793-AE40-9C9C-03A399BA5E50}" destId="{6C79401D-BC0F-E141-96E7-79AA31F3BEF6}" srcOrd="5" destOrd="0" presId="urn:microsoft.com/office/officeart/2016/7/layout/RepeatingBendingProcessNew"/>
    <dgm:cxn modelId="{21E0F9A0-5FA2-F741-A01E-102739101FDF}" type="presParOf" srcId="{6C79401D-BC0F-E141-96E7-79AA31F3BEF6}" destId="{146CB234-37B0-DE41-9B33-7C500AF3CF5D}" srcOrd="0" destOrd="0" presId="urn:microsoft.com/office/officeart/2016/7/layout/RepeatingBendingProcessNew"/>
    <dgm:cxn modelId="{976AC737-8B3B-7345-883B-A1C967F0C711}" type="presParOf" srcId="{00E2D510-3793-AE40-9C9C-03A399BA5E50}" destId="{97F1306C-BFA4-024F-8344-429C1384959B}" srcOrd="6" destOrd="0" presId="urn:microsoft.com/office/officeart/2016/7/layout/RepeatingBendingProcessNew"/>
    <dgm:cxn modelId="{F0274652-7D60-C34D-B71A-1F99CEC346FE}" type="presParOf" srcId="{00E2D510-3793-AE40-9C9C-03A399BA5E50}" destId="{39523CCA-93C6-8043-B9FA-0AEFD30B595D}" srcOrd="7" destOrd="0" presId="urn:microsoft.com/office/officeart/2016/7/layout/RepeatingBendingProcessNew"/>
    <dgm:cxn modelId="{7CBEEDC3-0219-EA40-A139-3FBE3B4DCAD1}" type="presParOf" srcId="{39523CCA-93C6-8043-B9FA-0AEFD30B595D}" destId="{220310D3-E676-0840-B35D-EA93186FF06A}" srcOrd="0" destOrd="0" presId="urn:microsoft.com/office/officeart/2016/7/layout/RepeatingBendingProcessNew"/>
    <dgm:cxn modelId="{59D538ED-7F8F-8A4C-A550-2506D5A55C55}" type="presParOf" srcId="{00E2D510-3793-AE40-9C9C-03A399BA5E50}" destId="{01248BA5-2F24-214E-A675-C4B99EE9E058}"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50638-6EEF-4944-9537-B0BE4A8DF9EE}">
      <dsp:nvSpPr>
        <dsp:cNvPr id="0" name=""/>
        <dsp:cNvSpPr/>
      </dsp:nvSpPr>
      <dsp:spPr>
        <a:xfrm>
          <a:off x="3350198" y="1086886"/>
          <a:ext cx="738317" cy="91440"/>
        </a:xfrm>
        <a:custGeom>
          <a:avLst/>
          <a:gdLst/>
          <a:ahLst/>
          <a:cxnLst/>
          <a:rect l="0" t="0" r="0" b="0"/>
          <a:pathLst>
            <a:path>
              <a:moveTo>
                <a:pt x="0" y="45720"/>
              </a:moveTo>
              <a:lnTo>
                <a:pt x="73831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00134" y="1128761"/>
        <a:ext cx="38445" cy="7689"/>
      </dsp:txXfrm>
    </dsp:sp>
    <dsp:sp modelId="{C38BA24B-2061-D440-A4F9-A2B461594634}">
      <dsp:nvSpPr>
        <dsp:cNvPr id="0" name=""/>
        <dsp:cNvSpPr/>
      </dsp:nvSpPr>
      <dsp:spPr>
        <a:xfrm>
          <a:off x="8881" y="129670"/>
          <a:ext cx="3343117" cy="20058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171953" rIns="163816" bIns="171953"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mj-lt"/>
            </a:rPr>
            <a:t>Meet</a:t>
          </a:r>
          <a:r>
            <a:rPr lang="en-US" sz="2000" kern="1200" dirty="0">
              <a:latin typeface="+mj-lt"/>
            </a:rPr>
            <a:t> to lay out the information with the WAWAC community leaders and give out a copy of whole report to board members. </a:t>
          </a:r>
        </a:p>
      </dsp:txBody>
      <dsp:txXfrm>
        <a:off x="8881" y="129670"/>
        <a:ext cx="3343117" cy="2005870"/>
      </dsp:txXfrm>
    </dsp:sp>
    <dsp:sp modelId="{A2A269DD-354F-5349-A668-597109187ED4}">
      <dsp:nvSpPr>
        <dsp:cNvPr id="0" name=""/>
        <dsp:cNvSpPr/>
      </dsp:nvSpPr>
      <dsp:spPr>
        <a:xfrm>
          <a:off x="7462233" y="1086886"/>
          <a:ext cx="738317" cy="91440"/>
        </a:xfrm>
        <a:custGeom>
          <a:avLst/>
          <a:gdLst/>
          <a:ahLst/>
          <a:cxnLst/>
          <a:rect l="0" t="0" r="0" b="0"/>
          <a:pathLst>
            <a:path>
              <a:moveTo>
                <a:pt x="0" y="45720"/>
              </a:moveTo>
              <a:lnTo>
                <a:pt x="73831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12168" y="1128761"/>
        <a:ext cx="38445" cy="7689"/>
      </dsp:txXfrm>
    </dsp:sp>
    <dsp:sp modelId="{ED3DD436-B93D-5146-96A2-41B10ED6EA27}">
      <dsp:nvSpPr>
        <dsp:cNvPr id="0" name=""/>
        <dsp:cNvSpPr/>
      </dsp:nvSpPr>
      <dsp:spPr>
        <a:xfrm>
          <a:off x="4120915" y="129670"/>
          <a:ext cx="3343117" cy="20058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171953" rIns="163816" bIns="171953"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mj-lt"/>
            </a:rPr>
            <a:t>Print</a:t>
          </a:r>
          <a:r>
            <a:rPr lang="en-US" sz="2300" kern="1200" dirty="0">
              <a:latin typeface="+mj-lt"/>
            </a:rPr>
            <a:t> </a:t>
          </a:r>
          <a:r>
            <a:rPr lang="en-US" sz="2000" kern="1200" dirty="0">
              <a:latin typeface="+mj-lt"/>
            </a:rPr>
            <a:t>copy of important findings and post throughout the community spaces</a:t>
          </a:r>
          <a:r>
            <a:rPr lang="en-US" sz="2300" kern="1200" dirty="0">
              <a:latin typeface="+mj-lt"/>
            </a:rPr>
            <a:t>.</a:t>
          </a:r>
        </a:p>
      </dsp:txBody>
      <dsp:txXfrm>
        <a:off x="4120915" y="129670"/>
        <a:ext cx="3343117" cy="2005870"/>
      </dsp:txXfrm>
    </dsp:sp>
    <dsp:sp modelId="{6C79401D-BC0F-E141-96E7-79AA31F3BEF6}">
      <dsp:nvSpPr>
        <dsp:cNvPr id="0" name=""/>
        <dsp:cNvSpPr/>
      </dsp:nvSpPr>
      <dsp:spPr>
        <a:xfrm>
          <a:off x="1680439" y="2133741"/>
          <a:ext cx="8224069" cy="738317"/>
        </a:xfrm>
        <a:custGeom>
          <a:avLst/>
          <a:gdLst/>
          <a:ahLst/>
          <a:cxnLst/>
          <a:rect l="0" t="0" r="0" b="0"/>
          <a:pathLst>
            <a:path>
              <a:moveTo>
                <a:pt x="8224069" y="0"/>
              </a:moveTo>
              <a:lnTo>
                <a:pt x="8224069" y="386258"/>
              </a:lnTo>
              <a:lnTo>
                <a:pt x="0" y="386258"/>
              </a:lnTo>
              <a:lnTo>
                <a:pt x="0" y="738317"/>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5976" y="2499055"/>
        <a:ext cx="412996" cy="7689"/>
      </dsp:txXfrm>
    </dsp:sp>
    <dsp:sp modelId="{F7FAFC1E-089A-7D46-9AAA-8A464E341EFE}">
      <dsp:nvSpPr>
        <dsp:cNvPr id="0" name=""/>
        <dsp:cNvSpPr/>
      </dsp:nvSpPr>
      <dsp:spPr>
        <a:xfrm>
          <a:off x="8232950" y="129670"/>
          <a:ext cx="3343117" cy="20058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171953" rIns="163816" bIns="171953"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mj-lt"/>
            </a:rPr>
            <a:t>Understand</a:t>
          </a:r>
          <a:r>
            <a:rPr lang="en-US" sz="2300" kern="1200" dirty="0">
              <a:latin typeface="+mj-lt"/>
            </a:rPr>
            <a:t> </a:t>
          </a:r>
          <a:r>
            <a:rPr lang="en-US" sz="2000" kern="1200" dirty="0">
              <a:latin typeface="+mj-lt"/>
            </a:rPr>
            <a:t>the community even more and make modifications to the report. </a:t>
          </a:r>
        </a:p>
      </dsp:txBody>
      <dsp:txXfrm>
        <a:off x="8232950" y="129670"/>
        <a:ext cx="3343117" cy="2005870"/>
      </dsp:txXfrm>
    </dsp:sp>
    <dsp:sp modelId="{39523CCA-93C6-8043-B9FA-0AEFD30B595D}">
      <dsp:nvSpPr>
        <dsp:cNvPr id="0" name=""/>
        <dsp:cNvSpPr/>
      </dsp:nvSpPr>
      <dsp:spPr>
        <a:xfrm>
          <a:off x="3350198" y="3861673"/>
          <a:ext cx="738317" cy="91440"/>
        </a:xfrm>
        <a:custGeom>
          <a:avLst/>
          <a:gdLst/>
          <a:ahLst/>
          <a:cxnLst/>
          <a:rect l="0" t="0" r="0" b="0"/>
          <a:pathLst>
            <a:path>
              <a:moveTo>
                <a:pt x="0" y="45720"/>
              </a:moveTo>
              <a:lnTo>
                <a:pt x="738317"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00134" y="3903549"/>
        <a:ext cx="38445" cy="7689"/>
      </dsp:txXfrm>
    </dsp:sp>
    <dsp:sp modelId="{97F1306C-BFA4-024F-8344-429C1384959B}">
      <dsp:nvSpPr>
        <dsp:cNvPr id="0" name=""/>
        <dsp:cNvSpPr/>
      </dsp:nvSpPr>
      <dsp:spPr>
        <a:xfrm>
          <a:off x="8881" y="2904458"/>
          <a:ext cx="3343117" cy="20058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171953" rIns="163816" bIns="171953"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mj-lt"/>
            </a:rPr>
            <a:t>Write</a:t>
          </a:r>
          <a:r>
            <a:rPr lang="en-US" sz="2300" kern="1200" dirty="0">
              <a:latin typeface="+mj-lt"/>
            </a:rPr>
            <a:t> </a:t>
          </a:r>
          <a:r>
            <a:rPr lang="en-US" sz="2000" kern="1200" dirty="0">
              <a:latin typeface="+mj-lt"/>
            </a:rPr>
            <a:t>and finalize the final report including translating in all local languages used in the community.</a:t>
          </a:r>
        </a:p>
      </dsp:txBody>
      <dsp:txXfrm>
        <a:off x="8881" y="2904458"/>
        <a:ext cx="3343117" cy="2005870"/>
      </dsp:txXfrm>
    </dsp:sp>
    <dsp:sp modelId="{01248BA5-2F24-214E-A675-C4B99EE9E058}">
      <dsp:nvSpPr>
        <dsp:cNvPr id="0" name=""/>
        <dsp:cNvSpPr/>
      </dsp:nvSpPr>
      <dsp:spPr>
        <a:xfrm>
          <a:off x="4120915" y="2904458"/>
          <a:ext cx="3343117" cy="20058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171953" rIns="163816" bIns="171953"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mj-lt"/>
            </a:rPr>
            <a:t>Stay</a:t>
          </a:r>
          <a:r>
            <a:rPr lang="en-US" sz="2600" kern="1200" dirty="0">
              <a:latin typeface="+mj-lt"/>
            </a:rPr>
            <a:t> </a:t>
          </a:r>
          <a:r>
            <a:rPr lang="en-US" sz="2000" kern="1200" dirty="0">
              <a:latin typeface="+mj-lt"/>
            </a:rPr>
            <a:t>involved with the community and work to help make action plan come to life. </a:t>
          </a:r>
        </a:p>
      </dsp:txBody>
      <dsp:txXfrm>
        <a:off x="4120915" y="2904458"/>
        <a:ext cx="3343117" cy="200587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5/29/22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5/29/22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Introduce yourself including name, date, class and year. </a:t>
            </a:r>
          </a:p>
          <a:p>
            <a:pPr marL="171450" indent="-171450">
              <a:buFont typeface="Arial" panose="020B0604020202020204" pitchFamily="34" charset="0"/>
              <a:buChar char="•"/>
            </a:pPr>
            <a:r>
              <a:rPr lang="en-US" dirty="0"/>
              <a:t>Introduction: say what the project is, location of this health assessment and the purpose.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223786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the brief analysis plan and each step starting from formative research; mention that formative research is used to gain all background information and getting introduced to the community and the gaps found in this phase. </a:t>
            </a:r>
          </a:p>
          <a:p>
            <a:pPr marL="171450" indent="-171450">
              <a:buFont typeface="Arial" panose="020B0604020202020204" pitchFamily="34" charset="0"/>
              <a:buChar char="•"/>
            </a:pPr>
            <a:r>
              <a:rPr lang="en-US" dirty="0"/>
              <a:t>Talk about the next step such as making questions based on gaps for informant to answer </a:t>
            </a:r>
          </a:p>
          <a:p>
            <a:pPr marL="171450" indent="-171450">
              <a:buFont typeface="Arial" panose="020B0604020202020204" pitchFamily="34" charset="0"/>
              <a:buChar char="•"/>
            </a:pPr>
            <a:r>
              <a:rPr lang="en-US" dirty="0"/>
              <a:t>Talk about the interview process </a:t>
            </a:r>
          </a:p>
          <a:p>
            <a:pPr marL="171450" indent="-171450">
              <a:buFont typeface="Arial" panose="020B0604020202020204" pitchFamily="34" charset="0"/>
              <a:buChar char="•"/>
            </a:pPr>
            <a:r>
              <a:rPr lang="en-US" dirty="0"/>
              <a:t>Finally talk about how we organized the information gained from interview using the socio-economic model.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10</a:t>
            </a:fld>
            <a:endParaRPr lang="en-US" noProof="0" dirty="0"/>
          </a:p>
        </p:txBody>
      </p:sp>
    </p:spTree>
    <p:extLst>
      <p:ext uri="{BB962C8B-B14F-4D97-AF65-F5344CB8AC3E}">
        <p14:creationId xmlns:p14="http://schemas.microsoft.com/office/powerpoint/2010/main" val="28342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what the socioeconomic model is, and what the categories mean</a:t>
            </a:r>
          </a:p>
          <a:p>
            <a:pPr marL="171450" indent="-171450">
              <a:buFont typeface="Arial" panose="020B0604020202020204" pitchFamily="34" charset="0"/>
              <a:buChar char="•"/>
            </a:pPr>
            <a:r>
              <a:rPr lang="en-US" dirty="0"/>
              <a:t>Talk about how these various needs will be mentioned in the action plan to later adapt the right solutions </a:t>
            </a:r>
          </a:p>
          <a:p>
            <a:pPr marL="171450" indent="-171450">
              <a:buFont typeface="Arial" panose="020B0604020202020204" pitchFamily="34" charset="0"/>
              <a:buChar char="•"/>
            </a:pPr>
            <a:r>
              <a:rPr lang="en-US" dirty="0"/>
              <a:t>Talk about the various aspects in each of the levels</a:t>
            </a:r>
          </a:p>
          <a:p>
            <a:pPr marL="171450" indent="-171450">
              <a:buFont typeface="Arial" panose="020B0604020202020204" pitchFamily="34" charset="0"/>
              <a:buChar char="•"/>
            </a:pPr>
            <a:r>
              <a:rPr lang="en-US" dirty="0"/>
              <a:t>Talk about how this allowed us to narrow our research to focus on specifics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11</a:t>
            </a:fld>
            <a:endParaRPr lang="en-US" noProof="0" dirty="0"/>
          </a:p>
        </p:txBody>
      </p:sp>
    </p:spTree>
    <p:extLst>
      <p:ext uri="{BB962C8B-B14F-4D97-AF65-F5344CB8AC3E}">
        <p14:creationId xmlns:p14="http://schemas.microsoft.com/office/powerpoint/2010/main" val="262245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Mention these health gaps were taken mainly from the interview / some from formative research</a:t>
            </a:r>
          </a:p>
          <a:p>
            <a:pPr marL="171450" indent="-171450">
              <a:buFont typeface="Arial" panose="020B0604020202020204" pitchFamily="34" charset="0"/>
              <a:buChar char="•"/>
            </a:pPr>
            <a:r>
              <a:rPr lang="en-US" dirty="0"/>
              <a:t>Talk about various objectives and how to achieve these objectives </a:t>
            </a:r>
          </a:p>
          <a:p>
            <a:pPr marL="171450" indent="-171450">
              <a:buFont typeface="Arial" panose="020B0604020202020204" pitchFamily="34" charset="0"/>
              <a:buChar char="•"/>
            </a:pPr>
            <a:r>
              <a:rPr lang="en-US" dirty="0"/>
              <a:t>Mention the time frame and how these objectives need a little time to be fulfilled but are very promising </a:t>
            </a:r>
          </a:p>
          <a:p>
            <a:pPr marL="171450" indent="-171450">
              <a:buFont typeface="Arial" panose="020B0604020202020204" pitchFamily="34" charset="0"/>
              <a:buChar char="•"/>
            </a:pPr>
            <a:r>
              <a:rPr lang="en-US" dirty="0"/>
              <a:t>Note that some may take even less time</a:t>
            </a:r>
          </a:p>
          <a:p>
            <a:pPr marL="171450" indent="-171450">
              <a:buFont typeface="Arial" panose="020B0604020202020204" pitchFamily="34" charset="0"/>
              <a:buChar char="•"/>
            </a:pPr>
            <a:r>
              <a:rPr lang="en-US" dirty="0"/>
              <a:t>Also notes these are changes that can be made, it is very likely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12</a:t>
            </a:fld>
            <a:endParaRPr lang="en-US" noProof="0" dirty="0"/>
          </a:p>
        </p:txBody>
      </p:sp>
    </p:spTree>
    <p:extLst>
      <p:ext uri="{BB962C8B-B14F-4D97-AF65-F5344CB8AC3E}">
        <p14:creationId xmlns:p14="http://schemas.microsoft.com/office/powerpoint/2010/main" val="1008781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it a point of how language barrier is a huge challenge in the community and explain how this created unnecessary misconceptions/misunderstandings. </a:t>
            </a:r>
          </a:p>
          <a:p>
            <a:pPr marL="171450" indent="-171450">
              <a:buFont typeface="Arial" panose="020B0604020202020204" pitchFamily="34" charset="0"/>
              <a:buChar char="•"/>
            </a:pPr>
            <a:r>
              <a:rPr lang="en-US" dirty="0"/>
              <a:t>Point that language barrier can fix many of the barriers to low vaccine uptake in the community </a:t>
            </a:r>
          </a:p>
          <a:p>
            <a:pPr marL="171450" indent="-171450">
              <a:buFont typeface="Arial" panose="020B0604020202020204" pitchFamily="34" charset="0"/>
              <a:buChar char="•"/>
            </a:pPr>
            <a:r>
              <a:rPr lang="en-US" dirty="0"/>
              <a:t>Talk about the lack of healthcare representatives in the community and how adding these representatives can create trust with community member enabling them to attend to their health better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13</a:t>
            </a:fld>
            <a:endParaRPr lang="en-US" noProof="0" dirty="0"/>
          </a:p>
        </p:txBody>
      </p:sp>
    </p:spTree>
    <p:extLst>
      <p:ext uri="{BB962C8B-B14F-4D97-AF65-F5344CB8AC3E}">
        <p14:creationId xmlns:p14="http://schemas.microsoft.com/office/powerpoint/2010/main" val="1169833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transportation services that created barriers to health for the community </a:t>
            </a:r>
          </a:p>
          <a:p>
            <a:pPr marL="171450" indent="-171450">
              <a:buFont typeface="Arial" panose="020B0604020202020204" pitchFamily="34" charset="0"/>
              <a:buChar char="•"/>
            </a:pPr>
            <a:r>
              <a:rPr lang="en-US" dirty="0"/>
              <a:t>Mention how transportation is necessary for community to thrive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14</a:t>
            </a:fld>
            <a:endParaRPr lang="en-US" noProof="0" dirty="0"/>
          </a:p>
        </p:txBody>
      </p:sp>
    </p:spTree>
    <p:extLst>
      <p:ext uri="{BB962C8B-B14F-4D97-AF65-F5344CB8AC3E}">
        <p14:creationId xmlns:p14="http://schemas.microsoft.com/office/powerpoint/2010/main" val="46145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CHA needs to be approved and reviewed by community board members before making report official </a:t>
            </a:r>
          </a:p>
          <a:p>
            <a:pPr marL="171450" indent="-171450">
              <a:buFont typeface="Arial" panose="020B0604020202020204" pitchFamily="34" charset="0"/>
              <a:buChar char="•"/>
            </a:pPr>
            <a:r>
              <a:rPr lang="en-US" dirty="0"/>
              <a:t>Note that there needs to be many feedbacks and support by the community </a:t>
            </a:r>
          </a:p>
          <a:p>
            <a:pPr marL="171450" indent="-171450">
              <a:buFont typeface="Arial" panose="020B0604020202020204" pitchFamily="34" charset="0"/>
              <a:buChar char="•"/>
            </a:pPr>
            <a:r>
              <a:rPr lang="en-US" dirty="0"/>
              <a:t>Notes that not all community members can agree but try to listen and incorporate their insights </a:t>
            </a:r>
          </a:p>
          <a:p>
            <a:pPr marL="171450" indent="-171450">
              <a:buFont typeface="Arial" panose="020B0604020202020204" pitchFamily="34" charset="0"/>
              <a:buChar char="•"/>
            </a:pPr>
            <a:r>
              <a:rPr lang="en-US" dirty="0"/>
              <a:t>Mention the importance of staying involved with the community to allow these action plan to take place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15</a:t>
            </a:fld>
            <a:endParaRPr lang="en-US" noProof="0" dirty="0"/>
          </a:p>
        </p:txBody>
      </p:sp>
    </p:spTree>
    <p:extLst>
      <p:ext uri="{BB962C8B-B14F-4D97-AF65-F5344CB8AC3E}">
        <p14:creationId xmlns:p14="http://schemas.microsoft.com/office/powerpoint/2010/main" val="165040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Mention the various information that was missed in the other slides and how its incorporated into this appendix </a:t>
            </a:r>
          </a:p>
          <a:p>
            <a:pPr marL="171450" indent="-171450">
              <a:buFont typeface="Arial" panose="020B0604020202020204" pitchFamily="34" charset="0"/>
              <a:buChar char="•"/>
            </a:pPr>
            <a:r>
              <a:rPr lang="en-US" dirty="0"/>
              <a:t>Mention the formative questions that were used to guide the research </a:t>
            </a:r>
          </a:p>
          <a:p>
            <a:pPr marL="171450" indent="-171450">
              <a:buFont typeface="Arial" panose="020B0604020202020204" pitchFamily="34" charset="0"/>
              <a:buChar char="•"/>
            </a:pPr>
            <a:r>
              <a:rPr lang="en-US" dirty="0"/>
              <a:t>Mention the questions that were used for the key informant interview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17</a:t>
            </a:fld>
            <a:endParaRPr lang="en-US" noProof="0" dirty="0"/>
          </a:p>
        </p:txBody>
      </p:sp>
    </p:spTree>
    <p:extLst>
      <p:ext uri="{BB962C8B-B14F-4D97-AF65-F5344CB8AC3E}">
        <p14:creationId xmlns:p14="http://schemas.microsoft.com/office/powerpoint/2010/main" val="3372654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the the important findings that were mentioned by Pa </a:t>
            </a:r>
            <a:r>
              <a:rPr lang="en-US" dirty="0" err="1"/>
              <a:t>Ousman</a:t>
            </a:r>
            <a:r>
              <a:rPr lang="en-US" dirty="0"/>
              <a:t> that were not mentioned in the previous slides </a:t>
            </a:r>
          </a:p>
          <a:p>
            <a:pPr marL="171450" indent="-171450">
              <a:buFont typeface="Arial" panose="020B0604020202020204" pitchFamily="34" charset="0"/>
              <a:buChar char="•"/>
            </a:pPr>
            <a:r>
              <a:rPr lang="en-US" dirty="0"/>
              <a:t>Point out the importance of the need for support in the community to enable all barriers to being solved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18</a:t>
            </a:fld>
            <a:endParaRPr lang="en-US" noProof="0" dirty="0"/>
          </a:p>
        </p:txBody>
      </p:sp>
    </p:spTree>
    <p:extLst>
      <p:ext uri="{BB962C8B-B14F-4D97-AF65-F5344CB8AC3E}">
        <p14:creationId xmlns:p14="http://schemas.microsoft.com/office/powerpoint/2010/main" val="298076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19</a:t>
            </a:fld>
            <a:endParaRPr lang="en-US" noProof="0" dirty="0"/>
          </a:p>
        </p:txBody>
      </p:sp>
    </p:spTree>
    <p:extLst>
      <p:ext uri="{BB962C8B-B14F-4D97-AF65-F5344CB8AC3E}">
        <p14:creationId xmlns:p14="http://schemas.microsoft.com/office/powerpoint/2010/main" val="201469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20</a:t>
            </a:fld>
            <a:endParaRPr lang="en-US" noProof="0" dirty="0"/>
          </a:p>
        </p:txBody>
      </p:sp>
    </p:spTree>
    <p:extLst>
      <p:ext uri="{BB962C8B-B14F-4D97-AF65-F5344CB8AC3E}">
        <p14:creationId xmlns:p14="http://schemas.microsoft.com/office/powerpoint/2010/main" val="289104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the problem of low vaccine uptake in the WAWAC community in Snohomish </a:t>
            </a:r>
            <a:r>
              <a:rPr lang="en-US" dirty="0" err="1"/>
              <a:t>Wa</a:t>
            </a:r>
            <a:r>
              <a:rPr lang="en-US" dirty="0"/>
              <a:t> </a:t>
            </a:r>
          </a:p>
          <a:p>
            <a:pPr marL="171450" indent="-171450">
              <a:buFont typeface="Arial" panose="020B0604020202020204" pitchFamily="34" charset="0"/>
              <a:buChar char="•"/>
            </a:pPr>
            <a:r>
              <a:rPr lang="en-US" dirty="0"/>
              <a:t>Talk about how this low vaccine uptake is lower in this race compared to other people.  </a:t>
            </a:r>
          </a:p>
          <a:p>
            <a:pPr marL="171450" indent="-171450">
              <a:buFont typeface="Arial" panose="020B0604020202020204" pitchFamily="34" charset="0"/>
              <a:buChar char="•"/>
            </a:pPr>
            <a:r>
              <a:rPr lang="en-US" dirty="0"/>
              <a:t>Talk about how Pa </a:t>
            </a:r>
            <a:r>
              <a:rPr lang="en-US" dirty="0" err="1"/>
              <a:t>Ousman</a:t>
            </a:r>
            <a:r>
              <a:rPr lang="en-US" dirty="0"/>
              <a:t> (leader of community) said that women and children are mostly affected by this low vaccine uptake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129992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Mention how this community is a majority immigrant population that spans from various African countries </a:t>
            </a:r>
          </a:p>
          <a:p>
            <a:pPr marL="171450" indent="-171450">
              <a:buFont typeface="Arial" panose="020B0604020202020204" pitchFamily="34" charset="0"/>
              <a:buChar char="•"/>
            </a:pPr>
            <a:r>
              <a:rPr lang="en-US" dirty="0"/>
              <a:t>Explain that many of these people are Black/African Race</a:t>
            </a:r>
          </a:p>
          <a:p>
            <a:pPr marL="171450" indent="-171450">
              <a:buFont typeface="Arial" panose="020B0604020202020204" pitchFamily="34" charset="0"/>
              <a:buChar char="•"/>
            </a:pPr>
            <a:r>
              <a:rPr lang="en-US" dirty="0"/>
              <a:t>Talk about the people that are fully vaccinated in the community and why people do not want to take the other doses (misconceptions!)</a:t>
            </a:r>
          </a:p>
          <a:p>
            <a:pPr marL="171450" indent="-171450">
              <a:buFont typeface="Arial" panose="020B0604020202020204" pitchFamily="34" charset="0"/>
              <a:buChar char="•"/>
            </a:pPr>
            <a:r>
              <a:rPr lang="en-US" dirty="0"/>
              <a:t>Talk about socioeconomic factors such as percentage of people that live in poverty in Snohomish </a:t>
            </a:r>
            <a:r>
              <a:rPr lang="en-US" dirty="0" err="1"/>
              <a:t>Wa</a:t>
            </a:r>
            <a:r>
              <a:rPr lang="en-US" dirty="0"/>
              <a:t> </a:t>
            </a:r>
          </a:p>
          <a:p>
            <a:pPr marL="171450" indent="-171450">
              <a:buFont typeface="Arial" panose="020B0604020202020204" pitchFamily="34" charset="0"/>
              <a:buChar char="•"/>
            </a:pPr>
            <a:r>
              <a:rPr lang="en-US" dirty="0"/>
              <a:t>Talk about percentage of single parent household in Snohomish </a:t>
            </a:r>
            <a:r>
              <a:rPr lang="en-US" dirty="0" err="1"/>
              <a:t>Wa</a:t>
            </a:r>
            <a:r>
              <a:rPr lang="en-US" dirty="0"/>
              <a:t> and how in the community raising children as a single parent is hard putting the parent in a tough situation to attend to their own health.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dirty="0"/>
          </a:p>
        </p:txBody>
      </p:sp>
    </p:spTree>
    <p:extLst>
      <p:ext uri="{BB962C8B-B14F-4D97-AF65-F5344CB8AC3E}">
        <p14:creationId xmlns:p14="http://schemas.microsoft.com/office/powerpoint/2010/main" val="138425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Give insights of the community and how many people are part of that growing community </a:t>
            </a:r>
          </a:p>
          <a:p>
            <a:pPr marL="171450" indent="-171450">
              <a:buFont typeface="Arial" panose="020B0604020202020204" pitchFamily="34" charset="0"/>
              <a:buChar char="•"/>
            </a:pPr>
            <a:r>
              <a:rPr lang="en-US" dirty="0"/>
              <a:t>Talk about their religion and culture since it is a big part of their identity and how they live life</a:t>
            </a:r>
          </a:p>
          <a:p>
            <a:pPr marL="171450" indent="-171450">
              <a:buFont typeface="Arial" panose="020B0604020202020204" pitchFamily="34" charset="0"/>
              <a:buChar char="•"/>
            </a:pPr>
            <a:r>
              <a:rPr lang="en-US" dirty="0"/>
              <a:t>Mention various activities and after school programs </a:t>
            </a:r>
          </a:p>
          <a:p>
            <a:pPr marL="171450" indent="-171450">
              <a:buFont typeface="Arial" panose="020B0604020202020204" pitchFamily="34" charset="0"/>
              <a:buChar char="•"/>
            </a:pPr>
            <a:r>
              <a:rPr lang="en-US" dirty="0"/>
              <a:t>Mention the community health status and how many elders who live in this community have health conditions</a:t>
            </a:r>
          </a:p>
          <a:p>
            <a:pPr marL="171450" indent="-171450">
              <a:buFont typeface="Arial" panose="020B0604020202020204" pitchFamily="34" charset="0"/>
              <a:buChar char="•"/>
            </a:pPr>
            <a:r>
              <a:rPr lang="en-US" dirty="0"/>
              <a:t>Mention how these elders who have these health conditions are afraid that obtaining vaccine will make their condition worse.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14731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the main questions that will be touched on throughout the CHA</a:t>
            </a:r>
          </a:p>
          <a:p>
            <a:pPr marL="171450" indent="-171450">
              <a:buFont typeface="Arial" panose="020B0604020202020204" pitchFamily="34" charset="0"/>
              <a:buChar char="•"/>
            </a:pPr>
            <a:r>
              <a:rPr lang="en-US" dirty="0"/>
              <a:t>Explain the Methods used and the important doings for each methods mentioned </a:t>
            </a:r>
          </a:p>
          <a:p>
            <a:pPr marL="171450" indent="-171450">
              <a:buFont typeface="Arial" panose="020B0604020202020204" pitchFamily="34" charset="0"/>
              <a:buChar char="•"/>
            </a:pPr>
            <a:r>
              <a:rPr lang="en-US" dirty="0"/>
              <a:t>Explain the scope of the assessment and the various phases; include that main key points mentioned. Note that this CHA stops at the assessment phase. </a:t>
            </a:r>
          </a:p>
          <a:p>
            <a:pPr marL="171450" indent="-171450">
              <a:buFont typeface="Arial" panose="020B0604020202020204" pitchFamily="34" charset="0"/>
              <a:buChar char="•"/>
            </a:pPr>
            <a:r>
              <a:rPr lang="en-US" dirty="0"/>
              <a:t>Briefly explain the time frame of the project.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dirty="0"/>
          </a:p>
        </p:txBody>
      </p:sp>
    </p:spTree>
    <p:extLst>
      <p:ext uri="{BB962C8B-B14F-4D97-AF65-F5344CB8AC3E}">
        <p14:creationId xmlns:p14="http://schemas.microsoft.com/office/powerpoint/2010/main" val="374718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the root cause analysis and why we make this fish bone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Mention how this root cause was established during the formative phase of research </a:t>
            </a:r>
          </a:p>
          <a:p>
            <a:pPr marL="171450" indent="-171450">
              <a:buFont typeface="Arial" panose="020B0604020202020204" pitchFamily="34" charset="0"/>
              <a:buChar char="•"/>
            </a:pPr>
            <a:r>
              <a:rPr lang="en-US" dirty="0"/>
              <a:t>Explain the 4 main root causes and how these 4 categories are the most important that contribute to the low vaccine uptake in the community </a:t>
            </a:r>
          </a:p>
          <a:p>
            <a:pPr marL="171450" indent="-171450">
              <a:buFont typeface="Arial" panose="020B0604020202020204" pitchFamily="34" charset="0"/>
              <a:buChar char="•"/>
            </a:pPr>
            <a:r>
              <a:rPr lang="en-US" dirty="0"/>
              <a:t>Go into each the categories and explain these various barriers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dirty="0"/>
          </a:p>
        </p:txBody>
      </p:sp>
    </p:spTree>
    <p:extLst>
      <p:ext uri="{BB962C8B-B14F-4D97-AF65-F5344CB8AC3E}">
        <p14:creationId xmlns:p14="http://schemas.microsoft.com/office/powerpoint/2010/main" val="92542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Mention the critical steps to keep the CHA community </a:t>
            </a:r>
            <a:r>
              <a:rPr lang="en-US" u="sng" dirty="0"/>
              <a:t>engaged</a:t>
            </a:r>
            <a:r>
              <a:rPr lang="en-US" dirty="0"/>
              <a:t> </a:t>
            </a:r>
          </a:p>
          <a:p>
            <a:pPr marL="171450" indent="-171450">
              <a:buFont typeface="Arial" panose="020B0604020202020204" pitchFamily="34" charset="0"/>
              <a:buChar char="•"/>
            </a:pPr>
            <a:r>
              <a:rPr lang="en-US" dirty="0"/>
              <a:t>Talk about the steps taken for this project </a:t>
            </a:r>
          </a:p>
          <a:p>
            <a:pPr marL="171450" indent="-171450">
              <a:buFont typeface="Arial" panose="020B0604020202020204" pitchFamily="34" charset="0"/>
              <a:buChar char="•"/>
            </a:pPr>
            <a:r>
              <a:rPr lang="en-US" dirty="0"/>
              <a:t>Talk about each step and how they contributed to allow us to conduct our CHA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dirty="0"/>
          </a:p>
        </p:txBody>
      </p:sp>
    </p:spTree>
    <p:extLst>
      <p:ext uri="{BB962C8B-B14F-4D97-AF65-F5344CB8AC3E}">
        <p14:creationId xmlns:p14="http://schemas.microsoft.com/office/powerpoint/2010/main" val="1303215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how secondary data is already collected using primary data </a:t>
            </a:r>
          </a:p>
          <a:p>
            <a:pPr marL="171450" indent="-171450">
              <a:buFont typeface="Arial" panose="020B0604020202020204" pitchFamily="34" charset="0"/>
              <a:buChar char="•"/>
            </a:pPr>
            <a:r>
              <a:rPr lang="en-US" dirty="0"/>
              <a:t>Talk about the main findings of these secondary data sources</a:t>
            </a:r>
          </a:p>
          <a:p>
            <a:pPr marL="171450" indent="-171450">
              <a:buFont typeface="Arial" panose="020B0604020202020204" pitchFamily="34" charset="0"/>
              <a:buChar char="•"/>
            </a:pPr>
            <a:r>
              <a:rPr lang="en-US" dirty="0"/>
              <a:t>Go into the methods used when conducting the assessment into detail</a:t>
            </a:r>
          </a:p>
          <a:p>
            <a:pPr marL="171450" indent="-171450">
              <a:buFont typeface="Arial" panose="020B0604020202020204" pitchFamily="34" charset="0"/>
              <a:buChar char="•"/>
            </a:pPr>
            <a:r>
              <a:rPr lang="en-US" dirty="0"/>
              <a:t>Talk about various limitations and why is was hard to obtain the necessary data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dirty="0"/>
          </a:p>
        </p:txBody>
      </p:sp>
    </p:spTree>
    <p:extLst>
      <p:ext uri="{BB962C8B-B14F-4D97-AF65-F5344CB8AC3E}">
        <p14:creationId xmlns:p14="http://schemas.microsoft.com/office/powerpoint/2010/main" val="361241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how primary data is first hand data that you gather by the researcher himself</a:t>
            </a:r>
          </a:p>
          <a:p>
            <a:pPr marL="171450" indent="-171450">
              <a:buFont typeface="Arial" panose="020B0604020202020204" pitchFamily="34" charset="0"/>
              <a:buChar char="•"/>
            </a:pPr>
            <a:r>
              <a:rPr lang="en-US" dirty="0"/>
              <a:t>In this case the primary data is the key informant interview with the community leader: Pa </a:t>
            </a:r>
            <a:r>
              <a:rPr lang="en-US" dirty="0" err="1"/>
              <a:t>Ousman</a:t>
            </a:r>
            <a:r>
              <a:rPr lang="en-US" dirty="0"/>
              <a:t> </a:t>
            </a:r>
          </a:p>
          <a:p>
            <a:pPr marL="171450" indent="-171450">
              <a:buFont typeface="Arial" panose="020B0604020202020204" pitchFamily="34" charset="0"/>
              <a:buChar char="•"/>
            </a:pPr>
            <a:r>
              <a:rPr lang="en-US" dirty="0"/>
              <a:t>Talk about who Pa </a:t>
            </a:r>
            <a:r>
              <a:rPr lang="en-US" dirty="0" err="1"/>
              <a:t>Ousman</a:t>
            </a:r>
            <a:r>
              <a:rPr lang="en-US" dirty="0"/>
              <a:t> Is, the tools used to conduct this interview and the time frame of this interview </a:t>
            </a:r>
          </a:p>
          <a:p>
            <a:pPr marL="171450" indent="-171450">
              <a:buFont typeface="Arial" panose="020B0604020202020204" pitchFamily="34" charset="0"/>
              <a:buChar char="•"/>
            </a:pPr>
            <a:r>
              <a:rPr lang="en-US" dirty="0"/>
              <a:t>Mention key important points that were learned from the interview.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9</a:t>
            </a:fld>
            <a:endParaRPr lang="en-US" noProof="0" dirty="0"/>
          </a:p>
        </p:txBody>
      </p:sp>
    </p:spTree>
    <p:extLst>
      <p:ext uri="{BB962C8B-B14F-4D97-AF65-F5344CB8AC3E}">
        <p14:creationId xmlns:p14="http://schemas.microsoft.com/office/powerpoint/2010/main" val="301565623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dirty="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dirty="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dirty="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dirty="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dirty="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dirty="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dirty="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dirty="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50000"/>
                </a:schemeClr>
              </a:gs>
              <a:gs pos="100000">
                <a:schemeClr val="accent3"/>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dirty="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dirty="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dirty="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dirty="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dirty="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dirty="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dirty="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dirty="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dirty="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dirty="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dirty="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dirty="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dirty="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dirty="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schemeClr>
          </a:solidFill>
          <a:ln w="9525" cap="flat">
            <a:noFill/>
            <a:prstDash val="solid"/>
            <a:miter/>
          </a:ln>
        </p:spPr>
        <p:txBody>
          <a:bodyPr rtlCol="0" anchor="ctr"/>
          <a:lstStyle/>
          <a:p>
            <a:endParaRPr lang="en-US" noProof="0"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dirty="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dirty="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8" name="Freeform: Shape 177">
            <a:extLst>
              <a:ext uri="{FF2B5EF4-FFF2-40B4-BE49-F238E27FC236}">
                <a16:creationId xmlns:a16="http://schemas.microsoft.com/office/drawing/2014/main" id="{551B3958-3394-4790-BE99-52664DBCD31E}"/>
              </a:ext>
            </a:extLst>
          </p:cNvPr>
          <p:cNvSpPr>
            <a:spLocks noChangeAspect="1"/>
          </p:cNvSpPr>
          <p:nvPr userDrawn="1"/>
        </p:nvSpPr>
        <p:spPr>
          <a:xfrm>
            <a:off x="4656428" y="2651872"/>
            <a:ext cx="791896" cy="2303810"/>
          </a:xfrm>
          <a:custGeom>
            <a:avLst/>
            <a:gdLst>
              <a:gd name="connsiteX0" fmla="*/ 323315 w 791896"/>
              <a:gd name="connsiteY0" fmla="*/ 0 h 2303810"/>
              <a:gd name="connsiteX1" fmla="*/ 331046 w 791896"/>
              <a:gd name="connsiteY1" fmla="*/ 12386 h 2303810"/>
              <a:gd name="connsiteX2" fmla="*/ 317496 w 791896"/>
              <a:gd name="connsiteY2" fmla="*/ 31199 h 2303810"/>
              <a:gd name="connsiteX3" fmla="*/ 295541 w 791896"/>
              <a:gd name="connsiteY3" fmla="*/ 68105 h 2303810"/>
              <a:gd name="connsiteX4" fmla="*/ 308915 w 791896"/>
              <a:gd name="connsiteY4" fmla="*/ 46930 h 2303810"/>
              <a:gd name="connsiteX5" fmla="*/ 327508 w 791896"/>
              <a:gd name="connsiteY5" fmla="*/ 19756 h 2303810"/>
              <a:gd name="connsiteX6" fmla="*/ 331763 w 791896"/>
              <a:gd name="connsiteY6" fmla="*/ 13536 h 2303810"/>
              <a:gd name="connsiteX7" fmla="*/ 339476 w 791896"/>
              <a:gd name="connsiteY7" fmla="*/ 25894 h 2303810"/>
              <a:gd name="connsiteX8" fmla="*/ 375261 w 791896"/>
              <a:gd name="connsiteY8" fmla="*/ 102568 h 2303810"/>
              <a:gd name="connsiteX9" fmla="*/ 311775 w 791896"/>
              <a:gd name="connsiteY9" fmla="*/ 217118 h 2303810"/>
              <a:gd name="connsiteX10" fmla="*/ 334658 w 791896"/>
              <a:gd name="connsiteY10" fmla="*/ 178505 h 2303810"/>
              <a:gd name="connsiteX11" fmla="*/ 361831 w 791896"/>
              <a:gd name="connsiteY11" fmla="*/ 137029 h 2303810"/>
              <a:gd name="connsiteX12" fmla="*/ 379066 w 791896"/>
              <a:gd name="connsiteY12" fmla="*/ 110723 h 2303810"/>
              <a:gd name="connsiteX13" fmla="*/ 452722 w 791896"/>
              <a:gd name="connsiteY13" fmla="*/ 268540 h 2303810"/>
              <a:gd name="connsiteX14" fmla="*/ 605751 w 791896"/>
              <a:gd name="connsiteY14" fmla="*/ 1077491 h 2303810"/>
              <a:gd name="connsiteX15" fmla="*/ 605022 w 791896"/>
              <a:gd name="connsiteY15" fmla="*/ 1091915 h 2303810"/>
              <a:gd name="connsiteX16" fmla="*/ 624710 w 791896"/>
              <a:gd name="connsiteY16" fmla="*/ 1094727 h 2303810"/>
              <a:gd name="connsiteX17" fmla="*/ 643668 w 791896"/>
              <a:gd name="connsiteY17" fmla="*/ 1108516 h 2303810"/>
              <a:gd name="connsiteX18" fmla="*/ 652287 w 791896"/>
              <a:gd name="connsiteY18" fmla="*/ 1155051 h 2303810"/>
              <a:gd name="connsiteX19" fmla="*/ 685034 w 791896"/>
              <a:gd name="connsiteY19" fmla="*/ 1210206 h 2303810"/>
              <a:gd name="connsiteX20" fmla="*/ 698824 w 791896"/>
              <a:gd name="connsiteY20" fmla="*/ 1211460 h 2303810"/>
              <a:gd name="connsiteX21" fmla="*/ 698824 w 791896"/>
              <a:gd name="connsiteY21" fmla="*/ 1198142 h 2303810"/>
              <a:gd name="connsiteX22" fmla="*/ 712836 w 791896"/>
              <a:gd name="connsiteY22" fmla="*/ 1159220 h 2303810"/>
              <a:gd name="connsiteX23" fmla="*/ 712611 w 791896"/>
              <a:gd name="connsiteY23" fmla="*/ 1151606 h 2303810"/>
              <a:gd name="connsiteX24" fmla="*/ 726400 w 791896"/>
              <a:gd name="connsiteY24" fmla="*/ 1105068 h 2303810"/>
              <a:gd name="connsiteX25" fmla="*/ 745360 w 791896"/>
              <a:gd name="connsiteY25" fmla="*/ 1105068 h 2303810"/>
              <a:gd name="connsiteX26" fmla="*/ 774660 w 791896"/>
              <a:gd name="connsiteY26" fmla="*/ 1086110 h 2303810"/>
              <a:gd name="connsiteX27" fmla="*/ 778107 w 791896"/>
              <a:gd name="connsiteY27" fmla="*/ 1161947 h 2303810"/>
              <a:gd name="connsiteX28" fmla="*/ 769490 w 791896"/>
              <a:gd name="connsiteY28" fmla="*/ 1198142 h 2303810"/>
              <a:gd name="connsiteX29" fmla="*/ 759149 w 791896"/>
              <a:gd name="connsiteY29" fmla="*/ 1232613 h 2303810"/>
              <a:gd name="connsiteX30" fmla="*/ 753977 w 791896"/>
              <a:gd name="connsiteY30" fmla="*/ 1289492 h 2303810"/>
              <a:gd name="connsiteX31" fmla="*/ 752254 w 791896"/>
              <a:gd name="connsiteY31" fmla="*/ 1318792 h 2303810"/>
              <a:gd name="connsiteX32" fmla="*/ 748807 w 791896"/>
              <a:gd name="connsiteY32" fmla="*/ 1348094 h 2303810"/>
              <a:gd name="connsiteX33" fmla="*/ 741457 w 791896"/>
              <a:gd name="connsiteY33" fmla="*/ 1352994 h 2303810"/>
              <a:gd name="connsiteX34" fmla="*/ 741913 w 791896"/>
              <a:gd name="connsiteY34" fmla="*/ 1354986 h 2303810"/>
              <a:gd name="connsiteX35" fmla="*/ 748954 w 791896"/>
              <a:gd name="connsiteY35" fmla="*/ 1350293 h 2303810"/>
              <a:gd name="connsiteX36" fmla="*/ 752254 w 791896"/>
              <a:gd name="connsiteY36" fmla="*/ 1322239 h 2303810"/>
              <a:gd name="connsiteX37" fmla="*/ 753977 w 791896"/>
              <a:gd name="connsiteY37" fmla="*/ 1292939 h 2303810"/>
              <a:gd name="connsiteX38" fmla="*/ 759149 w 791896"/>
              <a:gd name="connsiteY38" fmla="*/ 1236060 h 2303810"/>
              <a:gd name="connsiteX39" fmla="*/ 769490 w 791896"/>
              <a:gd name="connsiteY39" fmla="*/ 1201589 h 2303810"/>
              <a:gd name="connsiteX40" fmla="*/ 778107 w 791896"/>
              <a:gd name="connsiteY40" fmla="*/ 1165395 h 2303810"/>
              <a:gd name="connsiteX41" fmla="*/ 791896 w 791896"/>
              <a:gd name="connsiteY41" fmla="*/ 1175736 h 2303810"/>
              <a:gd name="connsiteX42" fmla="*/ 790173 w 791896"/>
              <a:gd name="connsiteY42" fmla="*/ 1201589 h 2303810"/>
              <a:gd name="connsiteX43" fmla="*/ 786726 w 791896"/>
              <a:gd name="connsiteY43" fmla="*/ 1227443 h 2303810"/>
              <a:gd name="connsiteX44" fmla="*/ 785002 w 791896"/>
              <a:gd name="connsiteY44" fmla="*/ 1275704 h 2303810"/>
              <a:gd name="connsiteX45" fmla="*/ 781554 w 791896"/>
              <a:gd name="connsiteY45" fmla="*/ 1332581 h 2303810"/>
              <a:gd name="connsiteX46" fmla="*/ 772937 w 791896"/>
              <a:gd name="connsiteY46" fmla="*/ 1392907 h 2303810"/>
              <a:gd name="connsiteX47" fmla="*/ 762596 w 791896"/>
              <a:gd name="connsiteY47" fmla="*/ 1456679 h 2303810"/>
              <a:gd name="connsiteX48" fmla="*/ 750530 w 791896"/>
              <a:gd name="connsiteY48" fmla="*/ 1518727 h 2303810"/>
              <a:gd name="connsiteX49" fmla="*/ 728124 w 791896"/>
              <a:gd name="connsiteY49" fmla="*/ 1649719 h 2303810"/>
              <a:gd name="connsiteX50" fmla="*/ 707441 w 791896"/>
              <a:gd name="connsiteY50" fmla="*/ 1661785 h 2303810"/>
              <a:gd name="connsiteX51" fmla="*/ 681587 w 791896"/>
              <a:gd name="connsiteY51" fmla="*/ 1737623 h 2303810"/>
              <a:gd name="connsiteX52" fmla="*/ 674692 w 791896"/>
              <a:gd name="connsiteY52" fmla="*/ 1810013 h 2303810"/>
              <a:gd name="connsiteX53" fmla="*/ 671245 w 791896"/>
              <a:gd name="connsiteY53" fmla="*/ 1820355 h 2303810"/>
              <a:gd name="connsiteX54" fmla="*/ 641945 w 791896"/>
              <a:gd name="connsiteY54" fmla="*/ 1899639 h 2303810"/>
              <a:gd name="connsiteX55" fmla="*/ 633327 w 791896"/>
              <a:gd name="connsiteY55" fmla="*/ 1906534 h 2303810"/>
              <a:gd name="connsiteX56" fmla="*/ 597132 w 791896"/>
              <a:gd name="connsiteY56" fmla="*/ 1990988 h 2303810"/>
              <a:gd name="connsiteX57" fmla="*/ 635051 w 791896"/>
              <a:gd name="connsiteY57" fmla="*/ 1906534 h 2303810"/>
              <a:gd name="connsiteX58" fmla="*/ 643668 w 791896"/>
              <a:gd name="connsiteY58" fmla="*/ 1899639 h 2303810"/>
              <a:gd name="connsiteX59" fmla="*/ 588513 w 791896"/>
              <a:gd name="connsiteY59" fmla="*/ 2056484 h 2303810"/>
              <a:gd name="connsiteX60" fmla="*/ 559214 w 791896"/>
              <a:gd name="connsiteY60" fmla="*/ 2071997 h 2303810"/>
              <a:gd name="connsiteX61" fmla="*/ 553137 w 791896"/>
              <a:gd name="connsiteY61" fmla="*/ 2084152 h 2303810"/>
              <a:gd name="connsiteX62" fmla="*/ 554044 w 791896"/>
              <a:gd name="connsiteY62" fmla="*/ 2085784 h 2303810"/>
              <a:gd name="connsiteX63" fmla="*/ 560938 w 791896"/>
              <a:gd name="connsiteY63" fmla="*/ 2071996 h 2303810"/>
              <a:gd name="connsiteX64" fmla="*/ 590238 w 791896"/>
              <a:gd name="connsiteY64" fmla="*/ 2056484 h 2303810"/>
              <a:gd name="connsiteX65" fmla="*/ 569555 w 791896"/>
              <a:gd name="connsiteY65" fmla="*/ 2115086 h 2303810"/>
              <a:gd name="connsiteX66" fmla="*/ 531636 w 791896"/>
              <a:gd name="connsiteY66" fmla="*/ 2184029 h 2303810"/>
              <a:gd name="connsiteX67" fmla="*/ 512678 w 791896"/>
              <a:gd name="connsiteY67" fmla="*/ 2218501 h 2303810"/>
              <a:gd name="connsiteX68" fmla="*/ 491995 w 791896"/>
              <a:gd name="connsiteY68" fmla="*/ 2252972 h 2303810"/>
              <a:gd name="connsiteX69" fmla="*/ 476482 w 791896"/>
              <a:gd name="connsiteY69" fmla="*/ 2278825 h 2303810"/>
              <a:gd name="connsiteX70" fmla="*/ 465282 w 791896"/>
              <a:gd name="connsiteY70" fmla="*/ 2303810 h 2303810"/>
              <a:gd name="connsiteX71" fmla="*/ 390435 w 791896"/>
              <a:gd name="connsiteY71" fmla="*/ 2210761 h 2303810"/>
              <a:gd name="connsiteX72" fmla="*/ 388540 w 791896"/>
              <a:gd name="connsiteY72" fmla="*/ 2207971 h 2303810"/>
              <a:gd name="connsiteX73" fmla="*/ 405816 w 791896"/>
              <a:gd name="connsiteY73" fmla="*/ 2177135 h 2303810"/>
              <a:gd name="connsiteX74" fmla="*/ 452352 w 791896"/>
              <a:gd name="connsiteY74" fmla="*/ 2094403 h 2303810"/>
              <a:gd name="connsiteX75" fmla="*/ 469587 w 791896"/>
              <a:gd name="connsiteY75" fmla="*/ 2063379 h 2303810"/>
              <a:gd name="connsiteX76" fmla="*/ 483376 w 791896"/>
              <a:gd name="connsiteY76" fmla="*/ 2034079 h 2303810"/>
              <a:gd name="connsiteX77" fmla="*/ 505783 w 791896"/>
              <a:gd name="connsiteY77" fmla="*/ 1978924 h 2303810"/>
              <a:gd name="connsiteX78" fmla="*/ 554044 w 791896"/>
              <a:gd name="connsiteY78" fmla="*/ 1873785 h 2303810"/>
              <a:gd name="connsiteX79" fmla="*/ 573002 w 791896"/>
              <a:gd name="connsiteY79" fmla="*/ 1803119 h 2303810"/>
              <a:gd name="connsiteX80" fmla="*/ 619540 w 791896"/>
              <a:gd name="connsiteY80" fmla="*/ 1661785 h 2303810"/>
              <a:gd name="connsiteX81" fmla="*/ 640223 w 791896"/>
              <a:gd name="connsiteY81" fmla="*/ 1551476 h 2303810"/>
              <a:gd name="connsiteX82" fmla="*/ 667800 w 791896"/>
              <a:gd name="connsiteY82" fmla="*/ 1418760 h 2303810"/>
              <a:gd name="connsiteX83" fmla="*/ 674018 w 791896"/>
              <a:gd name="connsiteY83" fmla="*/ 1395448 h 2303810"/>
              <a:gd name="connsiteX84" fmla="*/ 669523 w 791896"/>
              <a:gd name="connsiteY84" fmla="*/ 1394630 h 2303810"/>
              <a:gd name="connsiteX85" fmla="*/ 671245 w 791896"/>
              <a:gd name="connsiteY85" fmla="*/ 1351541 h 2303810"/>
              <a:gd name="connsiteX86" fmla="*/ 672163 w 791896"/>
              <a:gd name="connsiteY86" fmla="*/ 1348329 h 2303810"/>
              <a:gd name="connsiteX87" fmla="*/ 670959 w 791896"/>
              <a:gd name="connsiteY87" fmla="*/ 1348396 h 2303810"/>
              <a:gd name="connsiteX88" fmla="*/ 668779 w 791896"/>
              <a:gd name="connsiteY88" fmla="*/ 1348517 h 2303810"/>
              <a:gd name="connsiteX89" fmla="*/ 669523 w 791896"/>
              <a:gd name="connsiteY89" fmla="*/ 1356711 h 2303810"/>
              <a:gd name="connsiteX90" fmla="*/ 667800 w 791896"/>
              <a:gd name="connsiteY90" fmla="*/ 1399801 h 2303810"/>
              <a:gd name="connsiteX91" fmla="*/ 660906 w 791896"/>
              <a:gd name="connsiteY91" fmla="*/ 1425654 h 2303810"/>
              <a:gd name="connsiteX92" fmla="*/ 619540 w 791896"/>
              <a:gd name="connsiteY92" fmla="*/ 1491150 h 2303810"/>
              <a:gd name="connsiteX93" fmla="*/ 609198 w 791896"/>
              <a:gd name="connsiteY93" fmla="*/ 1548029 h 2303810"/>
              <a:gd name="connsiteX94" fmla="*/ 598857 w 791896"/>
              <a:gd name="connsiteY94" fmla="*/ 1566988 h 2303810"/>
              <a:gd name="connsiteX95" fmla="*/ 581621 w 791896"/>
              <a:gd name="connsiteY95" fmla="*/ 1649719 h 2303810"/>
              <a:gd name="connsiteX96" fmla="*/ 562661 w 791896"/>
              <a:gd name="connsiteY96" fmla="*/ 1715215 h 2303810"/>
              <a:gd name="connsiteX97" fmla="*/ 541978 w 791896"/>
              <a:gd name="connsiteY97" fmla="*/ 1778989 h 2303810"/>
              <a:gd name="connsiteX98" fmla="*/ 529914 w 791896"/>
              <a:gd name="connsiteY98" fmla="*/ 1828972 h 2303810"/>
              <a:gd name="connsiteX99" fmla="*/ 516125 w 791896"/>
              <a:gd name="connsiteY99" fmla="*/ 1880679 h 2303810"/>
              <a:gd name="connsiteX100" fmla="*/ 527121 w 791896"/>
              <a:gd name="connsiteY100" fmla="*/ 1863574 h 2303810"/>
              <a:gd name="connsiteX101" fmla="*/ 536808 w 791896"/>
              <a:gd name="connsiteY101" fmla="*/ 1827247 h 2303810"/>
              <a:gd name="connsiteX102" fmla="*/ 545425 w 791896"/>
              <a:gd name="connsiteY102" fmla="*/ 1775540 h 2303810"/>
              <a:gd name="connsiteX103" fmla="*/ 566108 w 791896"/>
              <a:gd name="connsiteY103" fmla="*/ 1711768 h 2303810"/>
              <a:gd name="connsiteX104" fmla="*/ 585068 w 791896"/>
              <a:gd name="connsiteY104" fmla="*/ 1646272 h 2303810"/>
              <a:gd name="connsiteX105" fmla="*/ 602304 w 791896"/>
              <a:gd name="connsiteY105" fmla="*/ 1563540 h 2303810"/>
              <a:gd name="connsiteX106" fmla="*/ 612645 w 791896"/>
              <a:gd name="connsiteY106" fmla="*/ 1544580 h 2303810"/>
              <a:gd name="connsiteX107" fmla="*/ 622987 w 791896"/>
              <a:gd name="connsiteY107" fmla="*/ 1487703 h 2303810"/>
              <a:gd name="connsiteX108" fmla="*/ 664353 w 791896"/>
              <a:gd name="connsiteY108" fmla="*/ 1422207 h 2303810"/>
              <a:gd name="connsiteX109" fmla="*/ 636776 w 791896"/>
              <a:gd name="connsiteY109" fmla="*/ 1554922 h 2303810"/>
              <a:gd name="connsiteX110" fmla="*/ 616093 w 791896"/>
              <a:gd name="connsiteY110" fmla="*/ 1665231 h 2303810"/>
              <a:gd name="connsiteX111" fmla="*/ 569555 w 791896"/>
              <a:gd name="connsiteY111" fmla="*/ 1806564 h 2303810"/>
              <a:gd name="connsiteX112" fmla="*/ 560348 w 791896"/>
              <a:gd name="connsiteY112" fmla="*/ 1820885 h 2303810"/>
              <a:gd name="connsiteX113" fmla="*/ 556412 w 791896"/>
              <a:gd name="connsiteY113" fmla="*/ 1842330 h 2303810"/>
              <a:gd name="connsiteX114" fmla="*/ 543702 w 791896"/>
              <a:gd name="connsiteY114" fmla="*/ 1878956 h 2303810"/>
              <a:gd name="connsiteX115" fmla="*/ 495442 w 791896"/>
              <a:gd name="connsiteY115" fmla="*/ 1984094 h 2303810"/>
              <a:gd name="connsiteX116" fmla="*/ 473034 w 791896"/>
              <a:gd name="connsiteY116" fmla="*/ 2039248 h 2303810"/>
              <a:gd name="connsiteX117" fmla="*/ 459246 w 791896"/>
              <a:gd name="connsiteY117" fmla="*/ 2068550 h 2303810"/>
              <a:gd name="connsiteX118" fmla="*/ 442010 w 791896"/>
              <a:gd name="connsiteY118" fmla="*/ 2099575 h 2303810"/>
              <a:gd name="connsiteX119" fmla="*/ 395474 w 791896"/>
              <a:gd name="connsiteY119" fmla="*/ 2182306 h 2303810"/>
              <a:gd name="connsiteX120" fmla="*/ 384460 w 791896"/>
              <a:gd name="connsiteY120" fmla="*/ 2201965 h 2303810"/>
              <a:gd name="connsiteX121" fmla="*/ 366366 w 791896"/>
              <a:gd name="connsiteY121" fmla="*/ 2175324 h 2303810"/>
              <a:gd name="connsiteX122" fmla="*/ 385983 w 791896"/>
              <a:gd name="connsiteY122" fmla="*/ 2146987 h 2303810"/>
              <a:gd name="connsiteX123" fmla="*/ 392027 w 791896"/>
              <a:gd name="connsiteY123" fmla="*/ 2139216 h 2303810"/>
              <a:gd name="connsiteX124" fmla="*/ 392890 w 791896"/>
              <a:gd name="connsiteY124" fmla="*/ 2137010 h 2303810"/>
              <a:gd name="connsiteX125" fmla="*/ 385983 w 791896"/>
              <a:gd name="connsiteY125" fmla="*/ 2146987 h 2303810"/>
              <a:gd name="connsiteX126" fmla="*/ 369405 w 791896"/>
              <a:gd name="connsiteY126" fmla="*/ 2168302 h 2303810"/>
              <a:gd name="connsiteX127" fmla="*/ 365656 w 791896"/>
              <a:gd name="connsiteY127" fmla="*/ 2174279 h 2303810"/>
              <a:gd name="connsiteX128" fmla="*/ 342348 w 791896"/>
              <a:gd name="connsiteY128" fmla="*/ 2139962 h 2303810"/>
              <a:gd name="connsiteX129" fmla="*/ 353460 w 791896"/>
              <a:gd name="connsiteY129" fmla="*/ 2118317 h 2303810"/>
              <a:gd name="connsiteX130" fmla="*/ 386855 w 791896"/>
              <a:gd name="connsiteY130" fmla="*/ 2044418 h 2303810"/>
              <a:gd name="connsiteX131" fmla="*/ 455799 w 791896"/>
              <a:gd name="connsiteY131" fmla="*/ 1887573 h 2303810"/>
              <a:gd name="connsiteX132" fmla="*/ 476051 w 791896"/>
              <a:gd name="connsiteY132" fmla="*/ 1823800 h 2303810"/>
              <a:gd name="connsiteX133" fmla="*/ 482661 w 791896"/>
              <a:gd name="connsiteY133" fmla="*/ 1798854 h 2303810"/>
              <a:gd name="connsiteX134" fmla="*/ 432378 w 791896"/>
              <a:gd name="connsiteY134" fmla="*/ 1936237 h 2303810"/>
              <a:gd name="connsiteX135" fmla="*/ 336746 w 791896"/>
              <a:gd name="connsiteY135" fmla="*/ 2131714 h 2303810"/>
              <a:gd name="connsiteX136" fmla="*/ 312848 w 791896"/>
              <a:gd name="connsiteY136" fmla="*/ 2096527 h 2303810"/>
              <a:gd name="connsiteX137" fmla="*/ 241698 w 791896"/>
              <a:gd name="connsiteY137" fmla="*/ 1970494 h 2303810"/>
              <a:gd name="connsiteX138" fmla="*/ 130146 w 791896"/>
              <a:gd name="connsiteY138" fmla="*/ 1695903 h 2303810"/>
              <a:gd name="connsiteX139" fmla="*/ 65788 w 791896"/>
              <a:gd name="connsiteY139" fmla="*/ 1428464 h 2303810"/>
              <a:gd name="connsiteX140" fmla="*/ 57207 w 791896"/>
              <a:gd name="connsiteY140" fmla="*/ 1366967 h 2303810"/>
              <a:gd name="connsiteX141" fmla="*/ 50057 w 791896"/>
              <a:gd name="connsiteY141" fmla="*/ 1309760 h 2303810"/>
              <a:gd name="connsiteX142" fmla="*/ 44336 w 791896"/>
              <a:gd name="connsiteY142" fmla="*/ 1256845 h 2303810"/>
              <a:gd name="connsiteX143" fmla="*/ 41476 w 791896"/>
              <a:gd name="connsiteY143" fmla="*/ 1232532 h 2303810"/>
              <a:gd name="connsiteX144" fmla="*/ 40045 w 791896"/>
              <a:gd name="connsiteY144" fmla="*/ 1209649 h 2303810"/>
              <a:gd name="connsiteX145" fmla="*/ 34324 w 791896"/>
              <a:gd name="connsiteY145" fmla="*/ 1130991 h 2303810"/>
              <a:gd name="connsiteX146" fmla="*/ 30034 w 791896"/>
              <a:gd name="connsiteY146" fmla="*/ 1079505 h 2303810"/>
              <a:gd name="connsiteX147" fmla="*/ 23599 w 791896"/>
              <a:gd name="connsiteY147" fmla="*/ 1058411 h 2303810"/>
              <a:gd name="connsiteX148" fmla="*/ 12872 w 791896"/>
              <a:gd name="connsiteY148" fmla="*/ 1073785 h 2303810"/>
              <a:gd name="connsiteX149" fmla="*/ 62927 w 791896"/>
              <a:gd name="connsiteY149" fmla="*/ 1517134 h 2303810"/>
              <a:gd name="connsiteX150" fmla="*/ 200223 w 791896"/>
              <a:gd name="connsiteY150" fmla="*/ 1927589 h 2303810"/>
              <a:gd name="connsiteX151" fmla="*/ 307485 w 791896"/>
              <a:gd name="connsiteY151" fmla="*/ 2122091 h 2303810"/>
              <a:gd name="connsiteX152" fmla="*/ 327552 w 791896"/>
              <a:gd name="connsiteY152" fmla="*/ 2150508 h 2303810"/>
              <a:gd name="connsiteX153" fmla="*/ 326603 w 791896"/>
              <a:gd name="connsiteY153" fmla="*/ 2152447 h 2303810"/>
              <a:gd name="connsiteX154" fmla="*/ 318895 w 791896"/>
              <a:gd name="connsiteY154" fmla="*/ 2164633 h 2303810"/>
              <a:gd name="connsiteX155" fmla="*/ 289505 w 791896"/>
              <a:gd name="connsiteY155" fmla="*/ 2123617 h 2303810"/>
              <a:gd name="connsiteX156" fmla="*/ 169363 w 791896"/>
              <a:gd name="connsiteY156" fmla="*/ 1898316 h 2303810"/>
              <a:gd name="connsiteX157" fmla="*/ 133618 w 791896"/>
              <a:gd name="connsiteY157" fmla="*/ 1809378 h 2303810"/>
              <a:gd name="connsiteX158" fmla="*/ 128715 w 791896"/>
              <a:gd name="connsiteY158" fmla="*/ 1791725 h 2303810"/>
              <a:gd name="connsiteX159" fmla="*/ 118704 w 791896"/>
              <a:gd name="connsiteY159" fmla="*/ 1760261 h 2303810"/>
              <a:gd name="connsiteX160" fmla="*/ 97251 w 791896"/>
              <a:gd name="connsiteY160" fmla="*/ 1698764 h 2303810"/>
              <a:gd name="connsiteX161" fmla="*/ 78660 w 791896"/>
              <a:gd name="connsiteY161" fmla="*/ 1637267 h 2303810"/>
              <a:gd name="connsiteX162" fmla="*/ 67167 w 791896"/>
              <a:gd name="connsiteY162" fmla="*/ 1592343 h 2303810"/>
              <a:gd name="connsiteX163" fmla="*/ 42792 w 791896"/>
              <a:gd name="connsiteY163" fmla="*/ 1477612 h 2303810"/>
              <a:gd name="connsiteX164" fmla="*/ 28603 w 791896"/>
              <a:gd name="connsiteY164" fmla="*/ 1388420 h 2303810"/>
              <a:gd name="connsiteX165" fmla="*/ 21453 w 791896"/>
              <a:gd name="connsiteY165" fmla="*/ 1325493 h 2303810"/>
              <a:gd name="connsiteX166" fmla="*/ 17162 w 791896"/>
              <a:gd name="connsiteY166" fmla="*/ 1262566 h 2303810"/>
              <a:gd name="connsiteX167" fmla="*/ 14302 w 791896"/>
              <a:gd name="connsiteY167" fmla="*/ 1231102 h 2303810"/>
              <a:gd name="connsiteX168" fmla="*/ 12872 w 791896"/>
              <a:gd name="connsiteY168" fmla="*/ 1199639 h 2303810"/>
              <a:gd name="connsiteX169" fmla="*/ 10012 w 791896"/>
              <a:gd name="connsiteY169" fmla="*/ 1138141 h 2303810"/>
              <a:gd name="connsiteX170" fmla="*/ 17520 w 791896"/>
              <a:gd name="connsiteY170" fmla="*/ 903774 h 2303810"/>
              <a:gd name="connsiteX171" fmla="*/ 38928 w 791896"/>
              <a:gd name="connsiteY171" fmla="*/ 702431 h 2303810"/>
              <a:gd name="connsiteX172" fmla="*/ 38614 w 791896"/>
              <a:gd name="connsiteY172" fmla="*/ 703374 h 2303810"/>
              <a:gd name="connsiteX173" fmla="*/ 0 w 791896"/>
              <a:gd name="connsiteY173" fmla="*/ 1063774 h 2303810"/>
              <a:gd name="connsiteX174" fmla="*/ 157318 w 791896"/>
              <a:gd name="connsiteY174" fmla="*/ 321521 h 2303810"/>
              <a:gd name="connsiteX175" fmla="*/ 238836 w 791896"/>
              <a:gd name="connsiteY175" fmla="*/ 142751 h 2303810"/>
              <a:gd name="connsiteX176" fmla="*/ 291886 w 791896"/>
              <a:gd name="connsiteY176" fmla="*/ 48181 h 2303810"/>
              <a:gd name="connsiteX177" fmla="*/ 323315 w 791896"/>
              <a:gd name="connsiteY177" fmla="*/ 0 h 2303810"/>
              <a:gd name="connsiteX178" fmla="*/ 296223 w 791896"/>
              <a:gd name="connsiteY178" fmla="*/ 73499 h 2303810"/>
              <a:gd name="connsiteX179" fmla="*/ 291993 w 791896"/>
              <a:gd name="connsiteY179" fmla="*/ 74071 h 2303810"/>
              <a:gd name="connsiteX180" fmla="*/ 226502 w 791896"/>
              <a:gd name="connsiteY180" fmla="*/ 184159 h 2303810"/>
              <a:gd name="connsiteX181" fmla="*/ 87418 w 791896"/>
              <a:gd name="connsiteY181" fmla="*/ 516895 h 2303810"/>
              <a:gd name="connsiteX182" fmla="*/ 47497 w 791896"/>
              <a:gd name="connsiteY182" fmla="*/ 671472 h 2303810"/>
              <a:gd name="connsiteX183" fmla="*/ 49876 w 791896"/>
              <a:gd name="connsiteY183" fmla="*/ 664938 h 2303810"/>
              <a:gd name="connsiteX184" fmla="*/ 58638 w 791896"/>
              <a:gd name="connsiteY184" fmla="*/ 639016 h 2303810"/>
              <a:gd name="connsiteX185" fmla="*/ 153028 w 791896"/>
              <a:gd name="connsiteY185" fmla="*/ 367286 h 2303810"/>
              <a:gd name="connsiteX186" fmla="*/ 268870 w 791896"/>
              <a:gd name="connsiteY186" fmla="*/ 125588 h 2303810"/>
              <a:gd name="connsiteX187" fmla="*/ 296223 w 791896"/>
              <a:gd name="connsiteY187" fmla="*/ 73499 h 2303810"/>
              <a:gd name="connsiteX188" fmla="*/ 650562 w 791896"/>
              <a:gd name="connsiteY188" fmla="*/ 1220547 h 2303810"/>
              <a:gd name="connsiteX189" fmla="*/ 639267 w 791896"/>
              <a:gd name="connsiteY189" fmla="*/ 1247245 h 2303810"/>
              <a:gd name="connsiteX190" fmla="*/ 635051 w 791896"/>
              <a:gd name="connsiteY190" fmla="*/ 1286045 h 2303810"/>
              <a:gd name="connsiteX191" fmla="*/ 629613 w 791896"/>
              <a:gd name="connsiteY191" fmla="*/ 1267919 h 2303810"/>
              <a:gd name="connsiteX192" fmla="*/ 627625 w 791896"/>
              <a:gd name="connsiteY192" fmla="*/ 1270478 h 2303810"/>
              <a:gd name="connsiteX193" fmla="*/ 633328 w 791896"/>
              <a:gd name="connsiteY193" fmla="*/ 1289492 h 2303810"/>
              <a:gd name="connsiteX194" fmla="*/ 629881 w 791896"/>
              <a:gd name="connsiteY194" fmla="*/ 1317070 h 2303810"/>
              <a:gd name="connsiteX195" fmla="*/ 636776 w 791896"/>
              <a:gd name="connsiteY195" fmla="*/ 1339475 h 2303810"/>
              <a:gd name="connsiteX196" fmla="*/ 642119 w 791896"/>
              <a:gd name="connsiteY196" fmla="*/ 1339178 h 2303810"/>
              <a:gd name="connsiteX197" fmla="*/ 638498 w 791896"/>
              <a:gd name="connsiteY197" fmla="*/ 1327409 h 2303810"/>
              <a:gd name="connsiteX198" fmla="*/ 641945 w 791896"/>
              <a:gd name="connsiteY198" fmla="*/ 1299832 h 2303810"/>
              <a:gd name="connsiteX199" fmla="*/ 650562 w 791896"/>
              <a:gd name="connsiteY199" fmla="*/ 1220547 h 2303810"/>
              <a:gd name="connsiteX200" fmla="*/ 724677 w 791896"/>
              <a:gd name="connsiteY200" fmla="*/ 1294662 h 2303810"/>
              <a:gd name="connsiteX201" fmla="*/ 714336 w 791896"/>
              <a:gd name="connsiteY201" fmla="*/ 1317070 h 2303810"/>
              <a:gd name="connsiteX202" fmla="*/ 711965 w 791896"/>
              <a:gd name="connsiteY202" fmla="*/ 1364036 h 2303810"/>
              <a:gd name="connsiteX203" fmla="*/ 710889 w 791896"/>
              <a:gd name="connsiteY203" fmla="*/ 1408418 h 2303810"/>
              <a:gd name="connsiteX204" fmla="*/ 693653 w 791896"/>
              <a:gd name="connsiteY204" fmla="*/ 1461454 h 2303810"/>
              <a:gd name="connsiteX205" fmla="*/ 693653 w 791896"/>
              <a:gd name="connsiteY205" fmla="*/ 1467512 h 2303810"/>
              <a:gd name="connsiteX206" fmla="*/ 714336 w 791896"/>
              <a:gd name="connsiteY206" fmla="*/ 1408418 h 2303810"/>
              <a:gd name="connsiteX207" fmla="*/ 717783 w 791896"/>
              <a:gd name="connsiteY207" fmla="*/ 1317068 h 2303810"/>
              <a:gd name="connsiteX208" fmla="*/ 725819 w 791896"/>
              <a:gd name="connsiteY208" fmla="*/ 1299658 h 2303810"/>
              <a:gd name="connsiteX209" fmla="*/ 724677 w 791896"/>
              <a:gd name="connsiteY209" fmla="*/ 1294662 h 2303810"/>
              <a:gd name="connsiteX210" fmla="*/ 709164 w 791896"/>
              <a:gd name="connsiteY210" fmla="*/ 1311898 h 2303810"/>
              <a:gd name="connsiteX211" fmla="*/ 689093 w 791896"/>
              <a:gd name="connsiteY211" fmla="*/ 1395525 h 2303810"/>
              <a:gd name="connsiteX212" fmla="*/ 689095 w 791896"/>
              <a:gd name="connsiteY212" fmla="*/ 1395525 h 2303810"/>
              <a:gd name="connsiteX213" fmla="*/ 709166 w 791896"/>
              <a:gd name="connsiteY213" fmla="*/ 1311900 h 2303810"/>
              <a:gd name="connsiteX214" fmla="*/ 709164 w 791896"/>
              <a:gd name="connsiteY214" fmla="*/ 1311898 h 2303810"/>
              <a:gd name="connsiteX215" fmla="*/ 459716 w 791896"/>
              <a:gd name="connsiteY215" fmla="*/ 1965619 h 2303810"/>
              <a:gd name="connsiteX216" fmla="*/ 417880 w 791896"/>
              <a:gd name="connsiteY216" fmla="*/ 2039248 h 2303810"/>
              <a:gd name="connsiteX217" fmla="*/ 417111 w 791896"/>
              <a:gd name="connsiteY217" fmla="*/ 2041018 h 2303810"/>
              <a:gd name="connsiteX218" fmla="*/ 459246 w 791896"/>
              <a:gd name="connsiteY218" fmla="*/ 1966858 h 2303810"/>
              <a:gd name="connsiteX219" fmla="*/ 459716 w 791896"/>
              <a:gd name="connsiteY219" fmla="*/ 1965619 h 2303810"/>
              <a:gd name="connsiteX220" fmla="*/ 687526 w 791896"/>
              <a:gd name="connsiteY220" fmla="*/ 1544122 h 2303810"/>
              <a:gd name="connsiteX221" fmla="*/ 686907 w 791896"/>
              <a:gd name="connsiteY221" fmla="*/ 1547171 h 2303810"/>
              <a:gd name="connsiteX222" fmla="*/ 691928 w 791896"/>
              <a:gd name="connsiteY222" fmla="*/ 1553199 h 2303810"/>
              <a:gd name="connsiteX223" fmla="*/ 707441 w 791896"/>
              <a:gd name="connsiteY223" fmla="*/ 1570435 h 2303810"/>
              <a:gd name="connsiteX224" fmla="*/ 717783 w 791896"/>
              <a:gd name="connsiteY224" fmla="*/ 1563540 h 2303810"/>
              <a:gd name="connsiteX225" fmla="*/ 718043 w 791896"/>
              <a:gd name="connsiteY225" fmla="*/ 1562218 h 2303810"/>
              <a:gd name="connsiteX226" fmla="*/ 710889 w 791896"/>
              <a:gd name="connsiteY226" fmla="*/ 1566988 h 2303810"/>
              <a:gd name="connsiteX227" fmla="*/ 693653 w 791896"/>
              <a:gd name="connsiteY227" fmla="*/ 1551475 h 2303810"/>
              <a:gd name="connsiteX228" fmla="*/ 687526 w 791896"/>
              <a:gd name="connsiteY228" fmla="*/ 1544122 h 230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791896" h="2303810">
                <a:moveTo>
                  <a:pt x="323315" y="0"/>
                </a:moveTo>
                <a:lnTo>
                  <a:pt x="331046" y="12386"/>
                </a:lnTo>
                <a:lnTo>
                  <a:pt x="317496" y="31199"/>
                </a:lnTo>
                <a:lnTo>
                  <a:pt x="295541" y="68105"/>
                </a:lnTo>
                <a:lnTo>
                  <a:pt x="308915" y="46930"/>
                </a:lnTo>
                <a:cubicBezTo>
                  <a:pt x="314635" y="38349"/>
                  <a:pt x="321787" y="29768"/>
                  <a:pt x="327508" y="19756"/>
                </a:cubicBezTo>
                <a:lnTo>
                  <a:pt x="331763" y="13536"/>
                </a:lnTo>
                <a:lnTo>
                  <a:pt x="339476" y="25894"/>
                </a:lnTo>
                <a:lnTo>
                  <a:pt x="375261" y="102568"/>
                </a:lnTo>
                <a:lnTo>
                  <a:pt x="311775" y="217118"/>
                </a:lnTo>
                <a:cubicBezTo>
                  <a:pt x="318927" y="205677"/>
                  <a:pt x="326077" y="192806"/>
                  <a:pt x="334658" y="178505"/>
                </a:cubicBezTo>
                <a:cubicBezTo>
                  <a:pt x="343239" y="165632"/>
                  <a:pt x="351820" y="151331"/>
                  <a:pt x="361831" y="137029"/>
                </a:cubicBezTo>
                <a:lnTo>
                  <a:pt x="379066" y="110723"/>
                </a:lnTo>
                <a:lnTo>
                  <a:pt x="452722" y="268540"/>
                </a:lnTo>
                <a:cubicBezTo>
                  <a:pt x="551492" y="519020"/>
                  <a:pt x="605751" y="791919"/>
                  <a:pt x="605751" y="1077491"/>
                </a:cubicBezTo>
                <a:lnTo>
                  <a:pt x="605022" y="1091915"/>
                </a:lnTo>
                <a:lnTo>
                  <a:pt x="624710" y="1094727"/>
                </a:lnTo>
                <a:cubicBezTo>
                  <a:pt x="631604" y="1099897"/>
                  <a:pt x="636774" y="1103344"/>
                  <a:pt x="643668" y="1108516"/>
                </a:cubicBezTo>
                <a:cubicBezTo>
                  <a:pt x="645393" y="1127474"/>
                  <a:pt x="648840" y="1132646"/>
                  <a:pt x="652287" y="1155051"/>
                </a:cubicBezTo>
                <a:cubicBezTo>
                  <a:pt x="662628" y="1175734"/>
                  <a:pt x="674692" y="1192970"/>
                  <a:pt x="685034" y="1210206"/>
                </a:cubicBezTo>
                <a:lnTo>
                  <a:pt x="698824" y="1211460"/>
                </a:lnTo>
                <a:lnTo>
                  <a:pt x="698824" y="1198142"/>
                </a:lnTo>
                <a:lnTo>
                  <a:pt x="712836" y="1159220"/>
                </a:lnTo>
                <a:lnTo>
                  <a:pt x="712611" y="1151606"/>
                </a:lnTo>
                <a:cubicBezTo>
                  <a:pt x="717783" y="1099899"/>
                  <a:pt x="721230" y="1101621"/>
                  <a:pt x="726400" y="1105068"/>
                </a:cubicBezTo>
                <a:cubicBezTo>
                  <a:pt x="733294" y="1103346"/>
                  <a:pt x="740189" y="1103346"/>
                  <a:pt x="745360" y="1105068"/>
                </a:cubicBezTo>
                <a:cubicBezTo>
                  <a:pt x="755702" y="1098174"/>
                  <a:pt x="764319" y="1089557"/>
                  <a:pt x="774660" y="1086110"/>
                </a:cubicBezTo>
                <a:cubicBezTo>
                  <a:pt x="776385" y="1111963"/>
                  <a:pt x="776385" y="1134370"/>
                  <a:pt x="778107" y="1161947"/>
                </a:cubicBezTo>
                <a:cubicBezTo>
                  <a:pt x="774660" y="1174012"/>
                  <a:pt x="772937" y="1186077"/>
                  <a:pt x="769490" y="1198142"/>
                </a:cubicBezTo>
                <a:cubicBezTo>
                  <a:pt x="766043" y="1210208"/>
                  <a:pt x="762596" y="1222272"/>
                  <a:pt x="759149" y="1232613"/>
                </a:cubicBezTo>
                <a:cubicBezTo>
                  <a:pt x="757424" y="1251574"/>
                  <a:pt x="755702" y="1270532"/>
                  <a:pt x="753977" y="1289492"/>
                </a:cubicBezTo>
                <a:lnTo>
                  <a:pt x="752254" y="1318792"/>
                </a:lnTo>
                <a:cubicBezTo>
                  <a:pt x="750530" y="1329134"/>
                  <a:pt x="750530" y="1337752"/>
                  <a:pt x="748807" y="1348094"/>
                </a:cubicBezTo>
                <a:lnTo>
                  <a:pt x="741457" y="1352994"/>
                </a:lnTo>
                <a:lnTo>
                  <a:pt x="741913" y="1354986"/>
                </a:lnTo>
                <a:lnTo>
                  <a:pt x="748954" y="1350293"/>
                </a:lnTo>
                <a:lnTo>
                  <a:pt x="752254" y="1322239"/>
                </a:lnTo>
                <a:lnTo>
                  <a:pt x="753977" y="1292939"/>
                </a:lnTo>
                <a:cubicBezTo>
                  <a:pt x="755702" y="1273979"/>
                  <a:pt x="757424" y="1255021"/>
                  <a:pt x="759149" y="1236060"/>
                </a:cubicBezTo>
                <a:cubicBezTo>
                  <a:pt x="762596" y="1225719"/>
                  <a:pt x="766043" y="1213655"/>
                  <a:pt x="769490" y="1201589"/>
                </a:cubicBezTo>
                <a:cubicBezTo>
                  <a:pt x="772937" y="1189525"/>
                  <a:pt x="776385" y="1177459"/>
                  <a:pt x="778107" y="1165395"/>
                </a:cubicBezTo>
                <a:cubicBezTo>
                  <a:pt x="783279" y="1168842"/>
                  <a:pt x="786726" y="1172289"/>
                  <a:pt x="791896" y="1175736"/>
                </a:cubicBezTo>
                <a:cubicBezTo>
                  <a:pt x="791896" y="1184353"/>
                  <a:pt x="791896" y="1192972"/>
                  <a:pt x="790173" y="1201589"/>
                </a:cubicBezTo>
                <a:cubicBezTo>
                  <a:pt x="788449" y="1210208"/>
                  <a:pt x="788449" y="1218825"/>
                  <a:pt x="786726" y="1227443"/>
                </a:cubicBezTo>
                <a:cubicBezTo>
                  <a:pt x="785002" y="1244679"/>
                  <a:pt x="783279" y="1260190"/>
                  <a:pt x="785002" y="1275704"/>
                </a:cubicBezTo>
                <a:cubicBezTo>
                  <a:pt x="783279" y="1292939"/>
                  <a:pt x="783279" y="1311898"/>
                  <a:pt x="781554" y="1332581"/>
                </a:cubicBezTo>
                <a:cubicBezTo>
                  <a:pt x="778107" y="1351541"/>
                  <a:pt x="776385" y="1372224"/>
                  <a:pt x="772937" y="1392907"/>
                </a:cubicBezTo>
                <a:cubicBezTo>
                  <a:pt x="769490" y="1413590"/>
                  <a:pt x="767766" y="1434273"/>
                  <a:pt x="762596" y="1456679"/>
                </a:cubicBezTo>
                <a:cubicBezTo>
                  <a:pt x="759149" y="1477362"/>
                  <a:pt x="753977" y="1498044"/>
                  <a:pt x="750530" y="1518727"/>
                </a:cubicBezTo>
                <a:cubicBezTo>
                  <a:pt x="738466" y="1565265"/>
                  <a:pt x="741913" y="1580776"/>
                  <a:pt x="728124" y="1649719"/>
                </a:cubicBezTo>
                <a:cubicBezTo>
                  <a:pt x="721230" y="1653167"/>
                  <a:pt x="714336" y="1656614"/>
                  <a:pt x="707441" y="1661785"/>
                </a:cubicBezTo>
                <a:cubicBezTo>
                  <a:pt x="700547" y="1685916"/>
                  <a:pt x="690206" y="1713493"/>
                  <a:pt x="681587" y="1737623"/>
                </a:cubicBezTo>
                <a:cubicBezTo>
                  <a:pt x="669523" y="1777264"/>
                  <a:pt x="678140" y="1782436"/>
                  <a:pt x="674692" y="1810013"/>
                </a:cubicBezTo>
                <a:cubicBezTo>
                  <a:pt x="672970" y="1813460"/>
                  <a:pt x="671245" y="1818630"/>
                  <a:pt x="671245" y="1820355"/>
                </a:cubicBezTo>
                <a:cubicBezTo>
                  <a:pt x="660904" y="1847932"/>
                  <a:pt x="650562" y="1875509"/>
                  <a:pt x="641945" y="1899639"/>
                </a:cubicBezTo>
                <a:cubicBezTo>
                  <a:pt x="638498" y="1903087"/>
                  <a:pt x="636774" y="1904809"/>
                  <a:pt x="633327" y="1906534"/>
                </a:cubicBezTo>
                <a:cubicBezTo>
                  <a:pt x="621262" y="1934111"/>
                  <a:pt x="609196" y="1963411"/>
                  <a:pt x="597132" y="1990988"/>
                </a:cubicBezTo>
                <a:cubicBezTo>
                  <a:pt x="610921" y="1963411"/>
                  <a:pt x="622985" y="1934111"/>
                  <a:pt x="635051" y="1906534"/>
                </a:cubicBezTo>
                <a:cubicBezTo>
                  <a:pt x="638498" y="1903087"/>
                  <a:pt x="640221" y="1903087"/>
                  <a:pt x="643668" y="1899639"/>
                </a:cubicBezTo>
                <a:cubicBezTo>
                  <a:pt x="629879" y="1973752"/>
                  <a:pt x="607474" y="2020290"/>
                  <a:pt x="588513" y="2056484"/>
                </a:cubicBezTo>
                <a:lnTo>
                  <a:pt x="559214" y="2071997"/>
                </a:lnTo>
                <a:lnTo>
                  <a:pt x="553137" y="2084152"/>
                </a:lnTo>
                <a:lnTo>
                  <a:pt x="554044" y="2085784"/>
                </a:lnTo>
                <a:cubicBezTo>
                  <a:pt x="555766" y="2082337"/>
                  <a:pt x="557491" y="2077167"/>
                  <a:pt x="560938" y="2071996"/>
                </a:cubicBezTo>
                <a:cubicBezTo>
                  <a:pt x="569555" y="2068548"/>
                  <a:pt x="579896" y="2063379"/>
                  <a:pt x="590238" y="2056484"/>
                </a:cubicBezTo>
                <a:cubicBezTo>
                  <a:pt x="591962" y="2075443"/>
                  <a:pt x="578174" y="2099573"/>
                  <a:pt x="569555" y="2115086"/>
                </a:cubicBezTo>
                <a:cubicBezTo>
                  <a:pt x="557491" y="2139216"/>
                  <a:pt x="543702" y="2161622"/>
                  <a:pt x="531636" y="2184029"/>
                </a:cubicBezTo>
                <a:cubicBezTo>
                  <a:pt x="524742" y="2196093"/>
                  <a:pt x="519572" y="2206435"/>
                  <a:pt x="512678" y="2218501"/>
                </a:cubicBezTo>
                <a:cubicBezTo>
                  <a:pt x="505783" y="2230565"/>
                  <a:pt x="498889" y="2240906"/>
                  <a:pt x="491995" y="2252972"/>
                </a:cubicBezTo>
                <a:cubicBezTo>
                  <a:pt x="486823" y="2259867"/>
                  <a:pt x="483376" y="2268484"/>
                  <a:pt x="476482" y="2278825"/>
                </a:cubicBezTo>
                <a:lnTo>
                  <a:pt x="465282" y="2303810"/>
                </a:lnTo>
                <a:lnTo>
                  <a:pt x="390435" y="2210761"/>
                </a:lnTo>
                <a:lnTo>
                  <a:pt x="388540" y="2207971"/>
                </a:lnTo>
                <a:lnTo>
                  <a:pt x="405816" y="2177135"/>
                </a:lnTo>
                <a:cubicBezTo>
                  <a:pt x="421327" y="2151282"/>
                  <a:pt x="436840" y="2120258"/>
                  <a:pt x="452352" y="2094403"/>
                </a:cubicBezTo>
                <a:cubicBezTo>
                  <a:pt x="459246" y="2084061"/>
                  <a:pt x="464418" y="2073720"/>
                  <a:pt x="469587" y="2063379"/>
                </a:cubicBezTo>
                <a:cubicBezTo>
                  <a:pt x="474759" y="2053037"/>
                  <a:pt x="478206" y="2042696"/>
                  <a:pt x="483376" y="2034079"/>
                </a:cubicBezTo>
                <a:cubicBezTo>
                  <a:pt x="491995" y="2015118"/>
                  <a:pt x="498889" y="1996160"/>
                  <a:pt x="505783" y="1978924"/>
                </a:cubicBezTo>
                <a:cubicBezTo>
                  <a:pt x="519572" y="1942728"/>
                  <a:pt x="531636" y="1908256"/>
                  <a:pt x="554044" y="1873785"/>
                </a:cubicBezTo>
                <a:cubicBezTo>
                  <a:pt x="569555" y="1846208"/>
                  <a:pt x="566108" y="1825525"/>
                  <a:pt x="573002" y="1803119"/>
                </a:cubicBezTo>
                <a:cubicBezTo>
                  <a:pt x="591962" y="1756581"/>
                  <a:pt x="604027" y="1710046"/>
                  <a:pt x="619540" y="1661785"/>
                </a:cubicBezTo>
                <a:cubicBezTo>
                  <a:pt x="612645" y="1647997"/>
                  <a:pt x="636776" y="1592842"/>
                  <a:pt x="640223" y="1551476"/>
                </a:cubicBezTo>
                <a:cubicBezTo>
                  <a:pt x="650564" y="1508386"/>
                  <a:pt x="659181" y="1463573"/>
                  <a:pt x="667800" y="1418760"/>
                </a:cubicBezTo>
                <a:lnTo>
                  <a:pt x="674018" y="1395448"/>
                </a:lnTo>
                <a:lnTo>
                  <a:pt x="669523" y="1394630"/>
                </a:lnTo>
                <a:cubicBezTo>
                  <a:pt x="671245" y="1380841"/>
                  <a:pt x="671245" y="1368777"/>
                  <a:pt x="671245" y="1351541"/>
                </a:cubicBezTo>
                <a:lnTo>
                  <a:pt x="672163" y="1348329"/>
                </a:lnTo>
                <a:lnTo>
                  <a:pt x="670959" y="1348396"/>
                </a:lnTo>
                <a:lnTo>
                  <a:pt x="668779" y="1348517"/>
                </a:lnTo>
                <a:lnTo>
                  <a:pt x="669523" y="1356711"/>
                </a:lnTo>
                <a:cubicBezTo>
                  <a:pt x="669523" y="1372224"/>
                  <a:pt x="669523" y="1384288"/>
                  <a:pt x="667800" y="1399801"/>
                </a:cubicBezTo>
                <a:cubicBezTo>
                  <a:pt x="666075" y="1408418"/>
                  <a:pt x="664353" y="1415313"/>
                  <a:pt x="660906" y="1425654"/>
                </a:cubicBezTo>
                <a:cubicBezTo>
                  <a:pt x="647117" y="1448062"/>
                  <a:pt x="633328" y="1470467"/>
                  <a:pt x="619540" y="1491150"/>
                </a:cubicBezTo>
                <a:cubicBezTo>
                  <a:pt x="616093" y="1511833"/>
                  <a:pt x="614368" y="1529069"/>
                  <a:pt x="609198" y="1548029"/>
                </a:cubicBezTo>
                <a:lnTo>
                  <a:pt x="598857" y="1566988"/>
                </a:lnTo>
                <a:cubicBezTo>
                  <a:pt x="593685" y="1594565"/>
                  <a:pt x="588515" y="1620420"/>
                  <a:pt x="581621" y="1649719"/>
                </a:cubicBezTo>
                <a:cubicBezTo>
                  <a:pt x="574727" y="1672127"/>
                  <a:pt x="569555" y="1692810"/>
                  <a:pt x="562661" y="1715215"/>
                </a:cubicBezTo>
                <a:cubicBezTo>
                  <a:pt x="555766" y="1737623"/>
                  <a:pt x="550597" y="1758306"/>
                  <a:pt x="541978" y="1778989"/>
                </a:cubicBezTo>
                <a:cubicBezTo>
                  <a:pt x="538531" y="1796225"/>
                  <a:pt x="535083" y="1811736"/>
                  <a:pt x="529914" y="1828972"/>
                </a:cubicBezTo>
                <a:cubicBezTo>
                  <a:pt x="526466" y="1846208"/>
                  <a:pt x="523019" y="1863443"/>
                  <a:pt x="516125" y="1880679"/>
                </a:cubicBezTo>
                <a:lnTo>
                  <a:pt x="527121" y="1863574"/>
                </a:lnTo>
                <a:lnTo>
                  <a:pt x="536808" y="1827247"/>
                </a:lnTo>
                <a:cubicBezTo>
                  <a:pt x="538531" y="1808289"/>
                  <a:pt x="541978" y="1792776"/>
                  <a:pt x="545425" y="1775540"/>
                </a:cubicBezTo>
                <a:cubicBezTo>
                  <a:pt x="552319" y="1754857"/>
                  <a:pt x="559214" y="1732451"/>
                  <a:pt x="566108" y="1711768"/>
                </a:cubicBezTo>
                <a:cubicBezTo>
                  <a:pt x="573002" y="1689361"/>
                  <a:pt x="578174" y="1668678"/>
                  <a:pt x="585068" y="1646272"/>
                </a:cubicBezTo>
                <a:cubicBezTo>
                  <a:pt x="591962" y="1618695"/>
                  <a:pt x="595410" y="1592840"/>
                  <a:pt x="602304" y="1563540"/>
                </a:cubicBezTo>
                <a:lnTo>
                  <a:pt x="612645" y="1544580"/>
                </a:lnTo>
                <a:cubicBezTo>
                  <a:pt x="617815" y="1525622"/>
                  <a:pt x="619540" y="1508386"/>
                  <a:pt x="622987" y="1487703"/>
                </a:cubicBezTo>
                <a:cubicBezTo>
                  <a:pt x="636776" y="1465296"/>
                  <a:pt x="650564" y="1444613"/>
                  <a:pt x="664353" y="1422207"/>
                </a:cubicBezTo>
                <a:cubicBezTo>
                  <a:pt x="655734" y="1467020"/>
                  <a:pt x="647117" y="1510109"/>
                  <a:pt x="636776" y="1554922"/>
                </a:cubicBezTo>
                <a:cubicBezTo>
                  <a:pt x="633328" y="1596288"/>
                  <a:pt x="609198" y="1653167"/>
                  <a:pt x="616093" y="1665231"/>
                </a:cubicBezTo>
                <a:cubicBezTo>
                  <a:pt x="600579" y="1713491"/>
                  <a:pt x="586791" y="1760029"/>
                  <a:pt x="569555" y="1806564"/>
                </a:cubicBezTo>
                <a:lnTo>
                  <a:pt x="560348" y="1820885"/>
                </a:lnTo>
                <a:lnTo>
                  <a:pt x="556412" y="1842330"/>
                </a:lnTo>
                <a:cubicBezTo>
                  <a:pt x="554474" y="1853534"/>
                  <a:pt x="551458" y="1865168"/>
                  <a:pt x="543702" y="1878956"/>
                </a:cubicBezTo>
                <a:cubicBezTo>
                  <a:pt x="519572" y="1913428"/>
                  <a:pt x="507506" y="1947900"/>
                  <a:pt x="495442" y="1984094"/>
                </a:cubicBezTo>
                <a:cubicBezTo>
                  <a:pt x="488548" y="2001330"/>
                  <a:pt x="481653" y="2020290"/>
                  <a:pt x="473034" y="2039248"/>
                </a:cubicBezTo>
                <a:cubicBezTo>
                  <a:pt x="469587" y="2049590"/>
                  <a:pt x="464418" y="2058209"/>
                  <a:pt x="459246" y="2068550"/>
                </a:cubicBezTo>
                <a:cubicBezTo>
                  <a:pt x="454076" y="2078892"/>
                  <a:pt x="448904" y="2089233"/>
                  <a:pt x="442010" y="2099575"/>
                </a:cubicBezTo>
                <a:cubicBezTo>
                  <a:pt x="426499" y="2127152"/>
                  <a:pt x="410986" y="2156452"/>
                  <a:pt x="395474" y="2182306"/>
                </a:cubicBezTo>
                <a:lnTo>
                  <a:pt x="384460" y="2201965"/>
                </a:lnTo>
                <a:lnTo>
                  <a:pt x="366366" y="2175324"/>
                </a:lnTo>
                <a:lnTo>
                  <a:pt x="385983" y="2146987"/>
                </a:lnTo>
                <a:lnTo>
                  <a:pt x="392027" y="2139216"/>
                </a:lnTo>
                <a:lnTo>
                  <a:pt x="392890" y="2137010"/>
                </a:lnTo>
                <a:lnTo>
                  <a:pt x="385983" y="2146987"/>
                </a:lnTo>
                <a:lnTo>
                  <a:pt x="369405" y="2168302"/>
                </a:lnTo>
                <a:lnTo>
                  <a:pt x="365656" y="2174279"/>
                </a:lnTo>
                <a:lnTo>
                  <a:pt x="342348" y="2139962"/>
                </a:lnTo>
                <a:lnTo>
                  <a:pt x="353460" y="2118317"/>
                </a:lnTo>
                <a:cubicBezTo>
                  <a:pt x="364879" y="2093972"/>
                  <a:pt x="375651" y="2069411"/>
                  <a:pt x="386855" y="2044418"/>
                </a:cubicBezTo>
                <a:cubicBezTo>
                  <a:pt x="407538" y="1994435"/>
                  <a:pt x="429944" y="1944451"/>
                  <a:pt x="455799" y="1887573"/>
                </a:cubicBezTo>
                <a:cubicBezTo>
                  <a:pt x="458385" y="1872062"/>
                  <a:pt x="468726" y="1845777"/>
                  <a:pt x="476051" y="1823800"/>
                </a:cubicBezTo>
                <a:lnTo>
                  <a:pt x="482661" y="1798854"/>
                </a:lnTo>
                <a:lnTo>
                  <a:pt x="432378" y="1936237"/>
                </a:lnTo>
                <a:lnTo>
                  <a:pt x="336746" y="2131714"/>
                </a:lnTo>
                <a:lnTo>
                  <a:pt x="312848" y="2096527"/>
                </a:lnTo>
                <a:cubicBezTo>
                  <a:pt x="287820" y="2056304"/>
                  <a:pt x="263865" y="2014114"/>
                  <a:pt x="241698" y="1970494"/>
                </a:cubicBezTo>
                <a:cubicBezTo>
                  <a:pt x="197362" y="1881824"/>
                  <a:pt x="158749" y="1788864"/>
                  <a:pt x="130146" y="1695903"/>
                </a:cubicBezTo>
                <a:cubicBezTo>
                  <a:pt x="101542" y="1602944"/>
                  <a:pt x="80089" y="1511413"/>
                  <a:pt x="65788" y="1428464"/>
                </a:cubicBezTo>
                <a:cubicBezTo>
                  <a:pt x="62927" y="1407011"/>
                  <a:pt x="60067" y="1386989"/>
                  <a:pt x="57207" y="1366967"/>
                </a:cubicBezTo>
                <a:cubicBezTo>
                  <a:pt x="54346" y="1346944"/>
                  <a:pt x="51486" y="1328353"/>
                  <a:pt x="50057" y="1309760"/>
                </a:cubicBezTo>
                <a:cubicBezTo>
                  <a:pt x="48626" y="1291169"/>
                  <a:pt x="47196" y="1274007"/>
                  <a:pt x="44336" y="1256845"/>
                </a:cubicBezTo>
                <a:cubicBezTo>
                  <a:pt x="42905" y="1248264"/>
                  <a:pt x="42905" y="1239683"/>
                  <a:pt x="41476" y="1232532"/>
                </a:cubicBezTo>
                <a:cubicBezTo>
                  <a:pt x="41476" y="1223951"/>
                  <a:pt x="40045" y="1216801"/>
                  <a:pt x="40045" y="1209649"/>
                </a:cubicBezTo>
                <a:cubicBezTo>
                  <a:pt x="38615" y="1179616"/>
                  <a:pt x="35755" y="1153874"/>
                  <a:pt x="34324" y="1130991"/>
                </a:cubicBezTo>
                <a:cubicBezTo>
                  <a:pt x="32895" y="1109538"/>
                  <a:pt x="31464" y="1092376"/>
                  <a:pt x="30034" y="1079505"/>
                </a:cubicBezTo>
                <a:cubicBezTo>
                  <a:pt x="28603" y="1066635"/>
                  <a:pt x="26459" y="1059483"/>
                  <a:pt x="23599" y="1058411"/>
                </a:cubicBezTo>
                <a:cubicBezTo>
                  <a:pt x="20739" y="1057337"/>
                  <a:pt x="17162" y="1062343"/>
                  <a:pt x="12872" y="1073785"/>
                </a:cubicBezTo>
                <a:cubicBezTo>
                  <a:pt x="14302" y="1218230"/>
                  <a:pt x="30034" y="1371258"/>
                  <a:pt x="62927" y="1517134"/>
                </a:cubicBezTo>
                <a:cubicBezTo>
                  <a:pt x="95822" y="1663010"/>
                  <a:pt x="144447" y="1803166"/>
                  <a:pt x="200223" y="1927589"/>
                </a:cubicBezTo>
                <a:cubicBezTo>
                  <a:pt x="223105" y="1977645"/>
                  <a:pt x="260289" y="2047723"/>
                  <a:pt x="307485" y="2122091"/>
                </a:cubicBezTo>
                <a:lnTo>
                  <a:pt x="327552" y="2150508"/>
                </a:lnTo>
                <a:lnTo>
                  <a:pt x="326603" y="2152447"/>
                </a:lnTo>
                <a:lnTo>
                  <a:pt x="318895" y="2164633"/>
                </a:lnTo>
                <a:lnTo>
                  <a:pt x="289505" y="2123617"/>
                </a:lnTo>
                <a:cubicBezTo>
                  <a:pt x="244530" y="2051132"/>
                  <a:pt x="204457" y="1975881"/>
                  <a:pt x="169363" y="1898316"/>
                </a:cubicBezTo>
                <a:lnTo>
                  <a:pt x="133618" y="1809378"/>
                </a:lnTo>
                <a:lnTo>
                  <a:pt x="128715" y="1791725"/>
                </a:lnTo>
                <a:lnTo>
                  <a:pt x="118704" y="1760261"/>
                </a:lnTo>
                <a:cubicBezTo>
                  <a:pt x="111553" y="1740239"/>
                  <a:pt x="104403" y="1718786"/>
                  <a:pt x="97251" y="1698764"/>
                </a:cubicBezTo>
                <a:cubicBezTo>
                  <a:pt x="91530" y="1678741"/>
                  <a:pt x="85810" y="1657290"/>
                  <a:pt x="78660" y="1637267"/>
                </a:cubicBezTo>
                <a:lnTo>
                  <a:pt x="67167" y="1592343"/>
                </a:lnTo>
                <a:lnTo>
                  <a:pt x="42792" y="1477612"/>
                </a:lnTo>
                <a:lnTo>
                  <a:pt x="28603" y="1388420"/>
                </a:lnTo>
                <a:cubicBezTo>
                  <a:pt x="25743" y="1366967"/>
                  <a:pt x="22883" y="1346944"/>
                  <a:pt x="21453" y="1325493"/>
                </a:cubicBezTo>
                <a:cubicBezTo>
                  <a:pt x="20023" y="1304040"/>
                  <a:pt x="18593" y="1284017"/>
                  <a:pt x="17162" y="1262566"/>
                </a:cubicBezTo>
                <a:cubicBezTo>
                  <a:pt x="15733" y="1252554"/>
                  <a:pt x="15733" y="1242543"/>
                  <a:pt x="14302" y="1231102"/>
                </a:cubicBezTo>
                <a:cubicBezTo>
                  <a:pt x="14302" y="1221090"/>
                  <a:pt x="14302" y="1211080"/>
                  <a:pt x="12872" y="1199639"/>
                </a:cubicBezTo>
                <a:cubicBezTo>
                  <a:pt x="11442" y="1179616"/>
                  <a:pt x="11442" y="1158163"/>
                  <a:pt x="10012" y="1138141"/>
                </a:cubicBezTo>
                <a:cubicBezTo>
                  <a:pt x="8581" y="1057337"/>
                  <a:pt x="11799" y="978679"/>
                  <a:pt x="17520" y="903774"/>
                </a:cubicBezTo>
                <a:lnTo>
                  <a:pt x="38928" y="702431"/>
                </a:lnTo>
                <a:lnTo>
                  <a:pt x="38614" y="703374"/>
                </a:lnTo>
                <a:cubicBezTo>
                  <a:pt x="14302" y="824937"/>
                  <a:pt x="1430" y="945070"/>
                  <a:pt x="0" y="1063774"/>
                </a:cubicBezTo>
                <a:cubicBezTo>
                  <a:pt x="1430" y="816356"/>
                  <a:pt x="48626" y="563218"/>
                  <a:pt x="157318" y="321521"/>
                </a:cubicBezTo>
                <a:cubicBezTo>
                  <a:pt x="180200" y="271466"/>
                  <a:pt x="213093" y="192806"/>
                  <a:pt x="238836" y="142751"/>
                </a:cubicBezTo>
                <a:cubicBezTo>
                  <a:pt x="255283" y="110930"/>
                  <a:pt x="272981" y="79377"/>
                  <a:pt x="291886" y="48181"/>
                </a:cubicBezTo>
                <a:lnTo>
                  <a:pt x="323315" y="0"/>
                </a:lnTo>
                <a:close/>
                <a:moveTo>
                  <a:pt x="296223" y="73499"/>
                </a:moveTo>
                <a:lnTo>
                  <a:pt x="291993" y="74071"/>
                </a:lnTo>
                <a:lnTo>
                  <a:pt x="226502" y="184159"/>
                </a:lnTo>
                <a:cubicBezTo>
                  <a:pt x="170367" y="289320"/>
                  <a:pt x="123530" y="400649"/>
                  <a:pt x="87418" y="516895"/>
                </a:cubicBezTo>
                <a:lnTo>
                  <a:pt x="47497" y="671472"/>
                </a:lnTo>
                <a:lnTo>
                  <a:pt x="49876" y="664938"/>
                </a:lnTo>
                <a:cubicBezTo>
                  <a:pt x="52558" y="658324"/>
                  <a:pt x="55061" y="651888"/>
                  <a:pt x="58638" y="639016"/>
                </a:cubicBezTo>
                <a:cubicBezTo>
                  <a:pt x="82950" y="544626"/>
                  <a:pt x="117273" y="453095"/>
                  <a:pt x="153028" y="367286"/>
                </a:cubicBezTo>
                <a:cubicBezTo>
                  <a:pt x="188781" y="281476"/>
                  <a:pt x="230257" y="201387"/>
                  <a:pt x="268870" y="125588"/>
                </a:cubicBezTo>
                <a:cubicBezTo>
                  <a:pt x="266725" y="124516"/>
                  <a:pt x="291931" y="84829"/>
                  <a:pt x="296223" y="73499"/>
                </a:cubicBezTo>
                <a:close/>
                <a:moveTo>
                  <a:pt x="650562" y="1220547"/>
                </a:moveTo>
                <a:lnTo>
                  <a:pt x="639267" y="1247245"/>
                </a:lnTo>
                <a:lnTo>
                  <a:pt x="635051" y="1286045"/>
                </a:lnTo>
                <a:lnTo>
                  <a:pt x="629613" y="1267919"/>
                </a:lnTo>
                <a:lnTo>
                  <a:pt x="627625" y="1270478"/>
                </a:lnTo>
                <a:lnTo>
                  <a:pt x="633328" y="1289492"/>
                </a:lnTo>
                <a:cubicBezTo>
                  <a:pt x="631604" y="1298109"/>
                  <a:pt x="631604" y="1306728"/>
                  <a:pt x="629881" y="1317070"/>
                </a:cubicBezTo>
                <a:cubicBezTo>
                  <a:pt x="633328" y="1322239"/>
                  <a:pt x="635051" y="1330858"/>
                  <a:pt x="636776" y="1339475"/>
                </a:cubicBezTo>
                <a:lnTo>
                  <a:pt x="642119" y="1339178"/>
                </a:lnTo>
                <a:lnTo>
                  <a:pt x="638498" y="1327409"/>
                </a:lnTo>
                <a:cubicBezTo>
                  <a:pt x="640221" y="1317068"/>
                  <a:pt x="640221" y="1308451"/>
                  <a:pt x="641945" y="1299832"/>
                </a:cubicBezTo>
                <a:cubicBezTo>
                  <a:pt x="645393" y="1275702"/>
                  <a:pt x="647115" y="1248125"/>
                  <a:pt x="650562" y="1220547"/>
                </a:cubicBezTo>
                <a:close/>
                <a:moveTo>
                  <a:pt x="724677" y="1294662"/>
                </a:moveTo>
                <a:cubicBezTo>
                  <a:pt x="721230" y="1301556"/>
                  <a:pt x="717783" y="1306728"/>
                  <a:pt x="714336" y="1317070"/>
                </a:cubicBezTo>
                <a:lnTo>
                  <a:pt x="711965" y="1364036"/>
                </a:lnTo>
                <a:cubicBezTo>
                  <a:pt x="711752" y="1377394"/>
                  <a:pt x="711752" y="1390321"/>
                  <a:pt x="710889" y="1408418"/>
                </a:cubicBezTo>
                <a:lnTo>
                  <a:pt x="693653" y="1461454"/>
                </a:lnTo>
                <a:lnTo>
                  <a:pt x="693653" y="1467512"/>
                </a:lnTo>
                <a:lnTo>
                  <a:pt x="714336" y="1408418"/>
                </a:lnTo>
                <a:cubicBezTo>
                  <a:pt x="716060" y="1372222"/>
                  <a:pt x="714336" y="1356711"/>
                  <a:pt x="717783" y="1317068"/>
                </a:cubicBezTo>
                <a:lnTo>
                  <a:pt x="725819" y="1299658"/>
                </a:lnTo>
                <a:lnTo>
                  <a:pt x="724677" y="1294662"/>
                </a:lnTo>
                <a:close/>
                <a:moveTo>
                  <a:pt x="709164" y="1311898"/>
                </a:moveTo>
                <a:lnTo>
                  <a:pt x="689093" y="1395525"/>
                </a:lnTo>
                <a:lnTo>
                  <a:pt x="689095" y="1395525"/>
                </a:lnTo>
                <a:lnTo>
                  <a:pt x="709166" y="1311900"/>
                </a:lnTo>
                <a:lnTo>
                  <a:pt x="709164" y="1311898"/>
                </a:lnTo>
                <a:close/>
                <a:moveTo>
                  <a:pt x="459716" y="1965619"/>
                </a:moveTo>
                <a:lnTo>
                  <a:pt x="417880" y="2039248"/>
                </a:lnTo>
                <a:lnTo>
                  <a:pt x="417111" y="2041018"/>
                </a:lnTo>
                <a:lnTo>
                  <a:pt x="459246" y="1966858"/>
                </a:lnTo>
                <a:lnTo>
                  <a:pt x="459716" y="1965619"/>
                </a:lnTo>
                <a:close/>
                <a:moveTo>
                  <a:pt x="687526" y="1544122"/>
                </a:moveTo>
                <a:lnTo>
                  <a:pt x="686907" y="1547171"/>
                </a:lnTo>
                <a:lnTo>
                  <a:pt x="691928" y="1553199"/>
                </a:lnTo>
                <a:cubicBezTo>
                  <a:pt x="697100" y="1558371"/>
                  <a:pt x="702270" y="1565265"/>
                  <a:pt x="707441" y="1570435"/>
                </a:cubicBezTo>
                <a:cubicBezTo>
                  <a:pt x="710889" y="1566988"/>
                  <a:pt x="714336" y="1563540"/>
                  <a:pt x="717783" y="1563540"/>
                </a:cubicBezTo>
                <a:lnTo>
                  <a:pt x="718043" y="1562218"/>
                </a:lnTo>
                <a:lnTo>
                  <a:pt x="710889" y="1566988"/>
                </a:lnTo>
                <a:cubicBezTo>
                  <a:pt x="703994" y="1563540"/>
                  <a:pt x="698824" y="1556646"/>
                  <a:pt x="693653" y="1551475"/>
                </a:cubicBezTo>
                <a:lnTo>
                  <a:pt x="687526" y="1544122"/>
                </a:lnTo>
                <a:close/>
              </a:path>
            </a:pathLst>
          </a:custGeom>
          <a:solidFill>
            <a:schemeClr val="tx1">
              <a:lumMod val="85000"/>
              <a:lumOff val="15000"/>
            </a:schemeClr>
          </a:solidFill>
          <a:ln w="9525" cap="flat">
            <a:noFill/>
            <a:prstDash val="solid"/>
            <a:miter/>
          </a:ln>
        </p:spPr>
        <p:txBody>
          <a:bodyPr rtlCol="0" anchor="ctr"/>
          <a:lstStyle/>
          <a:p>
            <a:endParaRPr lang="en-US" noProof="0" dirty="0"/>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dirty="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dirty="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hyperlink" Target="https://www.brookings.edu/blog/usc-brookings-schaeffer-on-health-policy/2020/02/19/there-are-clear-race-based-inequalities-in-health-insurance-and-health-outcomes/" TargetMode="External"/><Relationship Id="rId2" Type="http://schemas.openxmlformats.org/officeDocument/2006/relationships/hyperlink" Target="https://www.ncbi.nlm.nih.gov/books/NBK216037/"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3.tiff"/><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rgbClr val="75324F"/>
            </a:gs>
            <a:gs pos="3000">
              <a:schemeClr val="accent3">
                <a:lumMod val="50000"/>
              </a:schemeClr>
            </a:gs>
            <a:gs pos="92000">
              <a:schemeClr val="accent3">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7000580" y="2386739"/>
            <a:ext cx="5020938" cy="2367361"/>
          </a:xfrm>
        </p:spPr>
        <p:txBody>
          <a:bodyPr/>
          <a:lstStyle/>
          <a:p>
            <a:r>
              <a:rPr lang="en-US" dirty="0" err="1"/>
              <a:t>WAWAc</a:t>
            </a:r>
            <a:r>
              <a:rPr lang="en-US" dirty="0"/>
              <a:t> </a:t>
            </a:r>
            <a:r>
              <a:rPr lang="en-US" dirty="0" err="1"/>
              <a:t>cOMMUNITY</a:t>
            </a:r>
            <a:r>
              <a:rPr lang="en-US" dirty="0"/>
              <a:t> SNOHOMISH </a:t>
            </a:r>
            <a:r>
              <a:rPr lang="en-US" dirty="0" err="1"/>
              <a:t>wA</a:t>
            </a:r>
            <a:endParaRPr lang="en-US" dirty="0"/>
          </a:p>
        </p:txBody>
      </p:sp>
      <p:pic>
        <p:nvPicPr>
          <p:cNvPr id="10" name="Picture Placeholder 9" descr="A picture containing indoor, person&#10;&#10;Description automatically generated">
            <a:extLst>
              <a:ext uri="{FF2B5EF4-FFF2-40B4-BE49-F238E27FC236}">
                <a16:creationId xmlns:a16="http://schemas.microsoft.com/office/drawing/2014/main" id="{BA4D05D9-BFC3-134B-8E95-1248E145C263}"/>
              </a:ext>
            </a:extLst>
          </p:cNvPr>
          <p:cNvPicPr>
            <a:picLocks noGrp="1" noChangeAspect="1"/>
          </p:cNvPicPr>
          <p:nvPr>
            <p:ph type="pic" sz="quarter" idx="10"/>
          </p:nvPr>
        </p:nvPicPr>
        <p:blipFill>
          <a:blip r:embed="rId3"/>
          <a:srcRect l="22560" r="22560"/>
          <a:stretch>
            <a:fillRect/>
          </a:stretch>
        </p:blipFill>
        <p:spPr>
          <a:xfrm>
            <a:off x="1358778" y="1134729"/>
            <a:ext cx="4707479" cy="4831946"/>
          </a:xfrm>
        </p:spPr>
      </p:pic>
      <p:sp>
        <p:nvSpPr>
          <p:cNvPr id="11" name="TextBox 10">
            <a:extLst>
              <a:ext uri="{FF2B5EF4-FFF2-40B4-BE49-F238E27FC236}">
                <a16:creationId xmlns:a16="http://schemas.microsoft.com/office/drawing/2014/main" id="{646D0E56-C14A-5D47-8C9C-1364A259067C}"/>
              </a:ext>
            </a:extLst>
          </p:cNvPr>
          <p:cNvSpPr txBox="1"/>
          <p:nvPr/>
        </p:nvSpPr>
        <p:spPr>
          <a:xfrm>
            <a:off x="8402779" y="4881966"/>
            <a:ext cx="3789221" cy="400110"/>
          </a:xfrm>
          <a:prstGeom prst="rect">
            <a:avLst/>
          </a:prstGeom>
          <a:noFill/>
        </p:spPr>
        <p:txBody>
          <a:bodyPr wrap="square" rtlCol="0">
            <a:spAutoFit/>
          </a:bodyPr>
          <a:lstStyle/>
          <a:p>
            <a:r>
              <a:rPr lang="en-US" sz="2000" b="1" i="1" dirty="0">
                <a:solidFill>
                  <a:schemeClr val="bg1"/>
                </a:solidFill>
                <a:latin typeface="Corbel" panose="020B0503020204020204" pitchFamily="34" charset="0"/>
              </a:rPr>
              <a:t>Community Health Assessment </a:t>
            </a:r>
          </a:p>
        </p:txBody>
      </p:sp>
      <p:sp>
        <p:nvSpPr>
          <p:cNvPr id="12" name="TextBox 11">
            <a:extLst>
              <a:ext uri="{FF2B5EF4-FFF2-40B4-BE49-F238E27FC236}">
                <a16:creationId xmlns:a16="http://schemas.microsoft.com/office/drawing/2014/main" id="{DF3BD765-27DC-AF42-9681-456D736C9191}"/>
              </a:ext>
            </a:extLst>
          </p:cNvPr>
          <p:cNvSpPr txBox="1"/>
          <p:nvPr/>
        </p:nvSpPr>
        <p:spPr>
          <a:xfrm>
            <a:off x="8752164" y="5611421"/>
            <a:ext cx="3090449" cy="1477328"/>
          </a:xfrm>
          <a:prstGeom prst="rect">
            <a:avLst/>
          </a:prstGeom>
          <a:noFill/>
        </p:spPr>
        <p:txBody>
          <a:bodyPr wrap="square" rtlCol="0">
            <a:spAutoFit/>
          </a:bodyPr>
          <a:lstStyle/>
          <a:p>
            <a:r>
              <a:rPr lang="en-US" dirty="0">
                <a:solidFill>
                  <a:schemeClr val="bg1"/>
                </a:solidFill>
                <a:latin typeface="Corbel" panose="020B0503020204020204" pitchFamily="34" charset="0"/>
              </a:rPr>
              <a:t>	</a:t>
            </a:r>
            <a:r>
              <a:rPr lang="en-US" dirty="0" err="1">
                <a:solidFill>
                  <a:schemeClr val="bg1"/>
                </a:solidFill>
                <a:latin typeface="Corbel" panose="020B0503020204020204" pitchFamily="34" charset="0"/>
              </a:rPr>
              <a:t>Anfel</a:t>
            </a:r>
            <a:r>
              <a:rPr lang="en-US" dirty="0">
                <a:solidFill>
                  <a:schemeClr val="bg1"/>
                </a:solidFill>
                <a:latin typeface="Corbel" panose="020B0503020204020204" pitchFamily="34" charset="0"/>
              </a:rPr>
              <a:t> Reza </a:t>
            </a:r>
          </a:p>
          <a:p>
            <a:r>
              <a:rPr lang="en-US" dirty="0">
                <a:solidFill>
                  <a:schemeClr val="bg1"/>
                </a:solidFill>
                <a:latin typeface="Corbel" panose="020B0503020204020204" pitchFamily="34" charset="0"/>
              </a:rPr>
              <a:t>Rabi </a:t>
            </a:r>
            <a:r>
              <a:rPr lang="en-US" dirty="0" err="1">
                <a:solidFill>
                  <a:schemeClr val="bg1"/>
                </a:solidFill>
                <a:latin typeface="Corbel" panose="020B0503020204020204" pitchFamily="34" charset="0"/>
              </a:rPr>
              <a:t>Yunusa</a:t>
            </a:r>
            <a:r>
              <a:rPr lang="en-US" dirty="0">
                <a:solidFill>
                  <a:schemeClr val="bg1"/>
                </a:solidFill>
                <a:latin typeface="Corbel" panose="020B0503020204020204" pitchFamily="34" charset="0"/>
              </a:rPr>
              <a:t>, </a:t>
            </a:r>
            <a:r>
              <a:rPr lang="en-US" dirty="0" err="1">
                <a:solidFill>
                  <a:schemeClr val="bg1"/>
                </a:solidFill>
                <a:latin typeface="Corbel" panose="020B0503020204020204" pitchFamily="34" charset="0"/>
              </a:rPr>
              <a:t>Marwa</a:t>
            </a:r>
            <a:r>
              <a:rPr lang="en-US" dirty="0">
                <a:solidFill>
                  <a:schemeClr val="bg1"/>
                </a:solidFill>
                <a:latin typeface="Corbel" panose="020B0503020204020204" pitchFamily="34" charset="0"/>
              </a:rPr>
              <a:t> Abdalla </a:t>
            </a:r>
          </a:p>
          <a:p>
            <a:r>
              <a:rPr lang="en-US" dirty="0">
                <a:solidFill>
                  <a:schemeClr val="bg1"/>
                </a:solidFill>
                <a:latin typeface="Corbel" panose="020B0503020204020204" pitchFamily="34" charset="0"/>
              </a:rPr>
              <a:t>             HSERV 345, 2022</a:t>
            </a:r>
          </a:p>
          <a:p>
            <a:br>
              <a:rPr lang="en-US" dirty="0"/>
            </a:br>
            <a:endParaRPr lang="en-US" dirty="0"/>
          </a:p>
        </p:txBody>
      </p:sp>
    </p:spTree>
    <p:extLst>
      <p:ext uri="{BB962C8B-B14F-4D97-AF65-F5344CB8AC3E}">
        <p14:creationId xmlns:p14="http://schemas.microsoft.com/office/powerpoint/2010/main" val="80926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198336" y="178654"/>
            <a:ext cx="11329200" cy="432000"/>
          </a:xfrm>
        </p:spPr>
        <p:txBody>
          <a:bodyPr/>
          <a:lstStyle/>
          <a:p>
            <a:r>
              <a:rPr lang="en-US" dirty="0">
                <a:solidFill>
                  <a:schemeClr val="tx1"/>
                </a:solidFill>
              </a:rPr>
              <a:t>Brief Analysis Plan</a:t>
            </a:r>
          </a:p>
        </p:txBody>
      </p:sp>
      <p:sp>
        <p:nvSpPr>
          <p:cNvPr id="25" name="Oval 24">
            <a:extLst>
              <a:ext uri="{FF2B5EF4-FFF2-40B4-BE49-F238E27FC236}">
                <a16:creationId xmlns:a16="http://schemas.microsoft.com/office/drawing/2014/main" id="{9DA57E76-4EB8-1A4E-A11C-1644EA763710}"/>
              </a:ext>
            </a:extLst>
          </p:cNvPr>
          <p:cNvSpPr/>
          <p:nvPr/>
        </p:nvSpPr>
        <p:spPr>
          <a:xfrm>
            <a:off x="0" y="2102148"/>
            <a:ext cx="3496937" cy="3190726"/>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orbel" panose="020B0503020204020204" pitchFamily="34" charset="0"/>
            </a:endParaRPr>
          </a:p>
          <a:p>
            <a:pPr algn="ctr"/>
            <a:r>
              <a:rPr lang="en-US" sz="3200" b="1" dirty="0">
                <a:solidFill>
                  <a:schemeClr val="bg1"/>
                </a:solidFill>
                <a:latin typeface="Corbel" panose="020B0503020204020204" pitchFamily="34" charset="0"/>
              </a:rPr>
              <a:t>1. </a:t>
            </a:r>
            <a:r>
              <a:rPr lang="en-US" sz="1600" b="1" dirty="0">
                <a:solidFill>
                  <a:schemeClr val="tx1"/>
                </a:solidFill>
                <a:latin typeface="Corbel" panose="020B0503020204020204" pitchFamily="34" charset="0"/>
              </a:rPr>
              <a:t>Formative research to start understanding the various gaps that are arising in the community.  Found that the gaps in research was not stratified enough to the WAWAC community, rather towards the whole Snohomish county. </a:t>
            </a:r>
          </a:p>
          <a:p>
            <a:pPr algn="ctr"/>
            <a:endParaRPr lang="en-US" dirty="0">
              <a:solidFill>
                <a:schemeClr val="lt1"/>
              </a:solidFill>
            </a:endParaRPr>
          </a:p>
        </p:txBody>
      </p:sp>
      <p:sp>
        <p:nvSpPr>
          <p:cNvPr id="26" name="Oval 25">
            <a:extLst>
              <a:ext uri="{FF2B5EF4-FFF2-40B4-BE49-F238E27FC236}">
                <a16:creationId xmlns:a16="http://schemas.microsoft.com/office/drawing/2014/main" id="{4F356B7B-F4D2-3A43-97D4-59380187BB46}"/>
              </a:ext>
            </a:extLst>
          </p:cNvPr>
          <p:cNvSpPr/>
          <p:nvPr/>
        </p:nvSpPr>
        <p:spPr>
          <a:xfrm>
            <a:off x="2838451" y="2207377"/>
            <a:ext cx="2959284" cy="2980267"/>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2</a:t>
            </a:r>
            <a:r>
              <a:rPr lang="en-US" dirty="0">
                <a:solidFill>
                  <a:schemeClr val="bg1"/>
                </a:solidFill>
              </a:rPr>
              <a:t>. </a:t>
            </a:r>
            <a:r>
              <a:rPr lang="en-US" sz="1600" b="1" dirty="0">
                <a:solidFill>
                  <a:schemeClr val="tx1"/>
                </a:solidFill>
                <a:latin typeface="Corbel" panose="020B0503020204020204" pitchFamily="34" charset="0"/>
              </a:rPr>
              <a:t>Listed various gaps in research and made questions to obtain answers for the key informant to answer. </a:t>
            </a:r>
          </a:p>
          <a:p>
            <a:pPr algn="ctr"/>
            <a:endParaRPr lang="en-US" dirty="0">
              <a:solidFill>
                <a:schemeClr val="tx1"/>
              </a:solidFill>
            </a:endParaRPr>
          </a:p>
        </p:txBody>
      </p:sp>
      <p:sp>
        <p:nvSpPr>
          <p:cNvPr id="28" name="Oval 27">
            <a:extLst>
              <a:ext uri="{FF2B5EF4-FFF2-40B4-BE49-F238E27FC236}">
                <a16:creationId xmlns:a16="http://schemas.microsoft.com/office/drawing/2014/main" id="{944EA1BE-995B-B94C-8BCC-C45F472A79C3}"/>
              </a:ext>
            </a:extLst>
          </p:cNvPr>
          <p:cNvSpPr/>
          <p:nvPr/>
        </p:nvSpPr>
        <p:spPr>
          <a:xfrm>
            <a:off x="5321465" y="2517558"/>
            <a:ext cx="2623482" cy="2642686"/>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3. </a:t>
            </a:r>
            <a:r>
              <a:rPr lang="en-US" sz="1600" b="1" dirty="0">
                <a:solidFill>
                  <a:schemeClr val="tx1"/>
                </a:solidFill>
                <a:latin typeface="Corbel" panose="020B0503020204020204" pitchFamily="34" charset="0"/>
              </a:rPr>
              <a:t>Assigned roles within our CPG group-roles </a:t>
            </a:r>
          </a:p>
          <a:p>
            <a:pPr algn="ctr"/>
            <a:r>
              <a:rPr lang="en-US" sz="1600" b="1" dirty="0">
                <a:solidFill>
                  <a:schemeClr val="tx1"/>
                </a:solidFill>
                <a:latin typeface="Corbel" panose="020B0503020204020204" pitchFamily="34" charset="0"/>
              </a:rPr>
              <a:t>included notetaker</a:t>
            </a:r>
          </a:p>
          <a:p>
            <a:pPr algn="ctr"/>
            <a:r>
              <a:rPr lang="en-US" sz="1600" b="1" dirty="0">
                <a:solidFill>
                  <a:schemeClr val="tx1"/>
                </a:solidFill>
                <a:latin typeface="Corbel" panose="020B0503020204020204" pitchFamily="34" charset="0"/>
              </a:rPr>
              <a:t>/interviewer.</a:t>
            </a:r>
          </a:p>
          <a:p>
            <a:pPr algn="ctr"/>
            <a:endParaRPr lang="en-US" dirty="0">
              <a:solidFill>
                <a:schemeClr val="lt1"/>
              </a:solidFill>
            </a:endParaRPr>
          </a:p>
        </p:txBody>
      </p:sp>
      <p:sp>
        <p:nvSpPr>
          <p:cNvPr id="34" name="Oval 33">
            <a:extLst>
              <a:ext uri="{FF2B5EF4-FFF2-40B4-BE49-F238E27FC236}">
                <a16:creationId xmlns:a16="http://schemas.microsoft.com/office/drawing/2014/main" id="{BFDE529E-1D82-0043-A044-8E98657E9AD0}"/>
              </a:ext>
            </a:extLst>
          </p:cNvPr>
          <p:cNvSpPr/>
          <p:nvPr/>
        </p:nvSpPr>
        <p:spPr>
          <a:xfrm>
            <a:off x="7480261" y="2724862"/>
            <a:ext cx="2623481" cy="2435382"/>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4</a:t>
            </a:r>
            <a:r>
              <a:rPr lang="en-US" sz="3000" b="1" dirty="0">
                <a:solidFill>
                  <a:schemeClr val="bg1"/>
                </a:solidFill>
              </a:rPr>
              <a:t>. </a:t>
            </a:r>
            <a:r>
              <a:rPr lang="en-US" sz="1600" b="1" noProof="1">
                <a:solidFill>
                  <a:schemeClr val="tx1"/>
                </a:solidFill>
              </a:rPr>
              <a:t>Met with Pa Ousman Joof over zoom and started to understand the community more.</a:t>
            </a:r>
            <a:endParaRPr lang="en-US" sz="1600" b="1" dirty="0">
              <a:solidFill>
                <a:schemeClr val="tx1"/>
              </a:solidFill>
            </a:endParaRPr>
          </a:p>
          <a:p>
            <a:pPr algn="ctr"/>
            <a:endParaRPr lang="en-US" sz="3000" dirty="0">
              <a:solidFill>
                <a:schemeClr val="tx1"/>
              </a:solidFill>
            </a:endParaRPr>
          </a:p>
        </p:txBody>
      </p:sp>
      <p:sp>
        <p:nvSpPr>
          <p:cNvPr id="37" name="Oval 36">
            <a:extLst>
              <a:ext uri="{FF2B5EF4-FFF2-40B4-BE49-F238E27FC236}">
                <a16:creationId xmlns:a16="http://schemas.microsoft.com/office/drawing/2014/main" id="{853D7225-8FF1-D447-9ED8-9E809F38D922}"/>
              </a:ext>
            </a:extLst>
          </p:cNvPr>
          <p:cNvSpPr/>
          <p:nvPr/>
        </p:nvSpPr>
        <p:spPr>
          <a:xfrm>
            <a:off x="9627474" y="2724862"/>
            <a:ext cx="2564526" cy="2338732"/>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noProof="1">
                <a:solidFill>
                  <a:schemeClr val="bg1"/>
                </a:solidFill>
              </a:rPr>
              <a:t>5. </a:t>
            </a:r>
            <a:r>
              <a:rPr lang="en-US" sz="1600" b="1" noProof="1">
                <a:solidFill>
                  <a:schemeClr val="tx1"/>
                </a:solidFill>
              </a:rPr>
              <a:t>Used the socioecological model to organize the problems by category to later identify the action plan </a:t>
            </a:r>
            <a:endParaRPr lang="en-US" sz="1600" b="1" dirty="0">
              <a:solidFill>
                <a:schemeClr val="tx1"/>
              </a:solidFill>
            </a:endParaRPr>
          </a:p>
          <a:p>
            <a:pPr algn="ctr"/>
            <a:endParaRPr lang="en-US" dirty="0">
              <a:solidFill>
                <a:schemeClr val="lt1"/>
              </a:solidFill>
            </a:endParaRPr>
          </a:p>
        </p:txBody>
      </p:sp>
      <p:pic>
        <p:nvPicPr>
          <p:cNvPr id="43" name="Graphic 42" descr="Thought bubble">
            <a:extLst>
              <a:ext uri="{FF2B5EF4-FFF2-40B4-BE49-F238E27FC236}">
                <a16:creationId xmlns:a16="http://schemas.microsoft.com/office/drawing/2014/main" id="{E894F7F7-7351-0642-BCDA-879524EA9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4478" y="-81848"/>
            <a:ext cx="2623481" cy="2623481"/>
          </a:xfrm>
          <a:prstGeom prst="rect">
            <a:avLst/>
          </a:prstGeom>
        </p:spPr>
      </p:pic>
      <p:pic>
        <p:nvPicPr>
          <p:cNvPr id="48" name="Graphic 47" descr="Gears">
            <a:extLst>
              <a:ext uri="{FF2B5EF4-FFF2-40B4-BE49-F238E27FC236}">
                <a16:creationId xmlns:a16="http://schemas.microsoft.com/office/drawing/2014/main" id="{9DC30D90-8779-3141-9C5F-0B215FEF11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957655">
            <a:off x="10559019" y="515153"/>
            <a:ext cx="914400" cy="914400"/>
          </a:xfrm>
          <a:prstGeom prst="rect">
            <a:avLst/>
          </a:prstGeom>
        </p:spPr>
      </p:pic>
      <p:pic>
        <p:nvPicPr>
          <p:cNvPr id="50" name="Picture 49" descr="Arrow&#10;&#10;Description automatically generated with medium confidence">
            <a:extLst>
              <a:ext uri="{FF2B5EF4-FFF2-40B4-BE49-F238E27FC236}">
                <a16:creationId xmlns:a16="http://schemas.microsoft.com/office/drawing/2014/main" id="{C93AF182-6CEA-0842-8B4E-59F3BC5103FF}"/>
              </a:ext>
            </a:extLst>
          </p:cNvPr>
          <p:cNvPicPr>
            <a:picLocks noChangeAspect="1"/>
          </p:cNvPicPr>
          <p:nvPr/>
        </p:nvPicPr>
        <p:blipFill>
          <a:blip r:embed="rId7"/>
          <a:stretch>
            <a:fillRect/>
          </a:stretch>
        </p:blipFill>
        <p:spPr>
          <a:xfrm>
            <a:off x="2054529" y="715883"/>
            <a:ext cx="2354672" cy="2354672"/>
          </a:xfrm>
          <a:prstGeom prst="rect">
            <a:avLst/>
          </a:prstGeom>
        </p:spPr>
      </p:pic>
    </p:spTree>
    <p:extLst>
      <p:ext uri="{BB962C8B-B14F-4D97-AF65-F5344CB8AC3E}">
        <p14:creationId xmlns:p14="http://schemas.microsoft.com/office/powerpoint/2010/main" val="824717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BD665AD-01A1-4FFC-8305-0A6070EA57A8}"/>
              </a:ext>
            </a:extLst>
          </p:cNvPr>
          <p:cNvSpPr>
            <a:spLocks noGrp="1"/>
          </p:cNvSpPr>
          <p:nvPr>
            <p:ph type="title"/>
          </p:nvPr>
        </p:nvSpPr>
        <p:spPr>
          <a:xfrm>
            <a:off x="300491" y="123482"/>
            <a:ext cx="11329200" cy="432000"/>
          </a:xfrm>
        </p:spPr>
        <p:txBody>
          <a:bodyPr/>
          <a:lstStyle/>
          <a:p>
            <a:r>
              <a:rPr lang="en-US" dirty="0">
                <a:solidFill>
                  <a:schemeClr val="tx1"/>
                </a:solidFill>
              </a:rPr>
              <a:t>Socio Ecological Model </a:t>
            </a:r>
          </a:p>
        </p:txBody>
      </p:sp>
      <p:sp>
        <p:nvSpPr>
          <p:cNvPr id="17" name="Oval 16">
            <a:extLst>
              <a:ext uri="{FF2B5EF4-FFF2-40B4-BE49-F238E27FC236}">
                <a16:creationId xmlns:a16="http://schemas.microsoft.com/office/drawing/2014/main" id="{81F561AE-44E5-BF4C-A98A-FC803C619494}"/>
              </a:ext>
            </a:extLst>
          </p:cNvPr>
          <p:cNvSpPr/>
          <p:nvPr/>
        </p:nvSpPr>
        <p:spPr>
          <a:xfrm>
            <a:off x="2525181" y="376766"/>
            <a:ext cx="7141633" cy="6510867"/>
          </a:xfrm>
          <a:prstGeom prst="ellipse">
            <a:avLst/>
          </a:prstGeom>
          <a:solidFill>
            <a:schemeClr val="accent3">
              <a:lumMod val="60000"/>
              <a:lumOff val="4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9" name="Oval 18">
            <a:extLst>
              <a:ext uri="{FF2B5EF4-FFF2-40B4-BE49-F238E27FC236}">
                <a16:creationId xmlns:a16="http://schemas.microsoft.com/office/drawing/2014/main" id="{A2F0CBDD-1933-1542-9FCF-617D731AC923}"/>
              </a:ext>
            </a:extLst>
          </p:cNvPr>
          <p:cNvSpPr/>
          <p:nvPr/>
        </p:nvSpPr>
        <p:spPr>
          <a:xfrm>
            <a:off x="3081864" y="1214966"/>
            <a:ext cx="6028266" cy="5672667"/>
          </a:xfrm>
          <a:prstGeom prst="ellipse">
            <a:avLst/>
          </a:prstGeom>
          <a:solidFill>
            <a:schemeClr val="accent3">
              <a:lumMod val="40000"/>
              <a:lumOff val="6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1" name="Oval 20">
            <a:extLst>
              <a:ext uri="{FF2B5EF4-FFF2-40B4-BE49-F238E27FC236}">
                <a16:creationId xmlns:a16="http://schemas.microsoft.com/office/drawing/2014/main" id="{855001FD-382E-854B-9B6B-333FCE552F49}"/>
              </a:ext>
            </a:extLst>
          </p:cNvPr>
          <p:cNvSpPr/>
          <p:nvPr/>
        </p:nvSpPr>
        <p:spPr>
          <a:xfrm>
            <a:off x="3634908" y="2239434"/>
            <a:ext cx="4922177" cy="4618566"/>
          </a:xfrm>
          <a:prstGeom prst="ellipse">
            <a:avLst/>
          </a:prstGeom>
          <a:solidFill>
            <a:schemeClr val="accent4">
              <a:lumMod val="40000"/>
              <a:lumOff val="6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2" name="Oval 21">
            <a:extLst>
              <a:ext uri="{FF2B5EF4-FFF2-40B4-BE49-F238E27FC236}">
                <a16:creationId xmlns:a16="http://schemas.microsoft.com/office/drawing/2014/main" id="{092FF6B5-7E87-AB49-B2B5-71FD4EF3E25C}"/>
              </a:ext>
            </a:extLst>
          </p:cNvPr>
          <p:cNvSpPr/>
          <p:nvPr/>
        </p:nvSpPr>
        <p:spPr>
          <a:xfrm>
            <a:off x="4528012" y="3735916"/>
            <a:ext cx="3227548" cy="3166533"/>
          </a:xfrm>
          <a:prstGeom prst="ellipse">
            <a:avLst/>
          </a:prstGeom>
          <a:solidFill>
            <a:schemeClr val="accent4">
              <a:lumMod val="20000"/>
              <a:lumOff val="8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3" name="TextBox 22">
            <a:extLst>
              <a:ext uri="{FF2B5EF4-FFF2-40B4-BE49-F238E27FC236}">
                <a16:creationId xmlns:a16="http://schemas.microsoft.com/office/drawing/2014/main" id="{C911C402-EE17-3D4E-8026-9F90B1869AEB}"/>
              </a:ext>
            </a:extLst>
          </p:cNvPr>
          <p:cNvSpPr txBox="1"/>
          <p:nvPr/>
        </p:nvSpPr>
        <p:spPr>
          <a:xfrm>
            <a:off x="5585682" y="746464"/>
            <a:ext cx="1020628" cy="369332"/>
          </a:xfrm>
          <a:prstGeom prst="rect">
            <a:avLst/>
          </a:prstGeom>
          <a:noFill/>
        </p:spPr>
        <p:txBody>
          <a:bodyPr wrap="square" rtlCol="0">
            <a:spAutoFit/>
          </a:bodyPr>
          <a:lstStyle/>
          <a:p>
            <a:r>
              <a:rPr lang="en-US" dirty="0"/>
              <a:t>Societal</a:t>
            </a:r>
          </a:p>
        </p:txBody>
      </p:sp>
      <p:sp>
        <p:nvSpPr>
          <p:cNvPr id="24" name="TextBox 23">
            <a:extLst>
              <a:ext uri="{FF2B5EF4-FFF2-40B4-BE49-F238E27FC236}">
                <a16:creationId xmlns:a16="http://schemas.microsoft.com/office/drawing/2014/main" id="{07CBA381-43D3-0A49-886F-B07372F48D34}"/>
              </a:ext>
            </a:extLst>
          </p:cNvPr>
          <p:cNvSpPr txBox="1"/>
          <p:nvPr/>
        </p:nvSpPr>
        <p:spPr>
          <a:xfrm>
            <a:off x="5396124" y="1630047"/>
            <a:ext cx="1540933" cy="372533"/>
          </a:xfrm>
          <a:prstGeom prst="rect">
            <a:avLst/>
          </a:prstGeom>
          <a:noFill/>
        </p:spPr>
        <p:txBody>
          <a:bodyPr wrap="square" rtlCol="0">
            <a:spAutoFit/>
          </a:bodyPr>
          <a:lstStyle/>
          <a:p>
            <a:r>
              <a:rPr lang="en-US" dirty="0"/>
              <a:t>Community </a:t>
            </a:r>
          </a:p>
        </p:txBody>
      </p:sp>
      <p:sp>
        <p:nvSpPr>
          <p:cNvPr id="25" name="TextBox 24">
            <a:extLst>
              <a:ext uri="{FF2B5EF4-FFF2-40B4-BE49-F238E27FC236}">
                <a16:creationId xmlns:a16="http://schemas.microsoft.com/office/drawing/2014/main" id="{240A6444-7391-EF4C-9E86-589A0055BBC3}"/>
              </a:ext>
            </a:extLst>
          </p:cNvPr>
          <p:cNvSpPr txBox="1"/>
          <p:nvPr/>
        </p:nvSpPr>
        <p:spPr>
          <a:xfrm>
            <a:off x="5454233" y="3098196"/>
            <a:ext cx="1424714" cy="369332"/>
          </a:xfrm>
          <a:prstGeom prst="rect">
            <a:avLst/>
          </a:prstGeom>
          <a:noFill/>
        </p:spPr>
        <p:txBody>
          <a:bodyPr wrap="square" rtlCol="0">
            <a:spAutoFit/>
          </a:bodyPr>
          <a:lstStyle/>
          <a:p>
            <a:r>
              <a:rPr lang="en-US" dirty="0"/>
              <a:t>Relationship</a:t>
            </a:r>
          </a:p>
        </p:txBody>
      </p:sp>
      <p:sp>
        <p:nvSpPr>
          <p:cNvPr id="27" name="TextBox 26">
            <a:extLst>
              <a:ext uri="{FF2B5EF4-FFF2-40B4-BE49-F238E27FC236}">
                <a16:creationId xmlns:a16="http://schemas.microsoft.com/office/drawing/2014/main" id="{A24DBB60-362E-E147-B6F7-3437665F5572}"/>
              </a:ext>
            </a:extLst>
          </p:cNvPr>
          <p:cNvSpPr txBox="1"/>
          <p:nvPr/>
        </p:nvSpPr>
        <p:spPr>
          <a:xfrm>
            <a:off x="5547186" y="4364051"/>
            <a:ext cx="1968547" cy="369332"/>
          </a:xfrm>
          <a:prstGeom prst="rect">
            <a:avLst/>
          </a:prstGeom>
          <a:noFill/>
        </p:spPr>
        <p:txBody>
          <a:bodyPr wrap="square" rtlCol="0">
            <a:spAutoFit/>
          </a:bodyPr>
          <a:lstStyle/>
          <a:p>
            <a:r>
              <a:rPr lang="en-US" dirty="0"/>
              <a:t>Individual </a:t>
            </a:r>
          </a:p>
        </p:txBody>
      </p:sp>
      <p:cxnSp>
        <p:nvCxnSpPr>
          <p:cNvPr id="29" name="Straight Arrow Connector 28">
            <a:extLst>
              <a:ext uri="{FF2B5EF4-FFF2-40B4-BE49-F238E27FC236}">
                <a16:creationId xmlns:a16="http://schemas.microsoft.com/office/drawing/2014/main" id="{0896FF31-FB65-9F4A-90B8-4B422E108F9B}"/>
              </a:ext>
            </a:extLst>
          </p:cNvPr>
          <p:cNvCxnSpPr/>
          <p:nvPr/>
        </p:nvCxnSpPr>
        <p:spPr>
          <a:xfrm>
            <a:off x="7515733" y="931130"/>
            <a:ext cx="178066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EBDD6632-A603-EF40-A3F5-6572FC14914D}"/>
              </a:ext>
            </a:extLst>
          </p:cNvPr>
          <p:cNvCxnSpPr>
            <a:cxnSpLocks/>
          </p:cNvCxnSpPr>
          <p:nvPr/>
        </p:nvCxnSpPr>
        <p:spPr>
          <a:xfrm flipH="1">
            <a:off x="2216258" y="1816313"/>
            <a:ext cx="253799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C615F3A2-66A8-B145-8F9B-319CE0D40C2C}"/>
              </a:ext>
            </a:extLst>
          </p:cNvPr>
          <p:cNvCxnSpPr/>
          <p:nvPr/>
        </p:nvCxnSpPr>
        <p:spPr>
          <a:xfrm>
            <a:off x="7515733" y="3429000"/>
            <a:ext cx="2525734"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C5818634-B7B9-DE4B-A98A-51C33850E989}"/>
              </a:ext>
            </a:extLst>
          </p:cNvPr>
          <p:cNvCxnSpPr/>
          <p:nvPr/>
        </p:nvCxnSpPr>
        <p:spPr>
          <a:xfrm flipH="1">
            <a:off x="1913467" y="4548717"/>
            <a:ext cx="335280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9" name="TextBox 38">
            <a:extLst>
              <a:ext uri="{FF2B5EF4-FFF2-40B4-BE49-F238E27FC236}">
                <a16:creationId xmlns:a16="http://schemas.microsoft.com/office/drawing/2014/main" id="{F691F11C-C535-B944-A2B2-9510542EEB8F}"/>
              </a:ext>
            </a:extLst>
          </p:cNvPr>
          <p:cNvSpPr txBox="1"/>
          <p:nvPr/>
        </p:nvSpPr>
        <p:spPr>
          <a:xfrm>
            <a:off x="35888" y="794029"/>
            <a:ext cx="2650766" cy="3077766"/>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Corbel" panose="020B0503020204020204" pitchFamily="34" charset="0"/>
              </a:rPr>
              <a:t>Health representatives (that have same beliefs/culture) to spread the correct information regarding health.</a:t>
            </a:r>
          </a:p>
          <a:p>
            <a:endParaRPr lang="en-US" sz="1400" dirty="0">
              <a:latin typeface="Corbel" panose="020B0503020204020204" pitchFamily="34" charset="0"/>
            </a:endParaRPr>
          </a:p>
          <a:p>
            <a:pPr marL="285750" indent="-285750">
              <a:buFont typeface="Arial" panose="020B0604020202020204" pitchFamily="34" charset="0"/>
              <a:buChar char="•"/>
            </a:pPr>
            <a:r>
              <a:rPr lang="en-US" sz="1500" dirty="0">
                <a:latin typeface="Corbel" panose="020B0503020204020204" pitchFamily="34" charset="0"/>
              </a:rPr>
              <a:t>Transportation services are made available in the community to allow people to attend healthcare facilities or important appointments for screening/testing.</a:t>
            </a:r>
          </a:p>
        </p:txBody>
      </p:sp>
      <p:sp>
        <p:nvSpPr>
          <p:cNvPr id="40" name="TextBox 39">
            <a:extLst>
              <a:ext uri="{FF2B5EF4-FFF2-40B4-BE49-F238E27FC236}">
                <a16:creationId xmlns:a16="http://schemas.microsoft.com/office/drawing/2014/main" id="{4C02BB3D-CCE6-EB40-9EAA-D313BEEAA249}"/>
              </a:ext>
            </a:extLst>
          </p:cNvPr>
          <p:cNvSpPr txBox="1"/>
          <p:nvPr/>
        </p:nvSpPr>
        <p:spPr>
          <a:xfrm>
            <a:off x="9405000" y="460496"/>
            <a:ext cx="2765631" cy="1461939"/>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Corbel" panose="020B0503020204020204" pitchFamily="34" charset="0"/>
              </a:rPr>
              <a:t>Access to unrestricted funding for services, events, and spaces.</a:t>
            </a:r>
          </a:p>
          <a:p>
            <a:endParaRPr lang="en-US" sz="1400" dirty="0">
              <a:latin typeface="Corbel" panose="020B0503020204020204" pitchFamily="34" charset="0"/>
            </a:endParaRPr>
          </a:p>
          <a:p>
            <a:pPr marL="285750" indent="-285750">
              <a:buFont typeface="Arial" panose="020B0604020202020204" pitchFamily="34" charset="0"/>
              <a:buChar char="•"/>
            </a:pPr>
            <a:r>
              <a:rPr lang="en-US" sz="1500" dirty="0">
                <a:latin typeface="Corbel" panose="020B0503020204020204" pitchFamily="34" charset="0"/>
              </a:rPr>
              <a:t> Immigration status to remove healthcare barriers.</a:t>
            </a:r>
          </a:p>
        </p:txBody>
      </p:sp>
      <p:sp>
        <p:nvSpPr>
          <p:cNvPr id="43" name="TextBox 42">
            <a:extLst>
              <a:ext uri="{FF2B5EF4-FFF2-40B4-BE49-F238E27FC236}">
                <a16:creationId xmlns:a16="http://schemas.microsoft.com/office/drawing/2014/main" id="{3DDCFAA9-803A-A444-9F9C-282BB6C082E8}"/>
              </a:ext>
            </a:extLst>
          </p:cNvPr>
          <p:cNvSpPr txBox="1"/>
          <p:nvPr/>
        </p:nvSpPr>
        <p:spPr>
          <a:xfrm>
            <a:off x="0" y="4364051"/>
            <a:ext cx="1913467" cy="1477328"/>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Corbel" panose="020B0503020204020204" pitchFamily="34" charset="0"/>
              </a:rPr>
              <a:t>More English learning opportunities to remove misinformation/misunderstandings. </a:t>
            </a:r>
          </a:p>
        </p:txBody>
      </p:sp>
      <p:sp>
        <p:nvSpPr>
          <p:cNvPr id="44" name="TextBox 43">
            <a:extLst>
              <a:ext uri="{FF2B5EF4-FFF2-40B4-BE49-F238E27FC236}">
                <a16:creationId xmlns:a16="http://schemas.microsoft.com/office/drawing/2014/main" id="{F7C972AB-FC36-E946-AC7E-388A46DE2EAD}"/>
              </a:ext>
            </a:extLst>
          </p:cNvPr>
          <p:cNvSpPr txBox="1"/>
          <p:nvPr/>
        </p:nvSpPr>
        <p:spPr>
          <a:xfrm>
            <a:off x="9884115" y="2831980"/>
            <a:ext cx="2069215" cy="1923604"/>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Corbel" panose="020B0503020204020204" pitchFamily="34" charset="0"/>
              </a:rPr>
              <a:t>More interactive and digital resources translated into all local languages.</a:t>
            </a:r>
          </a:p>
          <a:p>
            <a:pPr marL="285750" indent="-285750">
              <a:buFont typeface="Arial" panose="020B0604020202020204" pitchFamily="34" charset="0"/>
              <a:buChar char="•"/>
            </a:pPr>
            <a:endParaRPr lang="en-US" sz="1400" dirty="0">
              <a:latin typeface="Corbel" panose="020B0503020204020204" pitchFamily="34" charset="0"/>
            </a:endParaRPr>
          </a:p>
          <a:p>
            <a:pPr marL="285750" indent="-285750">
              <a:buFont typeface="Arial" panose="020B0604020202020204" pitchFamily="34" charset="0"/>
              <a:buChar char="•"/>
            </a:pPr>
            <a:r>
              <a:rPr lang="en-US" sz="1500" dirty="0">
                <a:latin typeface="Corbel" panose="020B0503020204020204" pitchFamily="34" charset="0"/>
              </a:rPr>
              <a:t>Relationship with policy makers.</a:t>
            </a:r>
          </a:p>
        </p:txBody>
      </p:sp>
    </p:spTree>
    <p:extLst>
      <p:ext uri="{BB962C8B-B14F-4D97-AF65-F5344CB8AC3E}">
        <p14:creationId xmlns:p14="http://schemas.microsoft.com/office/powerpoint/2010/main" val="2299411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3">
                <a:lumMod val="20000"/>
                <a:lumOff val="8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213983" y="76200"/>
            <a:ext cx="10143235" cy="432000"/>
          </a:xfrm>
        </p:spPr>
        <p:txBody>
          <a:bodyPr/>
          <a:lstStyle/>
          <a:p>
            <a:r>
              <a:rPr lang="en-US" dirty="0">
                <a:solidFill>
                  <a:schemeClr val="tx1"/>
                </a:solidFill>
              </a:rPr>
              <a:t>Action Plan</a:t>
            </a:r>
          </a:p>
        </p:txBody>
      </p:sp>
      <p:sp>
        <p:nvSpPr>
          <p:cNvPr id="4" name="Slide Number Placeholder 3">
            <a:extLst>
              <a:ext uri="{FF2B5EF4-FFF2-40B4-BE49-F238E27FC236}">
                <a16:creationId xmlns:a16="http://schemas.microsoft.com/office/drawing/2014/main" id="{A0BCC787-1A83-470D-B4AB-87F5237EA915}"/>
              </a:ext>
            </a:extLst>
          </p:cNvPr>
          <p:cNvSpPr>
            <a:spLocks noGrp="1"/>
          </p:cNvSpPr>
          <p:nvPr>
            <p:ph type="sldNum" sz="quarter" idx="11"/>
          </p:nvPr>
        </p:nvSpPr>
        <p:spPr/>
        <p:txBody>
          <a:bodyPr/>
          <a:lstStyle/>
          <a:p>
            <a:pPr algn="ctr"/>
            <a:fld id="{B67B645E-C5E5-4727-B977-D372A0AA71D9}" type="slidenum">
              <a:rPr lang="en-US" smtClean="0"/>
              <a:pPr algn="ctr"/>
              <a:t>12</a:t>
            </a:fld>
            <a:endParaRPr lang="en-US" dirty="0"/>
          </a:p>
        </p:txBody>
      </p:sp>
      <p:graphicFrame>
        <p:nvGraphicFramePr>
          <p:cNvPr id="3" name="Table 2">
            <a:extLst>
              <a:ext uri="{FF2B5EF4-FFF2-40B4-BE49-F238E27FC236}">
                <a16:creationId xmlns:a16="http://schemas.microsoft.com/office/drawing/2014/main" id="{8B34955C-AA90-614F-A1F8-CCDB269E60FC}"/>
              </a:ext>
            </a:extLst>
          </p:cNvPr>
          <p:cNvGraphicFramePr>
            <a:graphicFrameLocks noGrp="1"/>
          </p:cNvGraphicFramePr>
          <p:nvPr>
            <p:extLst>
              <p:ext uri="{D42A27DB-BD31-4B8C-83A1-F6EECF244321}">
                <p14:modId xmlns:p14="http://schemas.microsoft.com/office/powerpoint/2010/main" val="3899112790"/>
              </p:ext>
            </p:extLst>
          </p:nvPr>
        </p:nvGraphicFramePr>
        <p:xfrm>
          <a:off x="1" y="614480"/>
          <a:ext cx="12192000" cy="6058942"/>
        </p:xfrm>
        <a:graphic>
          <a:graphicData uri="http://schemas.openxmlformats.org/drawingml/2006/table">
            <a:tbl>
              <a:tblPr firstRow="1" bandRow="1">
                <a:tableStyleId>{F5AB1C69-6EDB-4FF4-983F-18BD219EF322}</a:tableStyleId>
              </a:tblPr>
              <a:tblGrid>
                <a:gridCol w="2211295">
                  <a:extLst>
                    <a:ext uri="{9D8B030D-6E8A-4147-A177-3AD203B41FA5}">
                      <a16:colId xmlns:a16="http://schemas.microsoft.com/office/drawing/2014/main" val="1064081250"/>
                    </a:ext>
                  </a:extLst>
                </a:gridCol>
                <a:gridCol w="2789019">
                  <a:extLst>
                    <a:ext uri="{9D8B030D-6E8A-4147-A177-3AD203B41FA5}">
                      <a16:colId xmlns:a16="http://schemas.microsoft.com/office/drawing/2014/main" val="288421306"/>
                    </a:ext>
                  </a:extLst>
                </a:gridCol>
                <a:gridCol w="2848784">
                  <a:extLst>
                    <a:ext uri="{9D8B030D-6E8A-4147-A177-3AD203B41FA5}">
                      <a16:colId xmlns:a16="http://schemas.microsoft.com/office/drawing/2014/main" val="2120027785"/>
                    </a:ext>
                  </a:extLst>
                </a:gridCol>
                <a:gridCol w="2928471">
                  <a:extLst>
                    <a:ext uri="{9D8B030D-6E8A-4147-A177-3AD203B41FA5}">
                      <a16:colId xmlns:a16="http://schemas.microsoft.com/office/drawing/2014/main" val="2528366092"/>
                    </a:ext>
                  </a:extLst>
                </a:gridCol>
                <a:gridCol w="1414431">
                  <a:extLst>
                    <a:ext uri="{9D8B030D-6E8A-4147-A177-3AD203B41FA5}">
                      <a16:colId xmlns:a16="http://schemas.microsoft.com/office/drawing/2014/main" val="3487944688"/>
                    </a:ext>
                  </a:extLst>
                </a:gridCol>
              </a:tblGrid>
              <a:tr h="1225039">
                <a:tc>
                  <a:txBody>
                    <a:bodyPr/>
                    <a:lstStyle/>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r>
                        <a:rPr lang="en-US" sz="1800" b="1" i="0" u="none" strike="noStrike" dirty="0">
                          <a:solidFill>
                            <a:schemeClr val="bg1"/>
                          </a:solidFill>
                          <a:effectLst/>
                          <a:latin typeface="Corbel" panose="020B0503020204020204" pitchFamily="34" charset="0"/>
                        </a:rPr>
                        <a:t>      Health Gaps </a:t>
                      </a:r>
                      <a:endParaRPr lang="en-US" sz="1800" dirty="0">
                        <a:solidFill>
                          <a:schemeClr val="bg1"/>
                        </a:solidFill>
                        <a:effectLst/>
                        <a:latin typeface="Corbel" panose="020B0503020204020204" pitchFamily="34" charset="0"/>
                      </a:endParaRPr>
                    </a:p>
                  </a:txBody>
                  <a:tcPr marL="63500" marR="63500" marT="63500" marB="63500"/>
                </a:tc>
                <a:tc>
                  <a:txBody>
                    <a:bodyPr/>
                    <a:lstStyle/>
                    <a:p>
                      <a:endParaRPr lang="en-US" dirty="0"/>
                    </a:p>
                    <a:p>
                      <a:endParaRPr lang="en-US" dirty="0"/>
                    </a:p>
                    <a:p>
                      <a:r>
                        <a:rPr lang="en-US" sz="1800" b="1" i="0" u="none" strike="noStrike" kern="1200" dirty="0">
                          <a:solidFill>
                            <a:schemeClr val="lt1"/>
                          </a:solidFill>
                          <a:effectLst/>
                          <a:latin typeface="Corbel" panose="020B0503020204020204" pitchFamily="34" charset="0"/>
                          <a:ea typeface="+mn-ea"/>
                          <a:cs typeface="+mn-cs"/>
                        </a:rPr>
                        <a:t>Objectives</a:t>
                      </a:r>
                      <a:endParaRPr lang="en-US" dirty="0">
                        <a:latin typeface="Corbel" panose="020B0503020204020204" pitchFamily="34" charset="0"/>
                      </a:endParaRPr>
                    </a:p>
                  </a:txBody>
                  <a:tcPr/>
                </a:tc>
                <a:tc>
                  <a:txBody>
                    <a:bodyPr/>
                    <a:lstStyle/>
                    <a:p>
                      <a:endParaRPr lang="en-US" dirty="0"/>
                    </a:p>
                    <a:p>
                      <a:endParaRPr lang="en-US" dirty="0"/>
                    </a:p>
                    <a:p>
                      <a:r>
                        <a:rPr lang="en-US" sz="1800" b="1" i="0" u="none" strike="noStrike" kern="1200" dirty="0">
                          <a:solidFill>
                            <a:schemeClr val="lt1"/>
                          </a:solidFill>
                          <a:effectLst/>
                          <a:latin typeface="+mn-lt"/>
                          <a:ea typeface="+mn-ea"/>
                          <a:cs typeface="+mn-cs"/>
                        </a:rPr>
                        <a:t>Activities</a:t>
                      </a:r>
                      <a:endParaRPr lang="en-US" dirty="0"/>
                    </a:p>
                  </a:txBody>
                  <a:tcPr/>
                </a:tc>
                <a:tc>
                  <a:txBody>
                    <a:bodyPr/>
                    <a:lstStyle/>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r>
                        <a:rPr lang="en-US" sz="1800" b="1" i="0" u="none" strike="noStrike" dirty="0">
                          <a:solidFill>
                            <a:schemeClr val="bg1"/>
                          </a:solidFill>
                          <a:effectLst/>
                          <a:latin typeface="Corbel" panose="020B0503020204020204" pitchFamily="34" charset="0"/>
                        </a:rPr>
                        <a:t>Responsible person(s) </a:t>
                      </a:r>
                      <a:endParaRPr lang="en-US" sz="1800" dirty="0">
                        <a:solidFill>
                          <a:schemeClr val="bg1"/>
                        </a:solidFill>
                        <a:effectLst/>
                        <a:latin typeface="Corbel" panose="020B0503020204020204" pitchFamily="34" charset="0"/>
                      </a:endParaRPr>
                    </a:p>
                  </a:txBody>
                  <a:tcPr marL="63500" marR="63500" marT="63500" marB="63500"/>
                </a:tc>
                <a:tc>
                  <a:txBody>
                    <a:bodyPr/>
                    <a:lstStyle/>
                    <a:p>
                      <a:endParaRPr lang="en-US" dirty="0"/>
                    </a:p>
                    <a:p>
                      <a:endParaRPr lang="en-US" dirty="0"/>
                    </a:p>
                    <a:p>
                      <a:r>
                        <a:rPr lang="en-US" dirty="0"/>
                        <a:t>Time </a:t>
                      </a:r>
                    </a:p>
                    <a:p>
                      <a:r>
                        <a:rPr lang="en-US" dirty="0"/>
                        <a:t>Frame </a:t>
                      </a:r>
                    </a:p>
                  </a:txBody>
                  <a:tcPr/>
                </a:tc>
                <a:extLst>
                  <a:ext uri="{0D108BD9-81ED-4DB2-BD59-A6C34878D82A}">
                    <a16:rowId xmlns:a16="http://schemas.microsoft.com/office/drawing/2014/main" val="2306714675"/>
                  </a:ext>
                </a:extLst>
              </a:tr>
              <a:tr h="2321003">
                <a:tc>
                  <a:txBody>
                    <a:bodyPr/>
                    <a:lstStyle/>
                    <a:p>
                      <a:pPr rtl="0" fontAlgn="t">
                        <a:spcBef>
                          <a:spcPts val="0"/>
                        </a:spcBef>
                        <a:spcAft>
                          <a:spcPts val="0"/>
                        </a:spcAft>
                      </a:pPr>
                      <a:r>
                        <a:rPr lang="en-US" sz="1800" b="1" i="0" u="none" strike="noStrike" dirty="0">
                          <a:solidFill>
                            <a:schemeClr val="tx1"/>
                          </a:solidFill>
                          <a:effectLst/>
                          <a:latin typeface="Corbel" panose="020B0503020204020204" pitchFamily="34" charset="0"/>
                        </a:rPr>
                        <a:t>Immigration Status </a:t>
                      </a:r>
                      <a:endParaRPr lang="en-US" sz="1800" dirty="0">
                        <a:solidFill>
                          <a:schemeClr val="tx1"/>
                        </a:solidFill>
                        <a:effectLst/>
                        <a:latin typeface="Corbel" panose="020B0503020204020204" pitchFamily="34" charset="0"/>
                      </a:endParaRPr>
                    </a:p>
                  </a:txBody>
                  <a:tcPr marL="63500" marR="63500" marT="63500" marB="63500"/>
                </a:tc>
                <a:tc>
                  <a:txBody>
                    <a:bodyPr/>
                    <a:lstStyle/>
                    <a:p>
                      <a:pPr rtl="0"/>
                      <a:endParaRPr lang="en-US" sz="1400" b="0" i="0" u="none" strike="noStrike" kern="1200" dirty="0">
                        <a:solidFill>
                          <a:schemeClr val="dk1"/>
                        </a:solidFill>
                        <a:effectLst/>
                        <a:latin typeface="+mn-lt"/>
                        <a:ea typeface="+mn-ea"/>
                        <a:cs typeface="+mn-cs"/>
                      </a:endParaRPr>
                    </a:p>
                    <a:p>
                      <a:pPr rtl="0"/>
                      <a:r>
                        <a:rPr lang="en-US" sz="1400" b="0" i="0" u="none" strike="noStrike" kern="1200" dirty="0">
                          <a:solidFill>
                            <a:schemeClr val="dk1"/>
                          </a:solidFill>
                          <a:effectLst/>
                          <a:latin typeface="+mn-lt"/>
                          <a:ea typeface="+mn-ea"/>
                          <a:cs typeface="+mn-cs"/>
                        </a:rPr>
                        <a:t>Allow members to receive necessary health care without proof of citizenship/</a:t>
                      </a:r>
                      <a:endParaRPr lang="en-US" sz="1400" b="0" dirty="0">
                        <a:effectLst/>
                      </a:endParaRPr>
                    </a:p>
                    <a:p>
                      <a:pPr rtl="0"/>
                      <a:r>
                        <a:rPr lang="en-US" sz="1400" b="0" i="0" u="none" strike="noStrike" kern="1200" dirty="0">
                          <a:solidFill>
                            <a:schemeClr val="dk1"/>
                          </a:solidFill>
                          <a:effectLst/>
                          <a:latin typeface="+mn-lt"/>
                          <a:ea typeface="+mn-ea"/>
                          <a:cs typeface="+mn-cs"/>
                        </a:rPr>
                        <a:t>immigration questions. </a:t>
                      </a:r>
                      <a:endParaRPr lang="en-US" sz="1400" b="0" dirty="0">
                        <a:effectLst/>
                      </a:endParaRPr>
                    </a:p>
                    <a:p>
                      <a:br>
                        <a:rPr lang="en-US" sz="1400" dirty="0"/>
                      </a:br>
                      <a:endParaRPr lang="en-US" sz="1400" dirty="0"/>
                    </a:p>
                  </a:txBody>
                  <a:tcPr/>
                </a:tc>
                <a:tc>
                  <a:txBody>
                    <a:bodyPr/>
                    <a:lstStyle/>
                    <a:p>
                      <a:pPr rtl="0"/>
                      <a:r>
                        <a:rPr lang="en-US" sz="1400" b="0" i="0" u="none" strike="noStrike" kern="1200" dirty="0">
                          <a:solidFill>
                            <a:schemeClr val="dk1"/>
                          </a:solidFill>
                          <a:effectLst/>
                          <a:latin typeface="Corbel" panose="020B0503020204020204" pitchFamily="34" charset="0"/>
                          <a:ea typeface="+mn-ea"/>
                          <a:cs typeface="+mn-cs"/>
                        </a:rPr>
                        <a:t>- Contact facilities and inform them of the removal of citizenship to ensure the health of community members that are undocumented. </a:t>
                      </a:r>
                      <a:endParaRPr lang="en-US" sz="1400" b="0" dirty="0">
                        <a:effectLst/>
                        <a:latin typeface="Corbel" panose="020B0503020204020204" pitchFamily="34" charset="0"/>
                      </a:endParaRPr>
                    </a:p>
                    <a:p>
                      <a:pPr rtl="0"/>
                      <a:br>
                        <a:rPr lang="en-US" sz="1400" b="0" dirty="0">
                          <a:effectLst/>
                          <a:latin typeface="Corbel" panose="020B0503020204020204" pitchFamily="34" charset="0"/>
                        </a:rPr>
                      </a:br>
                      <a:r>
                        <a:rPr lang="en-US" sz="1400" b="0" i="0" u="none" strike="noStrike" kern="1200" dirty="0">
                          <a:solidFill>
                            <a:schemeClr val="dk1"/>
                          </a:solidFill>
                          <a:effectLst/>
                          <a:latin typeface="Corbel" panose="020B0503020204020204" pitchFamily="34" charset="0"/>
                          <a:ea typeface="+mn-ea"/>
                          <a:cs typeface="+mn-cs"/>
                        </a:rPr>
                        <a:t>- Open up vaccination clinics specifically made for these community members.</a:t>
                      </a:r>
                      <a:endParaRPr lang="en-US" sz="1400" b="0" dirty="0">
                        <a:effectLst/>
                        <a:latin typeface="Corbel" panose="020B0503020204020204" pitchFamily="34" charset="0"/>
                      </a:endParaRPr>
                    </a:p>
                    <a:p>
                      <a:br>
                        <a:rPr lang="en-US" sz="1400" dirty="0"/>
                      </a:br>
                      <a:endParaRPr lang="en-US" sz="1400" dirty="0"/>
                    </a:p>
                  </a:txBody>
                  <a:tcPr/>
                </a:tc>
                <a:tc>
                  <a:txBody>
                    <a:bodyPr/>
                    <a:lstStyle/>
                    <a:p>
                      <a:r>
                        <a:rPr lang="en-US" sz="1400" b="0" i="0" u="none" strike="noStrike" kern="1200" dirty="0">
                          <a:solidFill>
                            <a:schemeClr val="dk1"/>
                          </a:solidFill>
                          <a:effectLst/>
                          <a:latin typeface="Corbel" panose="020B0503020204020204" pitchFamily="34" charset="0"/>
                          <a:ea typeface="+mn-ea"/>
                          <a:cs typeface="+mn-cs"/>
                        </a:rPr>
                        <a:t>WAWAC leader, WA representatives to help drive this policy change. </a:t>
                      </a:r>
                      <a:endParaRPr lang="en-US" sz="1400" dirty="0">
                        <a:latin typeface="Corbel" panose="020B0503020204020204" pitchFamily="34" charset="0"/>
                      </a:endParaRPr>
                    </a:p>
                  </a:txBody>
                  <a:tcPr/>
                </a:tc>
                <a:tc>
                  <a:txBody>
                    <a:bodyPr/>
                    <a:lstStyle/>
                    <a:p>
                      <a:r>
                        <a:rPr lang="en-US" sz="1400" dirty="0">
                          <a:latin typeface="Corbel" panose="020B0503020204020204" pitchFamily="34" charset="0"/>
                        </a:rPr>
                        <a:t>2.5 years</a:t>
                      </a:r>
                    </a:p>
                  </a:txBody>
                  <a:tcPr/>
                </a:tc>
                <a:extLst>
                  <a:ext uri="{0D108BD9-81ED-4DB2-BD59-A6C34878D82A}">
                    <a16:rowId xmlns:a16="http://schemas.microsoft.com/office/drawing/2014/main" val="453821976"/>
                  </a:ext>
                </a:extLst>
              </a:tr>
              <a:tr h="2512900">
                <a:tc>
                  <a:txBody>
                    <a:bodyPr/>
                    <a:lstStyle/>
                    <a:p>
                      <a:pPr rtl="0" fontAlgn="t">
                        <a:spcBef>
                          <a:spcPts val="0"/>
                        </a:spcBef>
                        <a:spcAft>
                          <a:spcPts val="0"/>
                        </a:spcAft>
                      </a:pPr>
                      <a:r>
                        <a:rPr lang="en-US" sz="1800" b="1" i="0" u="none" strike="noStrike" dirty="0">
                          <a:solidFill>
                            <a:schemeClr val="tx1"/>
                          </a:solidFill>
                          <a:effectLst/>
                          <a:latin typeface="Corbel" panose="020B0503020204020204" pitchFamily="34" charset="0"/>
                        </a:rPr>
                        <a:t>Unrestricted funding </a:t>
                      </a:r>
                      <a:endParaRPr lang="en-US" sz="1800" dirty="0">
                        <a:solidFill>
                          <a:schemeClr val="tx1"/>
                        </a:solidFill>
                        <a:effectLst/>
                        <a:latin typeface="Corbel" panose="020B0503020204020204" pitchFamily="34" charset="0"/>
                      </a:endParaRPr>
                    </a:p>
                  </a:txBody>
                  <a:tcPr marL="63500" marR="63500" marT="63500" marB="63500"/>
                </a:tc>
                <a:tc>
                  <a:txBody>
                    <a:bodyPr/>
                    <a:lstStyle/>
                    <a:p>
                      <a:endParaRPr lang="en-US" sz="1400" b="0" i="0" u="none" strike="noStrike" kern="1200" dirty="0">
                        <a:solidFill>
                          <a:schemeClr val="dk1"/>
                        </a:solidFill>
                        <a:effectLst/>
                        <a:latin typeface="+mn-lt"/>
                        <a:ea typeface="+mn-ea"/>
                        <a:cs typeface="+mn-cs"/>
                      </a:endParaRPr>
                    </a:p>
                    <a:p>
                      <a:r>
                        <a:rPr lang="en-US" sz="1400" b="0" i="0" u="none" strike="noStrike" kern="1200" dirty="0">
                          <a:solidFill>
                            <a:schemeClr val="dk1"/>
                          </a:solidFill>
                          <a:effectLst/>
                          <a:latin typeface="+mn-lt"/>
                          <a:ea typeface="+mn-ea"/>
                          <a:cs typeface="+mn-cs"/>
                        </a:rPr>
                        <a:t>Allows the community to have access to the funding by removing the strict requirements imposed which can allow for more community spaces/bettered health.</a:t>
                      </a:r>
                      <a:endParaRPr lang="en-US" sz="1400" dirty="0"/>
                    </a:p>
                  </a:txBody>
                  <a:tcPr/>
                </a:tc>
                <a:tc>
                  <a:txBody>
                    <a:bodyPr/>
                    <a:lstStyle/>
                    <a:p>
                      <a:pPr rtl="0"/>
                      <a:r>
                        <a:rPr lang="en-US" sz="1400" b="0" i="0" u="none" strike="noStrike" kern="1200" dirty="0">
                          <a:solidFill>
                            <a:schemeClr val="dk1"/>
                          </a:solidFill>
                          <a:effectLst/>
                          <a:latin typeface="+mn-lt"/>
                          <a:ea typeface="+mn-ea"/>
                          <a:cs typeface="+mn-cs"/>
                        </a:rPr>
                        <a:t>- Approach policymakers that take charge of the funding and tell them about the barriers such as the risk to the community member’s health that are happening because there is no funding. </a:t>
                      </a:r>
                      <a:endParaRPr lang="en-US" sz="1400" b="0" dirty="0">
                        <a:effectLst/>
                      </a:endParaRPr>
                    </a:p>
                    <a:p>
                      <a:pPr rtl="0"/>
                      <a:br>
                        <a:rPr lang="en-US" sz="1400" b="0" dirty="0">
                          <a:effectLst/>
                        </a:rPr>
                      </a:br>
                      <a:r>
                        <a:rPr lang="en-US" sz="1400" b="0" i="0" u="none" strike="noStrike" kern="1200" dirty="0">
                          <a:solidFill>
                            <a:schemeClr val="dk1"/>
                          </a:solidFill>
                          <a:effectLst/>
                          <a:latin typeface="+mn-lt"/>
                          <a:ea typeface="+mn-ea"/>
                          <a:cs typeface="+mn-cs"/>
                        </a:rPr>
                        <a:t>- Hire a person that can take care of funding in the community</a:t>
                      </a:r>
                      <a:endParaRPr lang="en-US" sz="1400" b="0" dirty="0">
                        <a:effectLst/>
                      </a:endParaRPr>
                    </a:p>
                    <a:p>
                      <a:br>
                        <a:rPr lang="en-US" sz="1400" dirty="0"/>
                      </a:br>
                      <a:endParaRPr lang="en-US" sz="1400" dirty="0"/>
                    </a:p>
                  </a:txBody>
                  <a:tcPr/>
                </a:tc>
                <a:tc>
                  <a:txBody>
                    <a:bodyPr/>
                    <a:lstStyle/>
                    <a:p>
                      <a:pPr rtl="0"/>
                      <a:r>
                        <a:rPr lang="en-US" sz="1400" b="0" i="0" u="none" strike="noStrike" kern="1200" dirty="0">
                          <a:solidFill>
                            <a:schemeClr val="dk1"/>
                          </a:solidFill>
                          <a:effectLst/>
                          <a:latin typeface="+mn-lt"/>
                          <a:ea typeface="+mn-ea"/>
                          <a:cs typeface="+mn-cs"/>
                        </a:rPr>
                        <a:t>-WAWAC leaders that can hire people</a:t>
                      </a:r>
                      <a:endParaRPr lang="en-US" sz="1400" b="0" dirty="0">
                        <a:effectLst/>
                      </a:endParaRPr>
                    </a:p>
                    <a:p>
                      <a:br>
                        <a:rPr lang="en-US" sz="1400" dirty="0"/>
                      </a:br>
                      <a:endParaRPr lang="en-US" sz="1400" dirty="0"/>
                    </a:p>
                  </a:txBody>
                  <a:tcPr/>
                </a:tc>
                <a:tc>
                  <a:txBody>
                    <a:bodyPr/>
                    <a:lstStyle/>
                    <a:p>
                      <a:r>
                        <a:rPr lang="en-US" sz="1400" dirty="0"/>
                        <a:t>1 year </a:t>
                      </a:r>
                    </a:p>
                  </a:txBody>
                  <a:tcPr/>
                </a:tc>
                <a:extLst>
                  <a:ext uri="{0D108BD9-81ED-4DB2-BD59-A6C34878D82A}">
                    <a16:rowId xmlns:a16="http://schemas.microsoft.com/office/drawing/2014/main" val="1448948697"/>
                  </a:ext>
                </a:extLst>
              </a:tr>
            </a:tbl>
          </a:graphicData>
        </a:graphic>
      </p:graphicFrame>
    </p:spTree>
    <p:extLst>
      <p:ext uri="{BB962C8B-B14F-4D97-AF65-F5344CB8AC3E}">
        <p14:creationId xmlns:p14="http://schemas.microsoft.com/office/powerpoint/2010/main" val="3957339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8241526-DF67-BE6B-4872-7B3572D5285B}"/>
              </a:ext>
            </a:extLst>
          </p:cNvPr>
          <p:cNvSpPr>
            <a:spLocks noGrp="1"/>
          </p:cNvSpPr>
          <p:nvPr>
            <p:ph type="title"/>
          </p:nvPr>
        </p:nvSpPr>
        <p:spPr>
          <a:xfrm>
            <a:off x="432000" y="432000"/>
            <a:ext cx="11329200" cy="432000"/>
          </a:xfrm>
        </p:spPr>
        <p:txBody>
          <a:bodyPr/>
          <a:lstStyle/>
          <a:p>
            <a:endParaRPr lang="en-US"/>
          </a:p>
        </p:txBody>
      </p:sp>
      <p:sp>
        <p:nvSpPr>
          <p:cNvPr id="4" name="Slide Number Placeholder 3">
            <a:extLst>
              <a:ext uri="{FF2B5EF4-FFF2-40B4-BE49-F238E27FC236}">
                <a16:creationId xmlns:a16="http://schemas.microsoft.com/office/drawing/2014/main" id="{A0BCC787-1A83-470D-B4AB-87F5237EA915}"/>
              </a:ext>
            </a:extLst>
          </p:cNvPr>
          <p:cNvSpPr>
            <a:spLocks noGrp="1"/>
          </p:cNvSpPr>
          <p:nvPr>
            <p:ph type="sldNum" sz="quarter" idx="11"/>
          </p:nvPr>
        </p:nvSpPr>
        <p:spPr>
          <a:xfrm>
            <a:off x="11728948" y="6385422"/>
            <a:ext cx="288000" cy="288000"/>
          </a:xfrm>
        </p:spPr>
        <p:txBody>
          <a:bodyPr anchor="ctr">
            <a:normAutofit/>
          </a:bodyPr>
          <a:lstStyle/>
          <a:p>
            <a:pPr>
              <a:spcAft>
                <a:spcPts val="600"/>
              </a:spcAft>
            </a:pPr>
            <a:fld id="{B67B645E-C5E5-4727-B977-D372A0AA71D9}" type="slidenum">
              <a:rPr lang="en-US" smtClean="0"/>
              <a:pPr>
                <a:spcAft>
                  <a:spcPts val="600"/>
                </a:spcAft>
              </a:pPr>
              <a:t>13</a:t>
            </a:fld>
            <a:endParaRPr lang="en-US"/>
          </a:p>
        </p:txBody>
      </p:sp>
      <p:graphicFrame>
        <p:nvGraphicFramePr>
          <p:cNvPr id="3" name="Table 2">
            <a:extLst>
              <a:ext uri="{FF2B5EF4-FFF2-40B4-BE49-F238E27FC236}">
                <a16:creationId xmlns:a16="http://schemas.microsoft.com/office/drawing/2014/main" id="{8B34955C-AA90-614F-A1F8-CCDB269E60FC}"/>
              </a:ext>
            </a:extLst>
          </p:cNvPr>
          <p:cNvGraphicFramePr>
            <a:graphicFrameLocks noGrp="1"/>
          </p:cNvGraphicFramePr>
          <p:nvPr>
            <p:extLst>
              <p:ext uri="{D42A27DB-BD31-4B8C-83A1-F6EECF244321}">
                <p14:modId xmlns:p14="http://schemas.microsoft.com/office/powerpoint/2010/main" val="1452506274"/>
              </p:ext>
            </p:extLst>
          </p:nvPr>
        </p:nvGraphicFramePr>
        <p:xfrm>
          <a:off x="0" y="0"/>
          <a:ext cx="12192000" cy="6858000"/>
        </p:xfrm>
        <a:graphic>
          <a:graphicData uri="http://schemas.openxmlformats.org/drawingml/2006/table">
            <a:tbl>
              <a:tblPr firstRow="1" bandRow="1">
                <a:tableStyleId>{F5AB1C69-6EDB-4FF4-983F-18BD219EF322}</a:tableStyleId>
              </a:tblPr>
              <a:tblGrid>
                <a:gridCol w="1743837">
                  <a:extLst>
                    <a:ext uri="{9D8B030D-6E8A-4147-A177-3AD203B41FA5}">
                      <a16:colId xmlns:a16="http://schemas.microsoft.com/office/drawing/2014/main" val="1064081250"/>
                    </a:ext>
                  </a:extLst>
                </a:gridCol>
                <a:gridCol w="2792994">
                  <a:extLst>
                    <a:ext uri="{9D8B030D-6E8A-4147-A177-3AD203B41FA5}">
                      <a16:colId xmlns:a16="http://schemas.microsoft.com/office/drawing/2014/main" val="288421306"/>
                    </a:ext>
                  </a:extLst>
                </a:gridCol>
                <a:gridCol w="3263344">
                  <a:extLst>
                    <a:ext uri="{9D8B030D-6E8A-4147-A177-3AD203B41FA5}">
                      <a16:colId xmlns:a16="http://schemas.microsoft.com/office/drawing/2014/main" val="2120027785"/>
                    </a:ext>
                  </a:extLst>
                </a:gridCol>
                <a:gridCol w="3342669">
                  <a:extLst>
                    <a:ext uri="{9D8B030D-6E8A-4147-A177-3AD203B41FA5}">
                      <a16:colId xmlns:a16="http://schemas.microsoft.com/office/drawing/2014/main" val="2528366092"/>
                    </a:ext>
                  </a:extLst>
                </a:gridCol>
                <a:gridCol w="1049156">
                  <a:extLst>
                    <a:ext uri="{9D8B030D-6E8A-4147-A177-3AD203B41FA5}">
                      <a16:colId xmlns:a16="http://schemas.microsoft.com/office/drawing/2014/main" val="3487944688"/>
                    </a:ext>
                  </a:extLst>
                </a:gridCol>
              </a:tblGrid>
              <a:tr h="1202311">
                <a:tc>
                  <a:txBody>
                    <a:bodyPr/>
                    <a:lstStyle/>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r>
                        <a:rPr lang="en-US" sz="1800" b="1" i="0" u="none" strike="noStrike" dirty="0">
                          <a:solidFill>
                            <a:schemeClr val="bg1"/>
                          </a:solidFill>
                          <a:effectLst/>
                          <a:latin typeface="Corbel" panose="020B0503020204020204" pitchFamily="34" charset="0"/>
                        </a:rPr>
                        <a:t> Health Gaps </a:t>
                      </a:r>
                      <a:endParaRPr lang="en-US" sz="1800" dirty="0">
                        <a:solidFill>
                          <a:schemeClr val="bg1"/>
                        </a:solidFill>
                        <a:effectLst/>
                        <a:latin typeface="Corbel" panose="020B0503020204020204" pitchFamily="34" charset="0"/>
                      </a:endParaRPr>
                    </a:p>
                  </a:txBody>
                  <a:tcPr marL="44269" marR="44269" marT="44269" marB="44269"/>
                </a:tc>
                <a:tc>
                  <a:txBody>
                    <a:bodyPr/>
                    <a:lstStyle/>
                    <a:p>
                      <a:endParaRPr lang="en-US" sz="1800" dirty="0"/>
                    </a:p>
                    <a:p>
                      <a:endParaRPr lang="en-US" sz="1800" dirty="0"/>
                    </a:p>
                    <a:p>
                      <a:r>
                        <a:rPr lang="en-US" sz="1800" b="1" i="0" u="none" strike="noStrike" kern="1200" dirty="0">
                          <a:solidFill>
                            <a:schemeClr val="lt1"/>
                          </a:solidFill>
                          <a:effectLst/>
                          <a:latin typeface="Corbel" panose="020B0503020204020204" pitchFamily="34" charset="0"/>
                          <a:ea typeface="+mn-ea"/>
                          <a:cs typeface="+mn-cs"/>
                        </a:rPr>
                        <a:t>Objectives</a:t>
                      </a:r>
                      <a:endParaRPr lang="en-US" sz="1800" dirty="0">
                        <a:latin typeface="Corbel" panose="020B0503020204020204" pitchFamily="34" charset="0"/>
                      </a:endParaRPr>
                    </a:p>
                  </a:txBody>
                  <a:tcPr marL="63748" marR="63748" marT="31874" marB="31874"/>
                </a:tc>
                <a:tc>
                  <a:txBody>
                    <a:bodyPr/>
                    <a:lstStyle/>
                    <a:p>
                      <a:endParaRPr lang="en-US" sz="1800" dirty="0"/>
                    </a:p>
                    <a:p>
                      <a:endParaRPr lang="en-US" sz="1800" dirty="0"/>
                    </a:p>
                    <a:p>
                      <a:r>
                        <a:rPr lang="en-US" sz="1800" b="1" i="0" u="none" strike="noStrike" kern="1200" dirty="0">
                          <a:solidFill>
                            <a:schemeClr val="lt1"/>
                          </a:solidFill>
                          <a:effectLst/>
                          <a:latin typeface="+mn-lt"/>
                          <a:ea typeface="+mn-ea"/>
                          <a:cs typeface="+mn-cs"/>
                        </a:rPr>
                        <a:t>Activities</a:t>
                      </a:r>
                      <a:endParaRPr lang="en-US" sz="1800" dirty="0"/>
                    </a:p>
                  </a:txBody>
                  <a:tcPr marL="63748" marR="63748" marT="31874" marB="31874"/>
                </a:tc>
                <a:tc>
                  <a:txBody>
                    <a:bodyPr/>
                    <a:lstStyle/>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endParaRPr lang="en-US" sz="1800" b="1" i="0" u="none" strike="noStrike" dirty="0">
                        <a:solidFill>
                          <a:schemeClr val="bg1"/>
                        </a:solidFill>
                        <a:effectLst/>
                        <a:latin typeface="Corbel" panose="020B0503020204020204" pitchFamily="34" charset="0"/>
                      </a:endParaRPr>
                    </a:p>
                    <a:p>
                      <a:pPr rtl="0" fontAlgn="t">
                        <a:spcBef>
                          <a:spcPts val="0"/>
                        </a:spcBef>
                        <a:spcAft>
                          <a:spcPts val="0"/>
                        </a:spcAft>
                      </a:pPr>
                      <a:r>
                        <a:rPr lang="en-US" sz="1800" b="1" i="0" u="none" strike="noStrike" dirty="0">
                          <a:solidFill>
                            <a:schemeClr val="bg1"/>
                          </a:solidFill>
                          <a:effectLst/>
                          <a:latin typeface="Corbel" panose="020B0503020204020204" pitchFamily="34" charset="0"/>
                        </a:rPr>
                        <a:t>Responsible person(s) </a:t>
                      </a:r>
                      <a:endParaRPr lang="en-US" sz="1800" dirty="0">
                        <a:solidFill>
                          <a:schemeClr val="bg1"/>
                        </a:solidFill>
                        <a:effectLst/>
                        <a:latin typeface="Corbel" panose="020B0503020204020204" pitchFamily="34" charset="0"/>
                      </a:endParaRPr>
                    </a:p>
                  </a:txBody>
                  <a:tcPr marL="44269" marR="44269" marT="44269" marB="44269"/>
                </a:tc>
                <a:tc>
                  <a:txBody>
                    <a:bodyPr/>
                    <a:lstStyle/>
                    <a:p>
                      <a:endParaRPr lang="en-US" sz="1800" dirty="0"/>
                    </a:p>
                    <a:p>
                      <a:endParaRPr lang="en-US" sz="1800" dirty="0"/>
                    </a:p>
                    <a:p>
                      <a:r>
                        <a:rPr lang="en-US" sz="1800" dirty="0"/>
                        <a:t>Time </a:t>
                      </a:r>
                    </a:p>
                    <a:p>
                      <a:r>
                        <a:rPr lang="en-US" sz="1800" dirty="0"/>
                        <a:t>Frame </a:t>
                      </a:r>
                    </a:p>
                  </a:txBody>
                  <a:tcPr marL="63748" marR="63748" marT="31874" marB="31874"/>
                </a:tc>
                <a:extLst>
                  <a:ext uri="{0D108BD9-81ED-4DB2-BD59-A6C34878D82A}">
                    <a16:rowId xmlns:a16="http://schemas.microsoft.com/office/drawing/2014/main" val="2306714675"/>
                  </a:ext>
                </a:extLst>
              </a:tr>
              <a:tr h="3159264">
                <a:tc>
                  <a:txBody>
                    <a:bodyPr/>
                    <a:lstStyle/>
                    <a:p>
                      <a:pPr rtl="0" fontAlgn="t">
                        <a:spcBef>
                          <a:spcPts val="0"/>
                        </a:spcBef>
                        <a:spcAft>
                          <a:spcPts val="0"/>
                        </a:spcAft>
                      </a:pPr>
                      <a:r>
                        <a:rPr lang="en-US" sz="1800" b="1" i="0" u="none" strike="noStrike" dirty="0">
                          <a:solidFill>
                            <a:schemeClr val="tx1"/>
                          </a:solidFill>
                          <a:effectLst/>
                          <a:latin typeface="Corbel" panose="020B0503020204020204" pitchFamily="34" charset="0"/>
                        </a:rPr>
                        <a:t>Language barrier </a:t>
                      </a:r>
                      <a:endParaRPr lang="en-US" sz="1800" dirty="0">
                        <a:solidFill>
                          <a:schemeClr val="tx1"/>
                        </a:solidFill>
                        <a:effectLst/>
                        <a:latin typeface="Corbel" panose="020B0503020204020204" pitchFamily="34" charset="0"/>
                      </a:endParaRPr>
                    </a:p>
                  </a:txBody>
                  <a:tcPr marL="44269" marR="44269" marT="44269" marB="44269"/>
                </a:tc>
                <a:tc>
                  <a:txBody>
                    <a:bodyPr/>
                    <a:lstStyle/>
                    <a:p>
                      <a:pPr rtl="0"/>
                      <a:endParaRPr lang="en-US" sz="1400" b="0" i="0" u="none" strike="noStrike" kern="1200" dirty="0">
                        <a:solidFill>
                          <a:schemeClr val="dk1"/>
                        </a:solidFill>
                        <a:effectLst/>
                        <a:latin typeface="+mn-lt"/>
                        <a:ea typeface="+mn-ea"/>
                        <a:cs typeface="+mn-cs"/>
                      </a:endParaRPr>
                    </a:p>
                    <a:p>
                      <a:pPr rtl="0"/>
                      <a:r>
                        <a:rPr lang="en-US" sz="1400" b="0" i="0" u="none" strike="noStrike" kern="1200" dirty="0">
                          <a:solidFill>
                            <a:schemeClr val="dk1"/>
                          </a:solidFill>
                          <a:effectLst/>
                          <a:latin typeface="+mn-lt"/>
                          <a:ea typeface="+mn-ea"/>
                          <a:cs typeface="+mn-cs"/>
                        </a:rPr>
                        <a:t>Allow the the community members to understand what is going on which can remove such misinformation/misunderstanding in regard to the vaccine/other health topics. </a:t>
                      </a:r>
                      <a:br>
                        <a:rPr lang="en-US" sz="1400" dirty="0"/>
                      </a:br>
                      <a:endParaRPr lang="en-US" sz="1400" dirty="0"/>
                    </a:p>
                  </a:txBody>
                  <a:tcPr marL="63748" marR="63748" marT="31874" marB="31874"/>
                </a:tc>
                <a:tc>
                  <a:txBody>
                    <a:bodyPr/>
                    <a:lstStyle/>
                    <a:p>
                      <a:pPr rtl="0"/>
                      <a:r>
                        <a:rPr lang="en-US" sz="1400" b="0" i="0" u="none" strike="noStrike" kern="1200" dirty="0">
                          <a:solidFill>
                            <a:schemeClr val="dk1"/>
                          </a:solidFill>
                          <a:effectLst/>
                          <a:latin typeface="Corbel" panose="020B0503020204020204" pitchFamily="34" charset="0"/>
                          <a:ea typeface="+mn-ea"/>
                          <a:cs typeface="+mn-cs"/>
                        </a:rPr>
                        <a:t>- More interactive and digital resources translated into all local languages that are used in the community for everyone to understand. </a:t>
                      </a:r>
                      <a:endParaRPr lang="en-US" sz="1400" b="0" dirty="0">
                        <a:effectLst/>
                        <a:latin typeface="Corbel" panose="020B0503020204020204" pitchFamily="34" charset="0"/>
                      </a:endParaRPr>
                    </a:p>
                    <a:p>
                      <a:pPr rtl="0"/>
                      <a:br>
                        <a:rPr lang="en-US" sz="1400" b="0" dirty="0">
                          <a:effectLst/>
                          <a:latin typeface="Corbel" panose="020B0503020204020204" pitchFamily="34" charset="0"/>
                        </a:rPr>
                      </a:br>
                      <a:r>
                        <a:rPr lang="en-US" sz="1400" b="0" i="0" u="none" strike="noStrike" kern="1200" dirty="0">
                          <a:solidFill>
                            <a:schemeClr val="dk1"/>
                          </a:solidFill>
                          <a:effectLst/>
                          <a:latin typeface="Corbel" panose="020B0503020204020204" pitchFamily="34" charset="0"/>
                          <a:ea typeface="+mn-ea"/>
                          <a:cs typeface="+mn-cs"/>
                        </a:rPr>
                        <a:t>-Translated material and posted throughout the community, along with handouts.</a:t>
                      </a:r>
                      <a:endParaRPr lang="en-US" sz="1400" b="0" dirty="0">
                        <a:effectLst/>
                        <a:latin typeface="Corbel" panose="020B0503020204020204" pitchFamily="34" charset="0"/>
                      </a:endParaRPr>
                    </a:p>
                  </a:txBody>
                  <a:tcPr marL="63748" marR="63748" marT="31874" marB="31874"/>
                </a:tc>
                <a:tc>
                  <a:txBody>
                    <a:bodyPr/>
                    <a:lstStyle/>
                    <a:p>
                      <a:pPr rtl="0"/>
                      <a:r>
                        <a:rPr lang="en-US" sz="1400" b="0" i="0" u="none" strike="noStrike" kern="1200" dirty="0">
                          <a:solidFill>
                            <a:schemeClr val="dk1"/>
                          </a:solidFill>
                          <a:effectLst/>
                          <a:latin typeface="+mn-lt"/>
                          <a:ea typeface="+mn-ea"/>
                          <a:cs typeface="+mn-cs"/>
                        </a:rPr>
                        <a:t>-</a:t>
                      </a:r>
                      <a:r>
                        <a:rPr lang="en-US" sz="1400" b="0" i="0" u="none" strike="noStrike" kern="1200" dirty="0">
                          <a:solidFill>
                            <a:schemeClr val="dk1"/>
                          </a:solidFill>
                          <a:effectLst/>
                          <a:latin typeface="Corbel" panose="020B0503020204020204" pitchFamily="34" charset="0"/>
                          <a:ea typeface="+mn-ea"/>
                          <a:cs typeface="+mn-cs"/>
                        </a:rPr>
                        <a:t>WAWAC leaders that can hire people.</a:t>
                      </a:r>
                    </a:p>
                    <a:p>
                      <a:pPr rtl="0"/>
                      <a:endParaRPr lang="en-US" sz="1400" b="0" i="0" u="none" strike="noStrike" kern="1200" dirty="0">
                        <a:solidFill>
                          <a:schemeClr val="dk1"/>
                        </a:solidFill>
                        <a:effectLst/>
                        <a:latin typeface="Corbel" panose="020B0503020204020204" pitchFamily="34" charset="0"/>
                        <a:ea typeface="+mn-ea"/>
                        <a:cs typeface="+mn-cs"/>
                      </a:endParaRPr>
                    </a:p>
                    <a:p>
                      <a:endParaRPr lang="en-US" sz="1400" dirty="0"/>
                    </a:p>
                    <a:p>
                      <a:pPr rtl="0"/>
                      <a:r>
                        <a:rPr lang="en-US" sz="1400" b="0" i="0" u="none" strike="noStrike" kern="1200" dirty="0">
                          <a:solidFill>
                            <a:schemeClr val="dk1"/>
                          </a:solidFill>
                          <a:effectLst/>
                          <a:latin typeface="+mn-lt"/>
                          <a:ea typeface="+mn-ea"/>
                          <a:cs typeface="+mn-cs"/>
                        </a:rPr>
                        <a:t>- Bring in a volunteer who is willing to teach English. </a:t>
                      </a:r>
                      <a:endParaRPr lang="en-US" sz="1400" b="0" dirty="0">
                        <a:effectLst/>
                      </a:endParaRPr>
                    </a:p>
                    <a:p>
                      <a:pPr rtl="0"/>
                      <a:endParaRPr lang="en-US" sz="1400" b="0" dirty="0">
                        <a:effectLst/>
                        <a:latin typeface="Corbel" panose="020B0503020204020204" pitchFamily="34" charset="0"/>
                      </a:endParaRPr>
                    </a:p>
                    <a:p>
                      <a:pPr rtl="0"/>
                      <a:r>
                        <a:rPr lang="en-US" sz="1400" b="0" i="0" u="none" strike="noStrike" kern="1200" dirty="0">
                          <a:solidFill>
                            <a:schemeClr val="dk1"/>
                          </a:solidFill>
                          <a:effectLst/>
                          <a:latin typeface="+mn-lt"/>
                          <a:ea typeface="+mn-ea"/>
                          <a:cs typeface="+mn-cs"/>
                        </a:rPr>
                        <a:t>-Designate members from the community who are willing to take the role of translating to make these videos and in response reward them. </a:t>
                      </a:r>
                      <a:endParaRPr lang="en-US" sz="1400" b="0" dirty="0">
                        <a:effectLst/>
                      </a:endParaRPr>
                    </a:p>
                    <a:p>
                      <a:br>
                        <a:rPr lang="en-US" sz="1400" b="0" dirty="0">
                          <a:effectLst/>
                        </a:rPr>
                      </a:br>
                      <a:endParaRPr lang="en-US" sz="1400" b="0" dirty="0">
                        <a:effectLst/>
                        <a:latin typeface="Corbel" panose="020B0503020204020204" pitchFamily="34" charset="0"/>
                      </a:endParaRPr>
                    </a:p>
                    <a:p>
                      <a:br>
                        <a:rPr lang="en-US" sz="1400" b="0" dirty="0">
                          <a:effectLst/>
                        </a:rPr>
                      </a:br>
                      <a:endParaRPr lang="en-US" sz="1400" dirty="0">
                        <a:latin typeface="Corbel" panose="020B0503020204020204" pitchFamily="34" charset="0"/>
                      </a:endParaRPr>
                    </a:p>
                  </a:txBody>
                  <a:tcPr marL="63748" marR="63748" marT="31874" marB="31874"/>
                </a:tc>
                <a:tc>
                  <a:txBody>
                    <a:bodyPr/>
                    <a:lstStyle/>
                    <a:p>
                      <a:r>
                        <a:rPr lang="en-US" sz="1400" dirty="0">
                          <a:latin typeface="Corbel" panose="020B0503020204020204" pitchFamily="34" charset="0"/>
                        </a:rPr>
                        <a:t>6-8 months</a:t>
                      </a:r>
                    </a:p>
                  </a:txBody>
                  <a:tcPr marL="63748" marR="63748" marT="31874" marB="31874"/>
                </a:tc>
                <a:extLst>
                  <a:ext uri="{0D108BD9-81ED-4DB2-BD59-A6C34878D82A}">
                    <a16:rowId xmlns:a16="http://schemas.microsoft.com/office/drawing/2014/main" val="453821976"/>
                  </a:ext>
                </a:extLst>
              </a:tr>
              <a:tr h="2496425">
                <a:tc>
                  <a:txBody>
                    <a:bodyPr/>
                    <a:lstStyle/>
                    <a:p>
                      <a:pPr rtl="0" fontAlgn="t">
                        <a:spcBef>
                          <a:spcPts val="0"/>
                        </a:spcBef>
                        <a:spcAft>
                          <a:spcPts val="0"/>
                        </a:spcAft>
                      </a:pPr>
                      <a:r>
                        <a:rPr lang="en-US" sz="1800" b="1" i="0" u="none" strike="noStrike" dirty="0">
                          <a:solidFill>
                            <a:schemeClr val="tx1"/>
                          </a:solidFill>
                          <a:effectLst/>
                          <a:latin typeface="Corbel" panose="020B0503020204020204" pitchFamily="34" charset="0"/>
                        </a:rPr>
                        <a:t>Lack of health representatives </a:t>
                      </a:r>
                      <a:endParaRPr lang="en-US" sz="1800" dirty="0">
                        <a:solidFill>
                          <a:schemeClr val="tx1"/>
                        </a:solidFill>
                        <a:effectLst/>
                        <a:latin typeface="Corbel" panose="020B0503020204020204" pitchFamily="34" charset="0"/>
                      </a:endParaRPr>
                    </a:p>
                  </a:txBody>
                  <a:tcPr marL="44269" marR="44269" marT="44269" marB="44269"/>
                </a:tc>
                <a:tc>
                  <a:txBody>
                    <a:bodyPr/>
                    <a:lstStyle/>
                    <a:p>
                      <a:pPr rtl="0" fontAlgn="t">
                        <a:spcBef>
                          <a:spcPts val="0"/>
                        </a:spcBef>
                        <a:spcAft>
                          <a:spcPts val="0"/>
                        </a:spcAft>
                      </a:pPr>
                      <a:endParaRPr lang="en-US" sz="1400" b="0" i="0" u="none" strike="noStrike" dirty="0">
                        <a:solidFill>
                          <a:srgbClr val="000000"/>
                        </a:solidFill>
                        <a:effectLst/>
                        <a:latin typeface="Corbel" panose="020B0503020204020204" pitchFamily="34" charset="0"/>
                      </a:endParaRPr>
                    </a:p>
                    <a:p>
                      <a:pPr rtl="0" fontAlgn="t">
                        <a:spcBef>
                          <a:spcPts val="0"/>
                        </a:spcBef>
                        <a:spcAft>
                          <a:spcPts val="0"/>
                        </a:spcAft>
                      </a:pPr>
                      <a:r>
                        <a:rPr lang="en-US" sz="1400" b="0" i="0" u="none" strike="noStrike" dirty="0">
                          <a:solidFill>
                            <a:srgbClr val="000000"/>
                          </a:solidFill>
                          <a:effectLst/>
                          <a:latin typeface="Corbel" panose="020B0503020204020204" pitchFamily="34" charset="0"/>
                        </a:rPr>
                        <a:t>Allow community members to have trust and comfort in westernized medicine techniques to enable them to take and use the given health advice. </a:t>
                      </a:r>
                      <a:endParaRPr lang="en-US" sz="1400" dirty="0">
                        <a:effectLst/>
                        <a:latin typeface="Corbel" panose="020B0503020204020204" pitchFamily="34" charset="0"/>
                      </a:endParaRPr>
                    </a:p>
                  </a:txBody>
                  <a:tcPr marL="44269" marR="44269" marT="44269" marB="44269"/>
                </a:tc>
                <a:tc>
                  <a:txBody>
                    <a:bodyPr/>
                    <a:lstStyle/>
                    <a:p>
                      <a:pPr rtl="0"/>
                      <a:r>
                        <a:rPr lang="en-US" sz="1400" b="0" i="0" u="none" strike="noStrike" kern="1200" dirty="0">
                          <a:solidFill>
                            <a:schemeClr val="dk1"/>
                          </a:solidFill>
                          <a:effectLst/>
                          <a:latin typeface="+mn-lt"/>
                          <a:ea typeface="+mn-ea"/>
                          <a:cs typeface="+mn-cs"/>
                        </a:rPr>
                        <a:t>-Health representatives who are familiar with the West African culture and language to ultimately explain more about the health through the cultural lens and necessary steps to take such as preventative measures to not obtain a certain illness/disease.</a:t>
                      </a:r>
                      <a:endParaRPr lang="en-US" sz="1400" dirty="0"/>
                    </a:p>
                  </a:txBody>
                  <a:tcPr marL="63748" marR="63748" marT="31874" marB="31874"/>
                </a:tc>
                <a:tc>
                  <a:txBody>
                    <a:bodyPr/>
                    <a:lstStyle/>
                    <a:p>
                      <a:pPr rtl="0"/>
                      <a:r>
                        <a:rPr lang="en-US" sz="1400" b="0" i="0" u="none" strike="noStrike" kern="1200" dirty="0">
                          <a:solidFill>
                            <a:schemeClr val="dk1"/>
                          </a:solidFill>
                          <a:effectLst/>
                          <a:latin typeface="Corbel" panose="020B0503020204020204" pitchFamily="34" charset="0"/>
                          <a:ea typeface="+mn-ea"/>
                          <a:cs typeface="+mn-cs"/>
                        </a:rPr>
                        <a:t>-WAWAC leaders that can hire people.</a:t>
                      </a:r>
                    </a:p>
                    <a:p>
                      <a:pPr rtl="0"/>
                      <a:endParaRPr lang="en-US" sz="1400" b="0" i="0" u="none" strike="noStrike" kern="1200" dirty="0">
                        <a:solidFill>
                          <a:schemeClr val="dk1"/>
                        </a:solidFill>
                        <a:effectLst/>
                        <a:latin typeface="Corbel" panose="020B0503020204020204" pitchFamily="34" charset="0"/>
                        <a:ea typeface="+mn-ea"/>
                        <a:cs typeface="+mn-cs"/>
                      </a:endParaRPr>
                    </a:p>
                    <a:p>
                      <a:pPr rtl="0"/>
                      <a:r>
                        <a:rPr lang="en-US" sz="1400" b="0" i="0" u="none" strike="noStrike" kern="1200" dirty="0">
                          <a:solidFill>
                            <a:schemeClr val="dk1"/>
                          </a:solidFill>
                          <a:effectLst/>
                          <a:latin typeface="+mn-lt"/>
                          <a:ea typeface="+mn-ea"/>
                          <a:cs typeface="+mn-cs"/>
                        </a:rPr>
                        <a:t>-</a:t>
                      </a:r>
                      <a:r>
                        <a:rPr lang="en-US" sz="1400" b="0" i="0" u="none" strike="noStrike" kern="1200" dirty="0">
                          <a:solidFill>
                            <a:schemeClr val="dk1"/>
                          </a:solidFill>
                          <a:effectLst/>
                          <a:latin typeface="Corbel" panose="020B0503020204020204" pitchFamily="34" charset="0"/>
                          <a:ea typeface="+mn-ea"/>
                          <a:cs typeface="+mn-cs"/>
                        </a:rPr>
                        <a:t>Bring in various people that have similar cultural backgrounds/similar looks as those of the community members. </a:t>
                      </a:r>
                      <a:endParaRPr lang="en-US" sz="1400" b="0" dirty="0">
                        <a:effectLst/>
                        <a:latin typeface="Corbel" panose="020B0503020204020204" pitchFamily="34" charset="0"/>
                      </a:endParaRPr>
                    </a:p>
                    <a:p>
                      <a:br>
                        <a:rPr lang="en-US" sz="1400" dirty="0"/>
                      </a:br>
                      <a:endParaRPr lang="en-US" sz="1400" b="0" dirty="0">
                        <a:effectLst/>
                        <a:latin typeface="Corbel" panose="020B0503020204020204" pitchFamily="34" charset="0"/>
                      </a:endParaRPr>
                    </a:p>
                    <a:p>
                      <a:br>
                        <a:rPr lang="en-US" sz="1400" dirty="0"/>
                      </a:br>
                      <a:br>
                        <a:rPr lang="en-US" sz="1400" dirty="0"/>
                      </a:br>
                      <a:br>
                        <a:rPr lang="en-US" sz="1400" dirty="0"/>
                      </a:br>
                      <a:endParaRPr lang="en-US" sz="1400" dirty="0"/>
                    </a:p>
                  </a:txBody>
                  <a:tcPr marL="63748" marR="63748" marT="31874" marB="31874"/>
                </a:tc>
                <a:tc>
                  <a:txBody>
                    <a:bodyPr/>
                    <a:lstStyle/>
                    <a:p>
                      <a:r>
                        <a:rPr lang="en-US" sz="1400" dirty="0"/>
                        <a:t>1 year </a:t>
                      </a:r>
                    </a:p>
                  </a:txBody>
                  <a:tcPr marL="63748" marR="63748" marT="31874" marB="31874"/>
                </a:tc>
                <a:extLst>
                  <a:ext uri="{0D108BD9-81ED-4DB2-BD59-A6C34878D82A}">
                    <a16:rowId xmlns:a16="http://schemas.microsoft.com/office/drawing/2014/main" val="1448948697"/>
                  </a:ext>
                </a:extLst>
              </a:tr>
            </a:tbl>
          </a:graphicData>
        </a:graphic>
      </p:graphicFrame>
    </p:spTree>
    <p:extLst>
      <p:ext uri="{BB962C8B-B14F-4D97-AF65-F5344CB8AC3E}">
        <p14:creationId xmlns:p14="http://schemas.microsoft.com/office/powerpoint/2010/main" val="48843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BCC787-1A83-470D-B4AB-87F5237EA915}"/>
              </a:ext>
            </a:extLst>
          </p:cNvPr>
          <p:cNvSpPr>
            <a:spLocks noGrp="1"/>
          </p:cNvSpPr>
          <p:nvPr>
            <p:ph type="sldNum" sz="quarter" idx="11"/>
          </p:nvPr>
        </p:nvSpPr>
        <p:spPr>
          <a:xfrm>
            <a:off x="11728948" y="6385422"/>
            <a:ext cx="288000" cy="288000"/>
          </a:xfrm>
        </p:spPr>
        <p:txBody>
          <a:bodyPr anchor="ctr">
            <a:normAutofit/>
          </a:bodyPr>
          <a:lstStyle/>
          <a:p>
            <a:pPr>
              <a:spcAft>
                <a:spcPts val="600"/>
              </a:spcAft>
            </a:pPr>
            <a:fld id="{B67B645E-C5E5-4727-B977-D372A0AA71D9}" type="slidenum">
              <a:rPr lang="en-US" smtClean="0"/>
              <a:pPr>
                <a:spcAft>
                  <a:spcPts val="600"/>
                </a:spcAft>
              </a:pPr>
              <a:t>14</a:t>
            </a:fld>
            <a:endParaRPr lang="en-US"/>
          </a:p>
        </p:txBody>
      </p:sp>
      <p:graphicFrame>
        <p:nvGraphicFramePr>
          <p:cNvPr id="2" name="Table 1">
            <a:extLst>
              <a:ext uri="{FF2B5EF4-FFF2-40B4-BE49-F238E27FC236}">
                <a16:creationId xmlns:a16="http://schemas.microsoft.com/office/drawing/2014/main" id="{E91DC7C1-D483-DB4C-8629-A69D9005D5AB}"/>
              </a:ext>
            </a:extLst>
          </p:cNvPr>
          <p:cNvGraphicFramePr>
            <a:graphicFrameLocks noGrp="1"/>
          </p:cNvGraphicFramePr>
          <p:nvPr>
            <p:extLst>
              <p:ext uri="{D42A27DB-BD31-4B8C-83A1-F6EECF244321}">
                <p14:modId xmlns:p14="http://schemas.microsoft.com/office/powerpoint/2010/main" val="2006996355"/>
              </p:ext>
            </p:extLst>
          </p:nvPr>
        </p:nvGraphicFramePr>
        <p:xfrm>
          <a:off x="2032000" y="719666"/>
          <a:ext cx="8128000" cy="370840"/>
        </p:xfrm>
        <a:graphic>
          <a:graphicData uri="http://schemas.openxmlformats.org/drawingml/2006/table">
            <a:tbl>
              <a:tblPr firstRow="1" bandRow="1">
                <a:tableStyleId>{F5AB1C69-6EDB-4FF4-983F-18BD219EF322}</a:tableStyleId>
              </a:tblPr>
              <a:tblGrid>
                <a:gridCol w="1625600">
                  <a:extLst>
                    <a:ext uri="{9D8B030D-6E8A-4147-A177-3AD203B41FA5}">
                      <a16:colId xmlns:a16="http://schemas.microsoft.com/office/drawing/2014/main" val="2269699839"/>
                    </a:ext>
                  </a:extLst>
                </a:gridCol>
                <a:gridCol w="1625600">
                  <a:extLst>
                    <a:ext uri="{9D8B030D-6E8A-4147-A177-3AD203B41FA5}">
                      <a16:colId xmlns:a16="http://schemas.microsoft.com/office/drawing/2014/main" val="1507946793"/>
                    </a:ext>
                  </a:extLst>
                </a:gridCol>
                <a:gridCol w="1625600">
                  <a:extLst>
                    <a:ext uri="{9D8B030D-6E8A-4147-A177-3AD203B41FA5}">
                      <a16:colId xmlns:a16="http://schemas.microsoft.com/office/drawing/2014/main" val="2091045094"/>
                    </a:ext>
                  </a:extLst>
                </a:gridCol>
                <a:gridCol w="1625600">
                  <a:extLst>
                    <a:ext uri="{9D8B030D-6E8A-4147-A177-3AD203B41FA5}">
                      <a16:colId xmlns:a16="http://schemas.microsoft.com/office/drawing/2014/main" val="430630328"/>
                    </a:ext>
                  </a:extLst>
                </a:gridCol>
                <a:gridCol w="1625600">
                  <a:extLst>
                    <a:ext uri="{9D8B030D-6E8A-4147-A177-3AD203B41FA5}">
                      <a16:colId xmlns:a16="http://schemas.microsoft.com/office/drawing/2014/main" val="2754866148"/>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95809712"/>
                  </a:ext>
                </a:extLst>
              </a:tr>
            </a:tbl>
          </a:graphicData>
        </a:graphic>
      </p:graphicFrame>
      <p:graphicFrame>
        <p:nvGraphicFramePr>
          <p:cNvPr id="5" name="Table 4">
            <a:extLst>
              <a:ext uri="{FF2B5EF4-FFF2-40B4-BE49-F238E27FC236}">
                <a16:creationId xmlns:a16="http://schemas.microsoft.com/office/drawing/2014/main" id="{4F286B70-9F82-5B4F-B62B-E646423CE3DB}"/>
              </a:ext>
            </a:extLst>
          </p:cNvPr>
          <p:cNvGraphicFramePr>
            <a:graphicFrameLocks noGrp="1"/>
          </p:cNvGraphicFramePr>
          <p:nvPr>
            <p:extLst>
              <p:ext uri="{D42A27DB-BD31-4B8C-83A1-F6EECF244321}">
                <p14:modId xmlns:p14="http://schemas.microsoft.com/office/powerpoint/2010/main" val="1103452763"/>
              </p:ext>
            </p:extLst>
          </p:nvPr>
        </p:nvGraphicFramePr>
        <p:xfrm>
          <a:off x="0" y="1"/>
          <a:ext cx="12192000" cy="6857999"/>
        </p:xfrm>
        <a:graphic>
          <a:graphicData uri="http://schemas.openxmlformats.org/drawingml/2006/table">
            <a:tbl>
              <a:tblPr firstRow="1" bandRow="1">
                <a:tableStyleId>{F5AB1C69-6EDB-4FF4-983F-18BD219EF322}</a:tableStyleId>
              </a:tblPr>
              <a:tblGrid>
                <a:gridCol w="2438400">
                  <a:extLst>
                    <a:ext uri="{9D8B030D-6E8A-4147-A177-3AD203B41FA5}">
                      <a16:colId xmlns:a16="http://schemas.microsoft.com/office/drawing/2014/main" val="3852469153"/>
                    </a:ext>
                  </a:extLst>
                </a:gridCol>
                <a:gridCol w="2438400">
                  <a:extLst>
                    <a:ext uri="{9D8B030D-6E8A-4147-A177-3AD203B41FA5}">
                      <a16:colId xmlns:a16="http://schemas.microsoft.com/office/drawing/2014/main" val="4271017728"/>
                    </a:ext>
                  </a:extLst>
                </a:gridCol>
                <a:gridCol w="2438400">
                  <a:extLst>
                    <a:ext uri="{9D8B030D-6E8A-4147-A177-3AD203B41FA5}">
                      <a16:colId xmlns:a16="http://schemas.microsoft.com/office/drawing/2014/main" val="1542162083"/>
                    </a:ext>
                  </a:extLst>
                </a:gridCol>
                <a:gridCol w="2438400">
                  <a:extLst>
                    <a:ext uri="{9D8B030D-6E8A-4147-A177-3AD203B41FA5}">
                      <a16:colId xmlns:a16="http://schemas.microsoft.com/office/drawing/2014/main" val="2241955100"/>
                    </a:ext>
                  </a:extLst>
                </a:gridCol>
                <a:gridCol w="2438400">
                  <a:extLst>
                    <a:ext uri="{9D8B030D-6E8A-4147-A177-3AD203B41FA5}">
                      <a16:colId xmlns:a16="http://schemas.microsoft.com/office/drawing/2014/main" val="2478406132"/>
                    </a:ext>
                  </a:extLst>
                </a:gridCol>
              </a:tblGrid>
              <a:tr h="1566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Corbel" panose="020B05030202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chemeClr val="bg1"/>
                        </a:solidFill>
                        <a:effectLst/>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Corbel" panose="020B0503020204020204" pitchFamily="34" charset="0"/>
                        </a:rPr>
                        <a:t>Health Gaps </a:t>
                      </a:r>
                      <a:endParaRPr lang="en-US" sz="1800" dirty="0">
                        <a:solidFill>
                          <a:schemeClr val="bg1"/>
                        </a:solidFill>
                        <a:effectLst/>
                        <a:latin typeface="Corbel" panose="020B0503020204020204" pitchFamily="34" charset="0"/>
                      </a:endParaRPr>
                    </a:p>
                    <a:p>
                      <a:endParaRPr lang="en-US" dirty="0"/>
                    </a:p>
                  </a:txBody>
                  <a:tcPr/>
                </a:tc>
                <a:tc>
                  <a:txBody>
                    <a:bodyPr/>
                    <a:lstStyle/>
                    <a:p>
                      <a:endParaRPr lang="en-US" sz="1800" b="1" i="0" u="none" strike="noStrike" kern="1200" dirty="0">
                        <a:solidFill>
                          <a:schemeClr val="lt1"/>
                        </a:solidFill>
                        <a:effectLst/>
                        <a:latin typeface="Corbel" panose="020B0503020204020204" pitchFamily="34" charset="0"/>
                        <a:ea typeface="+mn-ea"/>
                        <a:cs typeface="+mn-cs"/>
                      </a:endParaRPr>
                    </a:p>
                    <a:p>
                      <a:endParaRPr lang="en-US" sz="1800" b="1" i="0" u="none" strike="noStrike" kern="1200" dirty="0">
                        <a:solidFill>
                          <a:schemeClr val="lt1"/>
                        </a:solidFill>
                        <a:effectLst/>
                        <a:latin typeface="Corbel" panose="020B0503020204020204" pitchFamily="34" charset="0"/>
                        <a:ea typeface="+mn-ea"/>
                        <a:cs typeface="+mn-cs"/>
                      </a:endParaRPr>
                    </a:p>
                    <a:p>
                      <a:r>
                        <a:rPr lang="en-US" sz="1800" b="1" i="0" u="none" strike="noStrike" kern="1200" dirty="0">
                          <a:solidFill>
                            <a:schemeClr val="lt1"/>
                          </a:solidFill>
                          <a:effectLst/>
                          <a:latin typeface="Corbel" panose="020B0503020204020204" pitchFamily="34" charset="0"/>
                          <a:ea typeface="+mn-ea"/>
                          <a:cs typeface="+mn-cs"/>
                        </a:rPr>
                        <a:t>Objectives</a:t>
                      </a:r>
                      <a:endParaRPr lang="en-US" dirty="0"/>
                    </a:p>
                  </a:txBody>
                  <a:tcPr/>
                </a:tc>
                <a:tc>
                  <a:txBody>
                    <a:bodyPr/>
                    <a:lstStyle/>
                    <a:p>
                      <a:endParaRPr lang="en-US" sz="1800" b="1" i="0" u="none" strike="noStrike" kern="1200" dirty="0">
                        <a:solidFill>
                          <a:schemeClr val="lt1"/>
                        </a:solidFill>
                        <a:effectLst/>
                        <a:latin typeface="+mn-lt"/>
                        <a:ea typeface="+mn-ea"/>
                        <a:cs typeface="+mn-cs"/>
                      </a:endParaRPr>
                    </a:p>
                    <a:p>
                      <a:endParaRPr lang="en-US" sz="1800" b="1" i="0" u="none" strike="noStrike" kern="1200" dirty="0">
                        <a:solidFill>
                          <a:schemeClr val="lt1"/>
                        </a:solidFill>
                        <a:effectLst/>
                        <a:latin typeface="+mn-lt"/>
                        <a:ea typeface="+mn-ea"/>
                        <a:cs typeface="+mn-cs"/>
                      </a:endParaRPr>
                    </a:p>
                    <a:p>
                      <a:r>
                        <a:rPr lang="en-US" sz="1800" b="1" i="0" u="none" strike="noStrike" kern="1200" dirty="0">
                          <a:solidFill>
                            <a:schemeClr val="lt1"/>
                          </a:solidFill>
                          <a:effectLst/>
                          <a:latin typeface="+mn-lt"/>
                          <a:ea typeface="+mn-ea"/>
                          <a:cs typeface="+mn-cs"/>
                        </a:rPr>
                        <a:t>Activities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chemeClr val="bg1"/>
                        </a:solidFill>
                        <a:effectLst/>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chemeClr val="bg1"/>
                        </a:solidFill>
                        <a:effectLst/>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Corbel" panose="020B0503020204020204" pitchFamily="34" charset="0"/>
                        </a:rPr>
                        <a:t>Responsible person(s) </a:t>
                      </a:r>
                      <a:endParaRPr lang="en-US" sz="1800" dirty="0">
                        <a:solidFill>
                          <a:schemeClr val="bg1"/>
                        </a:solidFill>
                        <a:effectLst/>
                        <a:latin typeface="Corbel" panose="020B0503020204020204" pitchFamily="34" charset="0"/>
                      </a:endParaRPr>
                    </a:p>
                    <a:p>
                      <a:endParaRPr lang="en-US" dirty="0"/>
                    </a:p>
                  </a:txBody>
                  <a:tcPr/>
                </a:tc>
                <a:tc>
                  <a:txBody>
                    <a:bodyPr/>
                    <a:lstStyle/>
                    <a:p>
                      <a:endParaRPr lang="en-US" sz="1800" dirty="0"/>
                    </a:p>
                    <a:p>
                      <a:endParaRPr lang="en-US" sz="1800" dirty="0"/>
                    </a:p>
                    <a:p>
                      <a:r>
                        <a:rPr lang="en-US" sz="1800" dirty="0"/>
                        <a:t>Time Frame </a:t>
                      </a:r>
                    </a:p>
                    <a:p>
                      <a:endParaRPr lang="en-US" dirty="0"/>
                    </a:p>
                  </a:txBody>
                  <a:tcPr/>
                </a:tc>
                <a:extLst>
                  <a:ext uri="{0D108BD9-81ED-4DB2-BD59-A6C34878D82A}">
                    <a16:rowId xmlns:a16="http://schemas.microsoft.com/office/drawing/2014/main" val="167644970"/>
                  </a:ext>
                </a:extLst>
              </a:tr>
              <a:tr h="5291193">
                <a:tc>
                  <a:txBody>
                    <a:bodyPr/>
                    <a:lstStyle/>
                    <a:p>
                      <a:r>
                        <a:rPr lang="en-US" sz="1800" b="1" i="0" u="none" strike="noStrike" kern="1200" dirty="0">
                          <a:solidFill>
                            <a:schemeClr val="dk1"/>
                          </a:solidFill>
                          <a:effectLst/>
                          <a:latin typeface="Corbel" panose="020B0503020204020204" pitchFamily="34" charset="0"/>
                          <a:ea typeface="+mn-ea"/>
                          <a:cs typeface="+mn-cs"/>
                        </a:rPr>
                        <a:t>Work/transportation conflicts </a:t>
                      </a:r>
                      <a:endParaRPr lang="en-US" dirty="0">
                        <a:latin typeface="Corbel" panose="020B0503020204020204" pitchFamily="34" charset="0"/>
                      </a:endParaRPr>
                    </a:p>
                  </a:txBody>
                  <a:tcPr/>
                </a:tc>
                <a:tc>
                  <a:txBody>
                    <a:bodyPr/>
                    <a:lstStyle/>
                    <a:p>
                      <a:endParaRPr lang="en-US" sz="1400" b="0" i="0" u="none" strike="noStrike" kern="1200" dirty="0">
                        <a:solidFill>
                          <a:schemeClr val="dk1"/>
                        </a:solidFill>
                        <a:effectLst/>
                        <a:latin typeface="Corbel" panose="020B0503020204020204" pitchFamily="34" charset="0"/>
                        <a:ea typeface="+mn-ea"/>
                        <a:cs typeface="+mn-cs"/>
                      </a:endParaRPr>
                    </a:p>
                    <a:p>
                      <a:r>
                        <a:rPr lang="en-US" sz="1400" b="0" i="0" u="none" strike="noStrike" kern="1200" dirty="0">
                          <a:solidFill>
                            <a:schemeClr val="dk1"/>
                          </a:solidFill>
                          <a:effectLst/>
                          <a:latin typeface="Corbel" panose="020B0503020204020204" pitchFamily="34" charset="0"/>
                          <a:ea typeface="+mn-ea"/>
                          <a:cs typeface="+mn-cs"/>
                        </a:rPr>
                        <a:t>- Allow for community members to not miss important health/vaccination appointments because of the lack of transportation or work conflicts.  </a:t>
                      </a:r>
                      <a:endParaRPr lang="en-US" sz="1400" dirty="0">
                        <a:latin typeface="Corbel" panose="020B0503020204020204" pitchFamily="34" charset="0"/>
                      </a:endParaRPr>
                    </a:p>
                  </a:txBody>
                  <a:tcPr/>
                </a:tc>
                <a:tc>
                  <a:txBody>
                    <a:bodyPr/>
                    <a:lstStyle/>
                    <a:p>
                      <a:pPr rtl="0"/>
                      <a:r>
                        <a:rPr lang="en-US" sz="1800" b="0" i="0" u="none" strike="noStrike" kern="1200" dirty="0">
                          <a:solidFill>
                            <a:schemeClr val="dk1"/>
                          </a:solidFill>
                          <a:effectLst/>
                          <a:latin typeface="+mn-lt"/>
                          <a:ea typeface="+mn-ea"/>
                          <a:cs typeface="+mn-cs"/>
                        </a:rPr>
                        <a:t>- </a:t>
                      </a:r>
                      <a:r>
                        <a:rPr lang="en-US" sz="1400" b="0" i="0" u="none" strike="noStrike" kern="1200" dirty="0">
                          <a:solidFill>
                            <a:schemeClr val="dk1"/>
                          </a:solidFill>
                          <a:effectLst/>
                          <a:latin typeface="Corbel" panose="020B0503020204020204" pitchFamily="34" charset="0"/>
                          <a:ea typeface="+mn-ea"/>
                          <a:cs typeface="+mn-cs"/>
                        </a:rPr>
                        <a:t>Obtain an organized transportation system in the community. </a:t>
                      </a:r>
                      <a:endParaRPr lang="en-US" sz="1400" b="0" dirty="0">
                        <a:effectLst/>
                        <a:latin typeface="Corbel" panose="020B0503020204020204" pitchFamily="34" charset="0"/>
                      </a:endParaRPr>
                    </a:p>
                    <a:p>
                      <a:pPr rtl="0"/>
                      <a:br>
                        <a:rPr lang="en-US" sz="1400" b="0" dirty="0">
                          <a:effectLst/>
                          <a:latin typeface="Corbel" panose="020B0503020204020204" pitchFamily="34" charset="0"/>
                        </a:rPr>
                      </a:br>
                      <a:r>
                        <a:rPr lang="en-US" sz="1400" b="0" i="0" u="none" strike="noStrike" kern="1200" dirty="0">
                          <a:solidFill>
                            <a:schemeClr val="dk1"/>
                          </a:solidFill>
                          <a:effectLst/>
                          <a:latin typeface="Corbel" panose="020B0503020204020204" pitchFamily="34" charset="0"/>
                          <a:ea typeface="+mn-ea"/>
                          <a:cs typeface="+mn-cs"/>
                        </a:rPr>
                        <a:t>- Talk to members in the community who are willing to take the role of driving the van, and alternate people to take these roles according to a different time. </a:t>
                      </a:r>
                      <a:endParaRPr lang="en-US" sz="1400" b="0" dirty="0">
                        <a:effectLst/>
                        <a:latin typeface="Corbel" panose="020B0503020204020204" pitchFamily="34" charset="0"/>
                      </a:endParaRPr>
                    </a:p>
                    <a:p>
                      <a:pPr rtl="0"/>
                      <a:br>
                        <a:rPr lang="en-US" sz="1400" b="0" dirty="0">
                          <a:effectLst/>
                          <a:latin typeface="Corbel" panose="020B0503020204020204" pitchFamily="34" charset="0"/>
                        </a:rPr>
                      </a:br>
                      <a:r>
                        <a:rPr lang="en-US" sz="1400" b="0" i="0" u="none" strike="noStrike" kern="1200" dirty="0">
                          <a:solidFill>
                            <a:schemeClr val="dk1"/>
                          </a:solidFill>
                          <a:effectLst/>
                          <a:latin typeface="Corbel" panose="020B0503020204020204" pitchFamily="34" charset="0"/>
                          <a:ea typeface="+mn-ea"/>
                          <a:cs typeface="+mn-cs"/>
                        </a:rPr>
                        <a:t>-Talk to the managers and tell them to excuse these community members for health appointments because it can prevent a health issue/ produce a plan with managers such members can make up for these missed times. </a:t>
                      </a:r>
                      <a:endParaRPr lang="en-US" sz="1400" b="0" dirty="0">
                        <a:effectLst/>
                        <a:latin typeface="Corbel" panose="020B0503020204020204" pitchFamily="34" charset="0"/>
                      </a:endParaRPr>
                    </a:p>
                    <a:p>
                      <a:br>
                        <a:rPr lang="en-US" dirty="0"/>
                      </a:br>
                      <a:endParaRPr lang="en-US" dirty="0"/>
                    </a:p>
                  </a:txBody>
                  <a:tcPr/>
                </a:tc>
                <a:tc>
                  <a:txBody>
                    <a:bodyPr/>
                    <a:lstStyle/>
                    <a:p>
                      <a:r>
                        <a:rPr lang="en-US" sz="1400" b="0" i="0" u="none" strike="noStrike" kern="1200" dirty="0">
                          <a:solidFill>
                            <a:schemeClr val="dk1"/>
                          </a:solidFill>
                          <a:effectLst/>
                          <a:latin typeface="Corbel" panose="020B0503020204020204" pitchFamily="34" charset="0"/>
                          <a:ea typeface="+mn-ea"/>
                          <a:cs typeface="+mn-cs"/>
                        </a:rPr>
                        <a:t>-WAWAC leaders that can hire people.  </a:t>
                      </a:r>
                    </a:p>
                    <a:p>
                      <a:endParaRPr lang="en-US" sz="1400" b="0" i="0" u="none" strike="noStrike" kern="1200" dirty="0">
                        <a:solidFill>
                          <a:schemeClr val="dk1"/>
                        </a:solidFill>
                        <a:effectLst/>
                        <a:latin typeface="Corbel" panose="020B0503020204020204" pitchFamily="34" charset="0"/>
                        <a:ea typeface="+mn-ea"/>
                        <a:cs typeface="+mn-cs"/>
                      </a:endParaRPr>
                    </a:p>
                    <a:p>
                      <a:r>
                        <a:rPr lang="en-US" sz="1400" b="0" i="0" u="none" strike="noStrike" kern="1200" dirty="0">
                          <a:solidFill>
                            <a:schemeClr val="dk1"/>
                          </a:solidFill>
                          <a:effectLst/>
                          <a:latin typeface="Corbel" panose="020B0503020204020204" pitchFamily="34" charset="0"/>
                          <a:ea typeface="+mn-ea"/>
                          <a:cs typeface="+mn-cs"/>
                        </a:rPr>
                        <a:t>- WAWAC  community members </a:t>
                      </a:r>
                      <a:endParaRPr lang="en-US" sz="1400" dirty="0">
                        <a:latin typeface="Corbel" panose="020B0503020204020204" pitchFamily="34" charset="0"/>
                      </a:endParaRPr>
                    </a:p>
                  </a:txBody>
                  <a:tcPr/>
                </a:tc>
                <a:tc>
                  <a:txBody>
                    <a:bodyPr/>
                    <a:lstStyle/>
                    <a:p>
                      <a:r>
                        <a:rPr lang="en-US" sz="1400" dirty="0"/>
                        <a:t>-6-8 months</a:t>
                      </a:r>
                    </a:p>
                  </a:txBody>
                  <a:tcPr/>
                </a:tc>
                <a:extLst>
                  <a:ext uri="{0D108BD9-81ED-4DB2-BD59-A6C34878D82A}">
                    <a16:rowId xmlns:a16="http://schemas.microsoft.com/office/drawing/2014/main" val="677254252"/>
                  </a:ext>
                </a:extLst>
              </a:tr>
            </a:tbl>
          </a:graphicData>
        </a:graphic>
      </p:graphicFrame>
    </p:spTree>
    <p:extLst>
      <p:ext uri="{BB962C8B-B14F-4D97-AF65-F5344CB8AC3E}">
        <p14:creationId xmlns:p14="http://schemas.microsoft.com/office/powerpoint/2010/main" val="1401584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432000" y="432000"/>
            <a:ext cx="11329200" cy="432000"/>
          </a:xfrm>
        </p:spPr>
        <p:txBody>
          <a:bodyPr anchor="ctr">
            <a:noAutofit/>
          </a:bodyPr>
          <a:lstStyle/>
          <a:p>
            <a:r>
              <a:rPr lang="en-US" sz="4000" dirty="0">
                <a:solidFill>
                  <a:schemeClr val="tx1"/>
                </a:solidFill>
              </a:rPr>
              <a:t>Dissemination Plan</a:t>
            </a:r>
          </a:p>
        </p:txBody>
      </p:sp>
      <p:graphicFrame>
        <p:nvGraphicFramePr>
          <p:cNvPr id="45" name="Text Placeholder 5">
            <a:extLst>
              <a:ext uri="{FF2B5EF4-FFF2-40B4-BE49-F238E27FC236}">
                <a16:creationId xmlns:a16="http://schemas.microsoft.com/office/drawing/2014/main" id="{CC943885-434D-A29E-7CB9-926817238753}"/>
              </a:ext>
            </a:extLst>
          </p:cNvPr>
          <p:cNvGraphicFramePr/>
          <p:nvPr>
            <p:extLst>
              <p:ext uri="{D42A27DB-BD31-4B8C-83A1-F6EECF244321}">
                <p14:modId xmlns:p14="http://schemas.microsoft.com/office/powerpoint/2010/main" val="572981449"/>
              </p:ext>
            </p:extLst>
          </p:nvPr>
        </p:nvGraphicFramePr>
        <p:xfrm>
          <a:off x="431999" y="1152000"/>
          <a:ext cx="11584949" cy="50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 name="Graphic 38" descr="Checkmark">
            <a:extLst>
              <a:ext uri="{FF2B5EF4-FFF2-40B4-BE49-F238E27FC236}">
                <a16:creationId xmlns:a16="http://schemas.microsoft.com/office/drawing/2014/main" id="{6EBA3E45-F350-964A-9E63-89C826FE36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22371" y="88713"/>
            <a:ext cx="536491" cy="775288"/>
          </a:xfrm>
          <a:prstGeom prst="rect">
            <a:avLst/>
          </a:prstGeom>
        </p:spPr>
      </p:pic>
    </p:spTree>
    <p:extLst>
      <p:ext uri="{BB962C8B-B14F-4D97-AF65-F5344CB8AC3E}">
        <p14:creationId xmlns:p14="http://schemas.microsoft.com/office/powerpoint/2010/main" val="633340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BE4CB3D-CECC-4747-AB28-EE0232CBB731}"/>
              </a:ext>
            </a:extLst>
          </p:cNvPr>
          <p:cNvSpPr>
            <a:spLocks noGrp="1"/>
          </p:cNvSpPr>
          <p:nvPr>
            <p:ph type="title"/>
          </p:nvPr>
        </p:nvSpPr>
        <p:spPr>
          <a:xfrm>
            <a:off x="399748" y="373018"/>
            <a:ext cx="11329200" cy="432000"/>
          </a:xfrm>
        </p:spPr>
        <p:txBody>
          <a:bodyPr/>
          <a:lstStyle/>
          <a:p>
            <a:r>
              <a:rPr lang="en-US" dirty="0"/>
              <a:t>Works Cited </a:t>
            </a:r>
          </a:p>
        </p:txBody>
      </p:sp>
      <p:sp>
        <p:nvSpPr>
          <p:cNvPr id="22" name="Text Placeholder 21">
            <a:extLst>
              <a:ext uri="{FF2B5EF4-FFF2-40B4-BE49-F238E27FC236}">
                <a16:creationId xmlns:a16="http://schemas.microsoft.com/office/drawing/2014/main" id="{943BD52F-F2CA-2047-89AE-DCB226B93AFD}"/>
              </a:ext>
            </a:extLst>
          </p:cNvPr>
          <p:cNvSpPr>
            <a:spLocks noGrp="1"/>
          </p:cNvSpPr>
          <p:nvPr>
            <p:ph type="body" sz="quarter" idx="13"/>
          </p:nvPr>
        </p:nvSpPr>
        <p:spPr>
          <a:xfrm>
            <a:off x="228600" y="805018"/>
            <a:ext cx="11500348" cy="5377422"/>
          </a:xfrm>
        </p:spPr>
        <p:txBody>
          <a:bodyPr/>
          <a:lstStyle/>
          <a:p>
            <a:endParaRPr lang="en-US" sz="1400" i="1" dirty="0">
              <a:solidFill>
                <a:schemeClr val="tx1"/>
              </a:solidFill>
              <a:latin typeface="Corbel" panose="020B0503020204020204" pitchFamily="34" charset="0"/>
            </a:endParaRPr>
          </a:p>
          <a:p>
            <a:r>
              <a:rPr lang="en-US" sz="1400" i="1" dirty="0">
                <a:solidFill>
                  <a:schemeClr val="tx1"/>
                </a:solidFill>
                <a:latin typeface="Corbel" panose="020B0503020204020204" pitchFamily="34" charset="0"/>
              </a:rPr>
              <a:t>₁ About WAWAC – Washington West African Center (WAWAC)</a:t>
            </a:r>
            <a:r>
              <a:rPr lang="en-US" sz="1400" dirty="0">
                <a:solidFill>
                  <a:schemeClr val="tx1"/>
                </a:solidFill>
                <a:latin typeface="Corbel" panose="020B0503020204020204" pitchFamily="34" charset="0"/>
              </a:rPr>
              <a:t>. (n.d.). Retrieved May 2, 2022, from https://</a:t>
            </a:r>
            <a:r>
              <a:rPr lang="en-US" sz="1400" dirty="0" err="1">
                <a:solidFill>
                  <a:schemeClr val="tx1"/>
                </a:solidFill>
                <a:latin typeface="Corbel" panose="020B0503020204020204" pitchFamily="34" charset="0"/>
              </a:rPr>
              <a:t>wawac.org</a:t>
            </a:r>
            <a:r>
              <a:rPr lang="en-US" sz="1400" dirty="0">
                <a:solidFill>
                  <a:schemeClr val="tx1"/>
                </a:solidFill>
                <a:latin typeface="Corbel" panose="020B0503020204020204" pitchFamily="34" charset="0"/>
              </a:rPr>
              <a:t>/about-</a:t>
            </a:r>
            <a:r>
              <a:rPr lang="en-US" sz="1400" dirty="0" err="1">
                <a:solidFill>
                  <a:schemeClr val="tx1"/>
                </a:solidFill>
                <a:latin typeface="Corbel" panose="020B0503020204020204" pitchFamily="34" charset="0"/>
              </a:rPr>
              <a:t>wawac</a:t>
            </a:r>
            <a:r>
              <a:rPr lang="en-US" sz="1400" dirty="0">
                <a:solidFill>
                  <a:schemeClr val="tx1"/>
                </a:solidFill>
                <a:latin typeface="Corbel" panose="020B0503020204020204" pitchFamily="34" charset="0"/>
              </a:rPr>
              <a:t>/</a:t>
            </a:r>
          </a:p>
          <a:p>
            <a:r>
              <a:rPr lang="en-US" sz="1400" i="1" dirty="0">
                <a:solidFill>
                  <a:schemeClr val="tx1"/>
                </a:solidFill>
                <a:latin typeface="Corbel" panose="020B0503020204020204" pitchFamily="34" charset="0"/>
              </a:rPr>
              <a:t>₂ Immigrants in Washington</a:t>
            </a:r>
            <a:r>
              <a:rPr lang="en-US" sz="1400" dirty="0">
                <a:solidFill>
                  <a:schemeClr val="tx1"/>
                </a:solidFill>
                <a:latin typeface="Corbel" panose="020B0503020204020204" pitchFamily="34" charset="0"/>
              </a:rPr>
              <a:t>. (2015, June 1). American Immigration Council. https://</a:t>
            </a:r>
            <a:r>
              <a:rPr lang="en-US" sz="1400" dirty="0" err="1">
                <a:solidFill>
                  <a:schemeClr val="tx1"/>
                </a:solidFill>
                <a:latin typeface="Corbel" panose="020B0503020204020204" pitchFamily="34" charset="0"/>
              </a:rPr>
              <a:t>www.americanimmigrationcouncil.org</a:t>
            </a:r>
            <a:r>
              <a:rPr lang="en-US" sz="1400" dirty="0">
                <a:solidFill>
                  <a:schemeClr val="tx1"/>
                </a:solidFill>
                <a:latin typeface="Corbel" panose="020B0503020204020204" pitchFamily="34" charset="0"/>
              </a:rPr>
              <a:t>/research/immigrants-in-</a:t>
            </a:r>
            <a:r>
              <a:rPr lang="en-US" sz="1400" dirty="0" err="1">
                <a:solidFill>
                  <a:schemeClr val="tx1"/>
                </a:solidFill>
                <a:latin typeface="Corbel" panose="020B0503020204020204" pitchFamily="34" charset="0"/>
              </a:rPr>
              <a:t>washington</a:t>
            </a:r>
            <a:endParaRPr lang="en-US" sz="1400" dirty="0">
              <a:solidFill>
                <a:schemeClr val="tx1"/>
              </a:solidFill>
              <a:latin typeface="Corbel" panose="020B0503020204020204" pitchFamily="34" charset="0"/>
            </a:endParaRPr>
          </a:p>
          <a:p>
            <a:r>
              <a:rPr lang="en-US" sz="1400" i="1" dirty="0">
                <a:solidFill>
                  <a:schemeClr val="tx1"/>
                </a:solidFill>
                <a:latin typeface="Corbel" panose="020B0503020204020204" pitchFamily="34" charset="0"/>
              </a:rPr>
              <a:t>₃ Main Author: Isabel Carrera </a:t>
            </a:r>
            <a:r>
              <a:rPr lang="en-US" sz="1400" i="1" dirty="0" err="1">
                <a:solidFill>
                  <a:schemeClr val="tx1"/>
                </a:solidFill>
                <a:latin typeface="Corbel" panose="020B0503020204020204" pitchFamily="34" charset="0"/>
              </a:rPr>
              <a:t>Zamanillo</a:t>
            </a:r>
            <a:r>
              <a:rPr lang="en-US" sz="1400" i="1" dirty="0">
                <a:solidFill>
                  <a:schemeClr val="tx1"/>
                </a:solidFill>
                <a:latin typeface="Corbel" panose="020B0503020204020204" pitchFamily="34" charset="0"/>
              </a:rPr>
              <a:t>, </a:t>
            </a:r>
            <a:r>
              <a:rPr lang="en-US" sz="1400" i="1" dirty="0" err="1">
                <a:solidFill>
                  <a:schemeClr val="tx1"/>
                </a:solidFill>
                <a:latin typeface="Corbel" panose="020B0503020204020204" pitchFamily="34" charset="0"/>
              </a:rPr>
              <a:t>Ph.d.</a:t>
            </a:r>
            <a:r>
              <a:rPr lang="en-US" sz="1400" i="1" dirty="0">
                <a:solidFill>
                  <a:schemeClr val="tx1"/>
                </a:solidFill>
                <a:latin typeface="Corbel" panose="020B0503020204020204" pitchFamily="34" charset="0"/>
              </a:rPr>
              <a:t> for Front &amp; Centered</a:t>
            </a:r>
            <a:r>
              <a:rPr lang="en-US" sz="1400" dirty="0">
                <a:solidFill>
                  <a:schemeClr val="tx1"/>
                </a:solidFill>
                <a:latin typeface="Corbel" panose="020B0503020204020204" pitchFamily="34" charset="0"/>
              </a:rPr>
              <a:t>. https://</a:t>
            </a:r>
            <a:r>
              <a:rPr lang="en-US" sz="1400" dirty="0" err="1">
                <a:solidFill>
                  <a:schemeClr val="tx1"/>
                </a:solidFill>
                <a:latin typeface="Corbel" panose="020B0503020204020204" pitchFamily="34" charset="0"/>
              </a:rPr>
              <a:t>frontandcentered.org</a:t>
            </a:r>
            <a:r>
              <a:rPr lang="en-US" sz="1400" dirty="0">
                <a:solidFill>
                  <a:schemeClr val="tx1"/>
                </a:solidFill>
                <a:latin typeface="Corbel" panose="020B0503020204020204" pitchFamily="34" charset="0"/>
              </a:rPr>
              <a:t>/wp-content/uploads/2021/02/FC-COVID-19-Gap-Analysis.pdf. </a:t>
            </a:r>
          </a:p>
          <a:p>
            <a:r>
              <a:rPr lang="en-US" sz="1400" baseline="-25000" dirty="0">
                <a:solidFill>
                  <a:schemeClr val="tx1"/>
                </a:solidFill>
                <a:latin typeface="Corbel" panose="020B0503020204020204" pitchFamily="34" charset="0"/>
              </a:rPr>
              <a:t>4</a:t>
            </a:r>
            <a:r>
              <a:rPr lang="en-US" sz="1400" dirty="0">
                <a:solidFill>
                  <a:schemeClr val="tx1"/>
                </a:solidFill>
                <a:latin typeface="Corbel" panose="020B0503020204020204" pitchFamily="34" charset="0"/>
              </a:rPr>
              <a:t>Majee, W., </a:t>
            </a:r>
            <a:r>
              <a:rPr lang="en-US" sz="1400" dirty="0" err="1">
                <a:solidFill>
                  <a:schemeClr val="tx1"/>
                </a:solidFill>
                <a:latin typeface="Corbel" panose="020B0503020204020204" pitchFamily="34" charset="0"/>
              </a:rPr>
              <a:t>Anakwe</a:t>
            </a:r>
            <a:r>
              <a:rPr lang="en-US" sz="1400" dirty="0">
                <a:solidFill>
                  <a:schemeClr val="tx1"/>
                </a:solidFill>
                <a:latin typeface="Corbel" panose="020B0503020204020204" pitchFamily="34" charset="0"/>
              </a:rPr>
              <a:t>, A., </a:t>
            </a:r>
            <a:r>
              <a:rPr lang="en-US" sz="1400" dirty="0" err="1">
                <a:solidFill>
                  <a:schemeClr val="tx1"/>
                </a:solidFill>
                <a:latin typeface="Corbel" panose="020B0503020204020204" pitchFamily="34" charset="0"/>
              </a:rPr>
              <a:t>Onyeaka</a:t>
            </a:r>
            <a:r>
              <a:rPr lang="en-US" sz="1400" dirty="0">
                <a:solidFill>
                  <a:schemeClr val="tx1"/>
                </a:solidFill>
                <a:latin typeface="Corbel" panose="020B0503020204020204" pitchFamily="34" charset="0"/>
              </a:rPr>
              <a:t>, K., &amp; Harvey, I. S. (2022). The Past Is so Present: Understanding COVID-19 Vaccine Hesitancy Among African American Adults Using Qualitative Data. </a:t>
            </a:r>
            <a:r>
              <a:rPr lang="en-US" sz="1400" i="1" dirty="0">
                <a:solidFill>
                  <a:schemeClr val="tx1"/>
                </a:solidFill>
                <a:latin typeface="Corbel" panose="020B0503020204020204" pitchFamily="34" charset="0"/>
              </a:rPr>
              <a:t>Journal of Racial and Ethnic Health Disparities</a:t>
            </a:r>
            <a:r>
              <a:rPr lang="en-US" sz="1400" dirty="0">
                <a:solidFill>
                  <a:schemeClr val="tx1"/>
                </a:solidFill>
                <a:latin typeface="Corbel" panose="020B0503020204020204" pitchFamily="34" charset="0"/>
              </a:rPr>
              <a:t>. https://</a:t>
            </a:r>
            <a:r>
              <a:rPr lang="en-US" sz="1400" dirty="0" err="1">
                <a:solidFill>
                  <a:schemeClr val="tx1"/>
                </a:solidFill>
                <a:latin typeface="Corbel" panose="020B0503020204020204" pitchFamily="34" charset="0"/>
              </a:rPr>
              <a:t>doi.org</a:t>
            </a:r>
            <a:r>
              <a:rPr lang="en-US" sz="1400" dirty="0">
                <a:solidFill>
                  <a:schemeClr val="tx1"/>
                </a:solidFill>
                <a:latin typeface="Corbel" panose="020B0503020204020204" pitchFamily="34" charset="0"/>
              </a:rPr>
              <a:t>/10.1007/s40615-022-01236-3</a:t>
            </a:r>
          </a:p>
          <a:p>
            <a:r>
              <a:rPr lang="en-US" sz="1400" baseline="-25000" dirty="0">
                <a:solidFill>
                  <a:schemeClr val="tx1"/>
                </a:solidFill>
                <a:latin typeface="Corbel" panose="020B0503020204020204" pitchFamily="34" charset="0"/>
              </a:rPr>
              <a:t>5</a:t>
            </a:r>
            <a:r>
              <a:rPr lang="en-US" sz="1400" dirty="0">
                <a:solidFill>
                  <a:schemeClr val="tx1"/>
                </a:solidFill>
                <a:latin typeface="Corbel" panose="020B0503020204020204" pitchFamily="34" charset="0"/>
              </a:rPr>
              <a:t> Nielsen-</a:t>
            </a:r>
            <a:r>
              <a:rPr lang="en-US" sz="1400" dirty="0" err="1">
                <a:solidFill>
                  <a:schemeClr val="tx1"/>
                </a:solidFill>
                <a:latin typeface="Corbel" panose="020B0503020204020204" pitchFamily="34" charset="0"/>
              </a:rPr>
              <a:t>Bohlman</a:t>
            </a:r>
            <a:r>
              <a:rPr lang="en-US" sz="1400" dirty="0">
                <a:solidFill>
                  <a:schemeClr val="tx1"/>
                </a:solidFill>
                <a:latin typeface="Corbel" panose="020B0503020204020204" pitchFamily="34" charset="0"/>
              </a:rPr>
              <a:t>, L., Panzer, A. M., &amp; </a:t>
            </a:r>
            <a:r>
              <a:rPr lang="en-US" sz="1400" dirty="0" err="1">
                <a:solidFill>
                  <a:schemeClr val="tx1"/>
                </a:solidFill>
                <a:latin typeface="Corbel" panose="020B0503020204020204" pitchFamily="34" charset="0"/>
              </a:rPr>
              <a:t>Kindig</a:t>
            </a:r>
            <a:r>
              <a:rPr lang="en-US" sz="1400" dirty="0">
                <a:solidFill>
                  <a:schemeClr val="tx1"/>
                </a:solidFill>
                <a:latin typeface="Corbel" panose="020B0503020204020204" pitchFamily="34" charset="0"/>
              </a:rPr>
              <a:t>, D. A. (2004). Culture and Society. In </a:t>
            </a:r>
            <a:r>
              <a:rPr lang="en-US" sz="1400" i="1" dirty="0" err="1">
                <a:solidFill>
                  <a:schemeClr val="tx1"/>
                </a:solidFill>
                <a:latin typeface="Corbel" panose="020B0503020204020204" pitchFamily="34" charset="0"/>
              </a:rPr>
              <a:t>www.ncbi.nlm.nih.gov</a:t>
            </a:r>
            <a:r>
              <a:rPr lang="en-US" sz="1400" dirty="0">
                <a:solidFill>
                  <a:schemeClr val="tx1"/>
                </a:solidFill>
                <a:latin typeface="Corbel" panose="020B0503020204020204" pitchFamily="34" charset="0"/>
              </a:rPr>
              <a:t>. National Academies Press (US). </a:t>
            </a:r>
            <a:r>
              <a:rPr lang="en-US" sz="1400" dirty="0">
                <a:solidFill>
                  <a:schemeClr val="tx1"/>
                </a:solidFill>
                <a:latin typeface="Corbel" panose="020B0503020204020204" pitchFamily="34" charset="0"/>
                <a:hlinkClick r:id="rId2">
                  <a:extLst>
                    <a:ext uri="{A12FA001-AC4F-418D-AE19-62706E023703}">
                      <ahyp:hlinkClr xmlns:ahyp="http://schemas.microsoft.com/office/drawing/2018/hyperlinkcolor" val="tx"/>
                    </a:ext>
                  </a:extLst>
                </a:hlinkClick>
              </a:rPr>
              <a:t>https://www.ncbi.nlm.nih.gov/books/NBK216037/</a:t>
            </a:r>
            <a:endParaRPr lang="en-US" sz="1400" dirty="0">
              <a:solidFill>
                <a:schemeClr val="tx1"/>
              </a:solidFill>
              <a:latin typeface="Corbel" panose="020B0503020204020204" pitchFamily="34" charset="0"/>
            </a:endParaRPr>
          </a:p>
          <a:p>
            <a:r>
              <a:rPr lang="en-US" sz="1400" baseline="-25000" dirty="0">
                <a:solidFill>
                  <a:schemeClr val="tx1"/>
                </a:solidFill>
                <a:latin typeface="Corbel" panose="020B0503020204020204" pitchFamily="34" charset="0"/>
              </a:rPr>
              <a:t>6 </a:t>
            </a:r>
            <a:r>
              <a:rPr lang="en-US" sz="1400" dirty="0">
                <a:solidFill>
                  <a:schemeClr val="tx1"/>
                </a:solidFill>
                <a:latin typeface="Corbel" panose="020B0503020204020204" pitchFamily="34" charset="0"/>
              </a:rPr>
              <a:t> </a:t>
            </a:r>
            <a:r>
              <a:rPr lang="en-US" sz="1400" dirty="0" err="1">
                <a:solidFill>
                  <a:schemeClr val="tx1"/>
                </a:solidFill>
                <a:latin typeface="Corbel" panose="020B0503020204020204" pitchFamily="34" charset="0"/>
              </a:rPr>
              <a:t>Joof</a:t>
            </a:r>
            <a:r>
              <a:rPr lang="en-US" sz="1400" dirty="0">
                <a:solidFill>
                  <a:schemeClr val="tx1"/>
                </a:solidFill>
                <a:latin typeface="Corbel" panose="020B0503020204020204" pitchFamily="34" charset="0"/>
              </a:rPr>
              <a:t> Pa </a:t>
            </a:r>
            <a:r>
              <a:rPr lang="en-US" sz="1400" dirty="0" err="1">
                <a:solidFill>
                  <a:schemeClr val="tx1"/>
                </a:solidFill>
                <a:latin typeface="Corbel" panose="020B0503020204020204" pitchFamily="34" charset="0"/>
              </a:rPr>
              <a:t>Ousman</a:t>
            </a:r>
            <a:r>
              <a:rPr lang="en-US" sz="1400" dirty="0">
                <a:solidFill>
                  <a:schemeClr val="tx1"/>
                </a:solidFill>
                <a:latin typeface="Corbel" panose="020B0503020204020204" pitchFamily="34" charset="0"/>
              </a:rPr>
              <a:t>. “Key informant Interview”. WAWAC in Snohomish County, 11. May. 2022, University of Washington. Interview. </a:t>
            </a:r>
          </a:p>
          <a:p>
            <a:r>
              <a:rPr lang="en-US" sz="1400" baseline="-25000" dirty="0">
                <a:solidFill>
                  <a:schemeClr val="tx1"/>
                </a:solidFill>
                <a:latin typeface="Corbel" panose="020B0503020204020204" pitchFamily="34" charset="0"/>
              </a:rPr>
              <a:t>7</a:t>
            </a:r>
            <a:r>
              <a:rPr lang="en-US" sz="1400" dirty="0">
                <a:solidFill>
                  <a:schemeClr val="tx1"/>
                </a:solidFill>
                <a:latin typeface="Corbel" panose="020B0503020204020204" pitchFamily="34" charset="0"/>
              </a:rPr>
              <a:t> Tesfaye, E. (2021, April 5). African Immigrant Organizations Are Fighting To Ease Vaccine Hesitancy. </a:t>
            </a:r>
            <a:r>
              <a:rPr lang="en-US" sz="1400" i="1" dirty="0">
                <a:solidFill>
                  <a:schemeClr val="tx1"/>
                </a:solidFill>
                <a:latin typeface="Corbel" panose="020B0503020204020204" pitchFamily="34" charset="0"/>
              </a:rPr>
              <a:t>NPR</a:t>
            </a:r>
            <a:r>
              <a:rPr lang="en-US" sz="1400" dirty="0">
                <a:solidFill>
                  <a:schemeClr val="tx1"/>
                </a:solidFill>
                <a:latin typeface="Corbel" panose="020B0503020204020204" pitchFamily="34" charset="0"/>
              </a:rPr>
              <a:t>. https://</a:t>
            </a:r>
            <a:r>
              <a:rPr lang="en-US" sz="1400" dirty="0" err="1">
                <a:solidFill>
                  <a:schemeClr val="tx1"/>
                </a:solidFill>
                <a:latin typeface="Corbel" panose="020B0503020204020204" pitchFamily="34" charset="0"/>
              </a:rPr>
              <a:t>www.npr.org</a:t>
            </a:r>
            <a:r>
              <a:rPr lang="en-US" sz="1400" dirty="0">
                <a:solidFill>
                  <a:schemeClr val="tx1"/>
                </a:solidFill>
                <a:latin typeface="Corbel" panose="020B0503020204020204" pitchFamily="34" charset="0"/>
              </a:rPr>
              <a:t>/2021/04/05/984601989/african-immigrant-organizations-are-fighting-to-ease-vaccine-hesitancy</a:t>
            </a:r>
          </a:p>
          <a:p>
            <a:r>
              <a:rPr lang="en-US" sz="1400" baseline="30000" dirty="0">
                <a:solidFill>
                  <a:schemeClr val="tx1"/>
                </a:solidFill>
                <a:latin typeface="Corbel" panose="020B0503020204020204" pitchFamily="34" charset="0"/>
              </a:rPr>
              <a:t>8</a:t>
            </a:r>
            <a:r>
              <a:rPr lang="en-US" sz="1400" dirty="0">
                <a:solidFill>
                  <a:schemeClr val="tx1"/>
                </a:solidFill>
                <a:latin typeface="Corbel" panose="020B0503020204020204" pitchFamily="34" charset="0"/>
              </a:rPr>
              <a:t> Tulane University. (2021, March 1). </a:t>
            </a:r>
            <a:r>
              <a:rPr lang="en-US" sz="1400" i="1" dirty="0">
                <a:solidFill>
                  <a:schemeClr val="tx1"/>
                </a:solidFill>
                <a:latin typeface="Corbel" panose="020B0503020204020204" pitchFamily="34" charset="0"/>
              </a:rPr>
              <a:t>How to Improve Cultural Competence in Health Care</a:t>
            </a:r>
            <a:r>
              <a:rPr lang="en-US" sz="1400" dirty="0">
                <a:solidFill>
                  <a:schemeClr val="tx1"/>
                </a:solidFill>
                <a:latin typeface="Corbel" panose="020B0503020204020204" pitchFamily="34" charset="0"/>
              </a:rPr>
              <a:t>. </a:t>
            </a:r>
            <a:r>
              <a:rPr lang="en-US" sz="1400" dirty="0" err="1">
                <a:solidFill>
                  <a:schemeClr val="tx1"/>
                </a:solidFill>
                <a:latin typeface="Corbel" panose="020B0503020204020204" pitchFamily="34" charset="0"/>
              </a:rPr>
              <a:t>Publichealth.tulane.edu</a:t>
            </a:r>
            <a:r>
              <a:rPr lang="en-US" sz="1400" dirty="0">
                <a:solidFill>
                  <a:schemeClr val="tx1"/>
                </a:solidFill>
                <a:latin typeface="Corbel" panose="020B0503020204020204" pitchFamily="34" charset="0"/>
              </a:rPr>
              <a:t>. https://</a:t>
            </a:r>
            <a:r>
              <a:rPr lang="en-US" sz="1400" dirty="0" err="1">
                <a:solidFill>
                  <a:schemeClr val="tx1"/>
                </a:solidFill>
                <a:latin typeface="Corbel" panose="020B0503020204020204" pitchFamily="34" charset="0"/>
              </a:rPr>
              <a:t>publichealth.tulane.edu</a:t>
            </a:r>
            <a:r>
              <a:rPr lang="en-US" sz="1400" dirty="0">
                <a:solidFill>
                  <a:schemeClr val="tx1"/>
                </a:solidFill>
                <a:latin typeface="Corbel" panose="020B0503020204020204" pitchFamily="34" charset="0"/>
              </a:rPr>
              <a:t>/blog/cultural-competence-in-health-care/</a:t>
            </a:r>
          </a:p>
          <a:p>
            <a:r>
              <a:rPr lang="en-US" sz="1400" baseline="-25000" dirty="0">
                <a:solidFill>
                  <a:schemeClr val="tx1"/>
                </a:solidFill>
                <a:latin typeface="Corbel" panose="020B0503020204020204" pitchFamily="34" charset="0"/>
              </a:rPr>
              <a:t>9 </a:t>
            </a:r>
            <a:r>
              <a:rPr lang="en-US" sz="1400" dirty="0">
                <a:solidFill>
                  <a:schemeClr val="tx1"/>
                </a:solidFill>
                <a:latin typeface="Corbel" panose="020B0503020204020204" pitchFamily="34" charset="0"/>
              </a:rPr>
              <a:t>The College of Physicians of Philadelphia. (2018, January 10). </a:t>
            </a:r>
            <a:r>
              <a:rPr lang="en-US" sz="1400" i="1" dirty="0">
                <a:solidFill>
                  <a:schemeClr val="tx1"/>
                </a:solidFill>
                <a:latin typeface="Corbel" panose="020B0503020204020204" pitchFamily="34" charset="0"/>
              </a:rPr>
              <a:t>Cultural Perspectives on Vaccination | History of Vaccines</a:t>
            </a:r>
            <a:r>
              <a:rPr lang="en-US" sz="1400" dirty="0">
                <a:solidFill>
                  <a:schemeClr val="tx1"/>
                </a:solidFill>
                <a:latin typeface="Corbel" panose="020B0503020204020204" pitchFamily="34" charset="0"/>
              </a:rPr>
              <a:t>. </a:t>
            </a:r>
            <a:r>
              <a:rPr lang="en-US" sz="1400" dirty="0" err="1">
                <a:solidFill>
                  <a:schemeClr val="tx1"/>
                </a:solidFill>
                <a:latin typeface="Corbel" panose="020B0503020204020204" pitchFamily="34" charset="0"/>
              </a:rPr>
              <a:t>Historyofvaccines.org</a:t>
            </a:r>
            <a:r>
              <a:rPr lang="en-US" sz="1400" dirty="0">
                <a:solidFill>
                  <a:schemeClr val="tx1"/>
                </a:solidFill>
                <a:latin typeface="Corbel" panose="020B0503020204020204" pitchFamily="34" charset="0"/>
              </a:rPr>
              <a:t>. https://</a:t>
            </a:r>
            <a:r>
              <a:rPr lang="en-US" sz="1400" dirty="0" err="1">
                <a:solidFill>
                  <a:schemeClr val="tx1"/>
                </a:solidFill>
                <a:latin typeface="Corbel" panose="020B0503020204020204" pitchFamily="34" charset="0"/>
              </a:rPr>
              <a:t>www.historyofvaccines.org</a:t>
            </a:r>
            <a:r>
              <a:rPr lang="en-US" sz="1400" dirty="0">
                <a:solidFill>
                  <a:schemeClr val="tx1"/>
                </a:solidFill>
                <a:latin typeface="Corbel" panose="020B0503020204020204" pitchFamily="34" charset="0"/>
              </a:rPr>
              <a:t>/content/articles/cultural-perspectives-vaccination</a:t>
            </a:r>
          </a:p>
          <a:p>
            <a:r>
              <a:rPr lang="en-US" sz="1400" baseline="30000" dirty="0">
                <a:solidFill>
                  <a:schemeClr val="tx1"/>
                </a:solidFill>
                <a:latin typeface="Corbel" panose="020B0503020204020204" pitchFamily="34" charset="0"/>
              </a:rPr>
              <a:t>10 </a:t>
            </a:r>
            <a:r>
              <a:rPr lang="en-US" sz="1400" dirty="0">
                <a:solidFill>
                  <a:schemeClr val="tx1"/>
                </a:solidFill>
                <a:latin typeface="Corbel" panose="020B0503020204020204" pitchFamily="34" charset="0"/>
              </a:rPr>
              <a:t>Young, C. L. (2020, February 20). </a:t>
            </a:r>
            <a:r>
              <a:rPr lang="en-US" sz="1400" i="1" dirty="0">
                <a:solidFill>
                  <a:schemeClr val="tx1"/>
                </a:solidFill>
                <a:latin typeface="Corbel" panose="020B0503020204020204" pitchFamily="34" charset="0"/>
              </a:rPr>
              <a:t>There are clear, race-based inequalities in health insurance and health outcomes</a:t>
            </a:r>
            <a:r>
              <a:rPr lang="en-US" sz="1400" dirty="0">
                <a:solidFill>
                  <a:schemeClr val="tx1"/>
                </a:solidFill>
                <a:latin typeface="Corbel" panose="020B0503020204020204" pitchFamily="34" charset="0"/>
              </a:rPr>
              <a:t>. Brookings. </a:t>
            </a:r>
            <a:r>
              <a:rPr lang="en-US" sz="1400" dirty="0">
                <a:solidFill>
                  <a:schemeClr val="tx1"/>
                </a:solidFill>
                <a:latin typeface="Corbel" panose="020B0503020204020204" pitchFamily="34" charset="0"/>
                <a:hlinkClick r:id="rId3"/>
              </a:rPr>
              <a:t>https://www.brookings.edu/blog/usc-brookings-schaeffer-on-health-policy/2020/02/19/there-are-clear-race-based-inequalities-in-health-insurance-and-health-outcomes/</a:t>
            </a:r>
            <a:endParaRPr lang="en-US" sz="1400" dirty="0">
              <a:solidFill>
                <a:schemeClr val="tx1"/>
              </a:solidFill>
              <a:latin typeface="Corbel" panose="020B0503020204020204" pitchFamily="34" charset="0"/>
            </a:endParaRPr>
          </a:p>
          <a:p>
            <a:r>
              <a:rPr lang="en-US" sz="1400" baseline="-25000" dirty="0">
                <a:solidFill>
                  <a:schemeClr val="tx1"/>
                </a:solidFill>
                <a:latin typeface="Corbel" panose="020B0503020204020204" pitchFamily="34" charset="0"/>
              </a:rPr>
              <a:t>11 </a:t>
            </a:r>
            <a:r>
              <a:rPr lang="en-US" sz="1400" dirty="0">
                <a:solidFill>
                  <a:schemeClr val="tx1"/>
                </a:solidFill>
                <a:latin typeface="Corbel" panose="020B0503020204020204" pitchFamily="34" charset="0"/>
              </a:rPr>
              <a:t>State, W. (2021). COVID-19 Vaccination Coverage by Race and Ethnicity in Washington State Counties. https://</a:t>
            </a:r>
            <a:r>
              <a:rPr lang="en-US" sz="1400" dirty="0" err="1">
                <a:solidFill>
                  <a:schemeClr val="tx1"/>
                </a:solidFill>
                <a:latin typeface="Corbel" panose="020B0503020204020204" pitchFamily="34" charset="0"/>
              </a:rPr>
              <a:t>doh.wa.gov</a:t>
            </a:r>
            <a:r>
              <a:rPr lang="en-US" sz="1400" dirty="0">
                <a:solidFill>
                  <a:schemeClr val="tx1"/>
                </a:solidFill>
                <a:latin typeface="Corbel" panose="020B0503020204020204" pitchFamily="34" charset="0"/>
              </a:rPr>
              <a:t>/sites/default/files/2022-03/348-805-COVID-19VaccinationCoverageRaceEthnicityWashingtonStateCounties.pdf?uid=6262f90b154ff</a:t>
            </a:r>
          </a:p>
        </p:txBody>
      </p:sp>
    </p:spTree>
    <p:extLst>
      <p:ext uri="{BB962C8B-B14F-4D97-AF65-F5344CB8AC3E}">
        <p14:creationId xmlns:p14="http://schemas.microsoft.com/office/powerpoint/2010/main" val="4197881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7CEBE-50B8-4649-B7B3-12F0A067544E}"/>
              </a:ext>
            </a:extLst>
          </p:cNvPr>
          <p:cNvSpPr>
            <a:spLocks noGrp="1"/>
          </p:cNvSpPr>
          <p:nvPr>
            <p:ph type="title"/>
          </p:nvPr>
        </p:nvSpPr>
        <p:spPr>
          <a:xfrm>
            <a:off x="319052" y="216000"/>
            <a:ext cx="11329200" cy="432000"/>
          </a:xfrm>
        </p:spPr>
        <p:txBody>
          <a:bodyPr/>
          <a:lstStyle/>
          <a:p>
            <a:r>
              <a:rPr lang="en-US" dirty="0">
                <a:solidFill>
                  <a:schemeClr val="tx1"/>
                </a:solidFill>
              </a:rPr>
              <a:t>Appendix</a:t>
            </a:r>
            <a:r>
              <a:rPr lang="en-US" dirty="0">
                <a:solidFill>
                  <a:schemeClr val="bg2">
                    <a:lumMod val="25000"/>
                  </a:schemeClr>
                </a:solidFill>
              </a:rPr>
              <a:t> </a:t>
            </a:r>
          </a:p>
        </p:txBody>
      </p:sp>
      <p:sp>
        <p:nvSpPr>
          <p:cNvPr id="58" name="TextBox 57">
            <a:extLst>
              <a:ext uri="{FF2B5EF4-FFF2-40B4-BE49-F238E27FC236}">
                <a16:creationId xmlns:a16="http://schemas.microsoft.com/office/drawing/2014/main" id="{98C026F4-D2CB-004D-980E-21EA2F2D0EB6}"/>
              </a:ext>
            </a:extLst>
          </p:cNvPr>
          <p:cNvSpPr txBox="1"/>
          <p:nvPr/>
        </p:nvSpPr>
        <p:spPr>
          <a:xfrm>
            <a:off x="261239" y="648000"/>
            <a:ext cx="11611709" cy="9510296"/>
          </a:xfrm>
          <a:prstGeom prst="rect">
            <a:avLst/>
          </a:prstGeom>
          <a:noFill/>
        </p:spPr>
        <p:txBody>
          <a:bodyPr wrap="square" rtlCol="0">
            <a:spAutoFit/>
          </a:bodyPr>
          <a:lstStyle/>
          <a:p>
            <a:endParaRPr lang="en-US" dirty="0"/>
          </a:p>
          <a:p>
            <a:pPr marL="342900" indent="-342900">
              <a:buAutoNum type="arabicPeriod"/>
            </a:pPr>
            <a:r>
              <a:rPr lang="en-US" b="1" dirty="0"/>
              <a:t>Formative Research Questions to form the research……………</a:t>
            </a:r>
          </a:p>
          <a:p>
            <a:pPr marL="342900" indent="-342900">
              <a:buAutoNum type="arabicPeriod"/>
            </a:pPr>
            <a:endParaRPr lang="en-US" sz="1600" b="1" dirty="0"/>
          </a:p>
          <a:p>
            <a:r>
              <a:rPr lang="en-US" sz="1600" b="1" dirty="0"/>
              <a:t>a. </a:t>
            </a:r>
            <a:r>
              <a:rPr lang="en-US" sz="1600" dirty="0"/>
              <a:t> </a:t>
            </a:r>
            <a:r>
              <a:rPr lang="en-US" sz="1600" i="1" dirty="0"/>
              <a:t>What religion/demographic/age/ immigrations status does this community have? What translation services are available or needed ? What kind of people do these community members feel comfortable talking to ? Who are some trusted community leaders that we can rely on for seeking information ? Where do members of the community go when they are sick/need medical advice? What are the living conditions of these community members and how does it affect them in terms of health care access? What barriers stop people in the community from seeking medical care/attention?</a:t>
            </a:r>
          </a:p>
          <a:p>
            <a:pPr marL="800100" lvl="1" indent="-342900" fontAlgn="base">
              <a:buFontTx/>
              <a:buAutoNum type="alphaLcPeriod"/>
            </a:pPr>
            <a:endParaRPr lang="en-US" dirty="0"/>
          </a:p>
          <a:p>
            <a:pPr fontAlgn="base"/>
            <a:r>
              <a:rPr lang="en-US" b="1" i="1" dirty="0"/>
              <a:t>2. Key Informant Questions………………..</a:t>
            </a:r>
          </a:p>
          <a:p>
            <a:pPr fontAlgn="base"/>
            <a:endParaRPr lang="en-US" sz="1600" b="1" i="1" dirty="0"/>
          </a:p>
          <a:p>
            <a:pPr fontAlgn="base"/>
            <a:r>
              <a:rPr lang="en-US" sz="1600" b="1" i="1" dirty="0"/>
              <a:t>a.</a:t>
            </a:r>
            <a:r>
              <a:rPr lang="en-US" sz="1600" i="1" dirty="0"/>
              <a:t> What are the predominant health challenges and predominant health strengths for the WAWAC community? What are general perceptions of the community regarding vaccines in general? What members of the WAWAC community have been most affected by COVID-19? How have vaccination trends changed or stayed the same since the initial roll-out? </a:t>
            </a:r>
          </a:p>
          <a:p>
            <a:r>
              <a:rPr lang="en-US" sz="1600" i="1" dirty="0"/>
              <a:t>We’ve done some research about vaccine hesitancy. What factors would you say contributed to vaccination hesitancy within the West African community? What forms of media have you seen WAWAC community members become most </a:t>
            </a:r>
          </a:p>
          <a:p>
            <a:r>
              <a:rPr lang="en-US" sz="1600" i="1" dirty="0"/>
              <a:t>responsive to in obtaining new information, especially regarding the COVID vaccine? How does immigration status impact the general health of the WAWAC population? What are the greatest challenges that community members dealt with to attend vaccination appointments? What services WAWAC hopes to grow to offer community members in the future? What are some ways healthcare workers can better serve the West African community? What is the specific role of WAWAC in improving vaccine rates? What do you say are the community strengths that promote positive health and wellness for WAWAC community members? If we were to experience another pandemic, what steps would you wish to be taken differently to prevent the kind of problems we saw this time around? </a:t>
            </a:r>
          </a:p>
          <a:p>
            <a:endParaRPr lang="en-US" dirty="0"/>
          </a:p>
          <a:p>
            <a:endParaRPr lang="en-US" dirty="0"/>
          </a:p>
          <a:p>
            <a:endParaRPr lang="en-US" dirty="0"/>
          </a:p>
          <a:p>
            <a:endParaRPr lang="en-US" dirty="0"/>
          </a:p>
          <a:p>
            <a:endParaRPr lang="en-US" dirty="0"/>
          </a:p>
          <a:p>
            <a:endParaRPr lang="en-US" dirty="0"/>
          </a:p>
          <a:p>
            <a:endParaRPr lang="en-US" dirty="0"/>
          </a:p>
          <a:p>
            <a:pPr fontAlgn="base"/>
            <a:endParaRPr lang="en-US" dirty="0"/>
          </a:p>
          <a:p>
            <a:pPr fontAlgn="base"/>
            <a:endParaRPr lang="en-US" dirty="0"/>
          </a:p>
          <a:p>
            <a:pPr fontAlgn="base"/>
            <a:br>
              <a:rPr lang="en-US" dirty="0"/>
            </a:br>
            <a:endParaRPr lang="en-US" dirty="0"/>
          </a:p>
          <a:p>
            <a:pPr fontAlgn="base"/>
            <a:endParaRPr lang="en-US" dirty="0"/>
          </a:p>
          <a:p>
            <a:pPr fontAlgn="base"/>
            <a:endParaRPr lang="en-US" b="1" i="1" dirty="0"/>
          </a:p>
          <a:p>
            <a:pPr lvl="1"/>
            <a:endParaRPr lang="en-US" dirty="0"/>
          </a:p>
        </p:txBody>
      </p:sp>
      <p:sp>
        <p:nvSpPr>
          <p:cNvPr id="59" name="Rectangle 1">
            <a:extLst>
              <a:ext uri="{FF2B5EF4-FFF2-40B4-BE49-F238E27FC236}">
                <a16:creationId xmlns:a16="http://schemas.microsoft.com/office/drawing/2014/main" id="{5E6CA20F-8673-9B4F-B3D9-B063C1CA962F}"/>
              </a:ext>
            </a:extLst>
          </p:cNvPr>
          <p:cNvSpPr>
            <a:spLocks noChangeArrowheads="1"/>
          </p:cNvSpPr>
          <p:nvPr/>
        </p:nvSpPr>
        <p:spPr bwMode="auto">
          <a:xfrm>
            <a:off x="207207" y="4196082"/>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425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7CEBE-50B8-4649-B7B3-12F0A067544E}"/>
              </a:ext>
            </a:extLst>
          </p:cNvPr>
          <p:cNvSpPr>
            <a:spLocks noGrp="1"/>
          </p:cNvSpPr>
          <p:nvPr>
            <p:ph type="title"/>
          </p:nvPr>
        </p:nvSpPr>
        <p:spPr/>
        <p:txBody>
          <a:bodyPr/>
          <a:lstStyle/>
          <a:p>
            <a:r>
              <a:rPr lang="en-US" dirty="0">
                <a:solidFill>
                  <a:schemeClr val="tx1"/>
                </a:solidFill>
              </a:rPr>
              <a:t>Appendix continued… </a:t>
            </a:r>
          </a:p>
        </p:txBody>
      </p:sp>
      <p:sp>
        <p:nvSpPr>
          <p:cNvPr id="58" name="TextBox 57">
            <a:extLst>
              <a:ext uri="{FF2B5EF4-FFF2-40B4-BE49-F238E27FC236}">
                <a16:creationId xmlns:a16="http://schemas.microsoft.com/office/drawing/2014/main" id="{98C026F4-D2CB-004D-980E-21EA2F2D0EB6}"/>
              </a:ext>
            </a:extLst>
          </p:cNvPr>
          <p:cNvSpPr txBox="1"/>
          <p:nvPr/>
        </p:nvSpPr>
        <p:spPr>
          <a:xfrm>
            <a:off x="175052" y="1122744"/>
            <a:ext cx="12016948" cy="9664184"/>
          </a:xfrm>
          <a:prstGeom prst="rect">
            <a:avLst/>
          </a:prstGeom>
          <a:noFill/>
        </p:spPr>
        <p:txBody>
          <a:bodyPr wrap="square" rtlCol="0">
            <a:spAutoFit/>
          </a:bodyPr>
          <a:lstStyle/>
          <a:p>
            <a:r>
              <a:rPr lang="en-US" b="1" dirty="0"/>
              <a:t>3. Additional Important findings from key informant interview </a:t>
            </a:r>
            <a:r>
              <a:rPr lang="en-US" b="1" baseline="-25000" dirty="0"/>
              <a:t>6 </a:t>
            </a:r>
            <a:r>
              <a:rPr lang="en-US" b="1" dirty="0"/>
              <a:t>…………</a:t>
            </a:r>
          </a:p>
          <a:p>
            <a:endParaRPr lang="en-US" sz="1600" b="1" dirty="0"/>
          </a:p>
          <a:p>
            <a:pPr marL="342900" indent="-342900">
              <a:buAutoNum type="alphaLcPeriod"/>
            </a:pPr>
            <a:r>
              <a:rPr lang="en-US" sz="1600" i="1" dirty="0"/>
              <a:t>The community is growing, but there is no capacity to handle a lot of issues in the community.</a:t>
            </a:r>
          </a:p>
          <a:p>
            <a:pPr marL="342900" indent="-342900">
              <a:buAutoNum type="alphaLcPeriod"/>
            </a:pPr>
            <a:r>
              <a:rPr lang="en-US" sz="1600" i="1" dirty="0"/>
              <a:t> “Taking vaccine will lead to not having babies”-misconceptions!! Or “The vaccine will allow you to become a “zombie” -people are angry because they took the vaccine and are now worried (</a:t>
            </a:r>
            <a:r>
              <a:rPr lang="en-US" sz="1600" i="1" dirty="0" err="1"/>
              <a:t>Joof</a:t>
            </a:r>
            <a:r>
              <a:rPr lang="en-US" sz="1600" i="1" dirty="0"/>
              <a:t>, 2022).</a:t>
            </a:r>
          </a:p>
          <a:p>
            <a:pPr marL="342900" indent="-342900">
              <a:buFontTx/>
              <a:buAutoNum type="alphaLcPeriod"/>
            </a:pPr>
            <a:r>
              <a:rPr lang="en-US" sz="1600" i="1" dirty="0"/>
              <a:t>The next 5 years' goal is to establish a land to have a daycare, playground, and soccer fields…right now they are holding the services in the office which is hard-ex. need to carry wheelchairs up these stairs. Also, housing unit to qualify all these members for a home (</a:t>
            </a:r>
            <a:r>
              <a:rPr lang="en-US" sz="1600" i="1" dirty="0" err="1"/>
              <a:t>Joof</a:t>
            </a:r>
            <a:r>
              <a:rPr lang="en-US" sz="1600" i="1" dirty="0"/>
              <a:t>, 2022).</a:t>
            </a:r>
          </a:p>
          <a:p>
            <a:pPr marL="342900" indent="-342900">
              <a:buFontTx/>
              <a:buAutoNum type="alphaLcPeriod"/>
            </a:pPr>
            <a:r>
              <a:rPr lang="en-US" sz="1600" i="1" dirty="0"/>
              <a:t>The community uses videos to communicate with their community members!- in several different local languages to allow members to understand what is happening</a:t>
            </a:r>
          </a:p>
          <a:p>
            <a:pPr marL="342900" indent="-342900">
              <a:buFontTx/>
              <a:buAutoNum type="alphaLcPeriod"/>
            </a:pPr>
            <a:r>
              <a:rPr lang="en-US" sz="1600" i="1" dirty="0"/>
              <a:t>Need to expand and have event spaces. </a:t>
            </a:r>
          </a:p>
          <a:p>
            <a:pPr marL="342900" indent="-342900">
              <a:buFontTx/>
              <a:buAutoNum type="alphaLcPeriod"/>
            </a:pPr>
            <a:r>
              <a:rPr lang="en-US" sz="1600" i="1" dirty="0"/>
              <a:t>Need more Advocacy efforts. </a:t>
            </a:r>
          </a:p>
          <a:p>
            <a:pPr marL="342900" indent="-342900">
              <a:buFontTx/>
              <a:buAutoNum type="alphaLcPeriod"/>
            </a:pPr>
            <a:r>
              <a:rPr lang="en-US" sz="1600" i="1" dirty="0"/>
              <a:t>Need to get information from DOH where vaccination sites are open. </a:t>
            </a:r>
          </a:p>
          <a:p>
            <a:pPr marL="342900" indent="-342900">
              <a:buFontTx/>
              <a:buAutoNum type="alphaLcPeriod"/>
            </a:pPr>
            <a:r>
              <a:rPr lang="en-US" sz="1600" i="1" dirty="0"/>
              <a:t>More support to allow people to participate in various clinics. </a:t>
            </a:r>
          </a:p>
          <a:p>
            <a:pPr marL="342900" indent="-342900">
              <a:buFontTx/>
              <a:buAutoNum type="alphaLcPeriod"/>
            </a:pPr>
            <a:r>
              <a:rPr lang="en-US" sz="1600" i="1" dirty="0"/>
              <a:t>Public health officials can reach out using email, or phone</a:t>
            </a:r>
          </a:p>
          <a:p>
            <a:pPr marL="342900" indent="-342900">
              <a:buFontTx/>
              <a:buAutoNum type="alphaLcPeriod"/>
            </a:pPr>
            <a:endParaRPr lang="en-US" i="1" dirty="0"/>
          </a:p>
          <a:p>
            <a:pPr marL="342900" indent="-342900">
              <a:buFontTx/>
              <a:buAutoNum type="alphaLcPeriod"/>
            </a:pPr>
            <a:endParaRPr lang="en-US" i="1" dirty="0"/>
          </a:p>
          <a:p>
            <a:pPr marL="342900" indent="-342900">
              <a:buFontTx/>
              <a:buAutoNum type="alphaLcPeriod"/>
            </a:pPr>
            <a:endParaRPr lang="en-US" i="1" dirty="0"/>
          </a:p>
          <a:p>
            <a:r>
              <a:rPr lang="en-US" i="1" dirty="0"/>
              <a:t> </a:t>
            </a:r>
          </a:p>
          <a:p>
            <a:br>
              <a:rPr lang="en-US" dirty="0"/>
            </a:br>
            <a:endParaRPr lang="en-US" dirty="0"/>
          </a:p>
          <a:p>
            <a:pPr marL="342900" indent="-342900">
              <a:buAutoNum type="alphaLcPeriod"/>
            </a:pPr>
            <a:endParaRPr lang="en-US" dirty="0"/>
          </a:p>
          <a:p>
            <a:pPr marL="342900" indent="-342900">
              <a:buAutoNum type="alphaLcPeriod"/>
            </a:pPr>
            <a:endParaRPr lang="en-US" dirty="0"/>
          </a:p>
          <a:p>
            <a:r>
              <a:rPr lang="en-US" dirty="0"/>
              <a:t> </a:t>
            </a:r>
          </a:p>
          <a:p>
            <a:endParaRPr lang="en-US" dirty="0"/>
          </a:p>
          <a:p>
            <a:endParaRPr lang="en-US" dirty="0"/>
          </a:p>
          <a:p>
            <a:endParaRPr lang="en-US" dirty="0"/>
          </a:p>
          <a:p>
            <a:endParaRPr lang="en-US" dirty="0"/>
          </a:p>
          <a:p>
            <a:endParaRPr lang="en-US" dirty="0"/>
          </a:p>
          <a:p>
            <a:endParaRPr lang="en-US" dirty="0"/>
          </a:p>
          <a:p>
            <a:pPr fontAlgn="base"/>
            <a:endParaRPr lang="en-US" dirty="0"/>
          </a:p>
          <a:p>
            <a:pPr fontAlgn="base"/>
            <a:endParaRPr lang="en-US" dirty="0"/>
          </a:p>
          <a:p>
            <a:pPr fontAlgn="base"/>
            <a:br>
              <a:rPr lang="en-US" dirty="0"/>
            </a:br>
            <a:endParaRPr lang="en-US" dirty="0"/>
          </a:p>
          <a:p>
            <a:pPr fontAlgn="base"/>
            <a:endParaRPr lang="en-US" dirty="0"/>
          </a:p>
          <a:p>
            <a:pPr fontAlgn="base"/>
            <a:endParaRPr lang="en-US" b="1" i="1" dirty="0"/>
          </a:p>
          <a:p>
            <a:pPr lvl="1"/>
            <a:endParaRPr lang="en-US" dirty="0"/>
          </a:p>
        </p:txBody>
      </p:sp>
    </p:spTree>
    <p:extLst>
      <p:ext uri="{BB962C8B-B14F-4D97-AF65-F5344CB8AC3E}">
        <p14:creationId xmlns:p14="http://schemas.microsoft.com/office/powerpoint/2010/main" val="1276897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7CEBE-50B8-4649-B7B3-12F0A067544E}"/>
              </a:ext>
            </a:extLst>
          </p:cNvPr>
          <p:cNvSpPr>
            <a:spLocks noGrp="1"/>
          </p:cNvSpPr>
          <p:nvPr>
            <p:ph type="title"/>
          </p:nvPr>
        </p:nvSpPr>
        <p:spPr/>
        <p:txBody>
          <a:bodyPr/>
          <a:lstStyle/>
          <a:p>
            <a:r>
              <a:rPr lang="en-US" dirty="0">
                <a:solidFill>
                  <a:schemeClr val="tx1"/>
                </a:solidFill>
              </a:rPr>
              <a:t>Appendix continued… </a:t>
            </a:r>
          </a:p>
        </p:txBody>
      </p:sp>
      <p:sp>
        <p:nvSpPr>
          <p:cNvPr id="58" name="TextBox 57">
            <a:extLst>
              <a:ext uri="{FF2B5EF4-FFF2-40B4-BE49-F238E27FC236}">
                <a16:creationId xmlns:a16="http://schemas.microsoft.com/office/drawing/2014/main" id="{98C026F4-D2CB-004D-980E-21EA2F2D0EB6}"/>
              </a:ext>
            </a:extLst>
          </p:cNvPr>
          <p:cNvSpPr txBox="1"/>
          <p:nvPr/>
        </p:nvSpPr>
        <p:spPr>
          <a:xfrm>
            <a:off x="165672" y="1016000"/>
            <a:ext cx="11329201" cy="11510843"/>
          </a:xfrm>
          <a:prstGeom prst="rect">
            <a:avLst/>
          </a:prstGeom>
          <a:noFill/>
        </p:spPr>
        <p:txBody>
          <a:bodyPr wrap="square" rtlCol="0">
            <a:spAutoFit/>
          </a:bodyPr>
          <a:lstStyle/>
          <a:p>
            <a:r>
              <a:rPr lang="en-US" b="1" dirty="0"/>
              <a:t>4. Individual Root cause analysis (but why?)…..</a:t>
            </a:r>
          </a:p>
          <a:p>
            <a:endParaRPr lang="en-US" sz="1600" b="1" dirty="0"/>
          </a:p>
          <a:p>
            <a:r>
              <a:rPr lang="en-US" sz="1600" i="1" dirty="0"/>
              <a:t>a. Problem Statement: Vaccination uptake in the African community in Snohomish county is low. </a:t>
            </a:r>
          </a:p>
          <a:p>
            <a:r>
              <a:rPr lang="en-US" sz="1600" i="1" dirty="0"/>
              <a:t>…Why? Afraid to access a health care facility </a:t>
            </a:r>
          </a:p>
          <a:p>
            <a:r>
              <a:rPr lang="en-US" sz="1600" i="1" dirty="0"/>
              <a:t>…Why? Immigrant status </a:t>
            </a:r>
          </a:p>
          <a:p>
            <a:r>
              <a:rPr lang="en-US" sz="1600" i="1" dirty="0"/>
              <a:t>…why? afraid of deportation only make them not want to access these facilities </a:t>
            </a:r>
          </a:p>
          <a:p>
            <a:r>
              <a:rPr lang="en-US" sz="1600" i="1" dirty="0"/>
              <a:t>….Why? Misunderstandings and thinking free vaccination does not exist rather you need “insurance” </a:t>
            </a:r>
          </a:p>
          <a:p>
            <a:r>
              <a:rPr lang="en-US" sz="1600" i="1" dirty="0"/>
              <a:t>…..Why? Not having representatives in the community to help them understand that vaccinations are free and can be accessible to them in their language </a:t>
            </a:r>
          </a:p>
          <a:p>
            <a:r>
              <a:rPr lang="en-US" sz="1600" i="1" dirty="0"/>
              <a:t>…..Why? Not a well-established community that has the right resources to help this community with their health </a:t>
            </a:r>
          </a:p>
          <a:p>
            <a:endParaRPr lang="en-US" dirty="0"/>
          </a:p>
          <a:p>
            <a:r>
              <a:rPr lang="en-US" b="1" dirty="0"/>
              <a:t>5. Health gaps……..</a:t>
            </a:r>
          </a:p>
          <a:p>
            <a:endParaRPr lang="en-US" b="1" i="1" dirty="0"/>
          </a:p>
          <a:p>
            <a:r>
              <a:rPr lang="en-US" sz="1600" i="1" dirty="0">
                <a:latin typeface="Corbel" panose="020B0503020204020204" pitchFamily="34" charset="0"/>
              </a:rPr>
              <a:t>(most important to least important) </a:t>
            </a:r>
          </a:p>
          <a:p>
            <a:pPr fontAlgn="base"/>
            <a:r>
              <a:rPr lang="en-US" sz="1600" i="1" dirty="0">
                <a:latin typeface="Corbel" panose="020B0503020204020204" pitchFamily="34" charset="0"/>
              </a:rPr>
              <a:t>a.   1. </a:t>
            </a:r>
            <a:r>
              <a:rPr lang="en-US" sz="1600" i="1" dirty="0"/>
              <a:t>Immigration Status  </a:t>
            </a:r>
          </a:p>
          <a:p>
            <a:pPr fontAlgn="base"/>
            <a:r>
              <a:rPr lang="en-US" sz="1600" i="1" dirty="0"/>
              <a:t>      2. unrestricted funding</a:t>
            </a:r>
          </a:p>
          <a:p>
            <a:pPr fontAlgn="base"/>
            <a:r>
              <a:rPr lang="en-US" sz="1600" i="1" dirty="0"/>
              <a:t>      3. Language barrier</a:t>
            </a:r>
          </a:p>
          <a:p>
            <a:pPr fontAlgn="base"/>
            <a:r>
              <a:rPr lang="en-US" sz="1600" i="1" dirty="0"/>
              <a:t>      4. Lack of health representatives in the community</a:t>
            </a:r>
          </a:p>
          <a:p>
            <a:pPr fontAlgn="base"/>
            <a:r>
              <a:rPr lang="en-US" sz="1600" i="1" dirty="0"/>
              <a:t>      5.Work/transportation conflicts </a:t>
            </a:r>
          </a:p>
          <a:p>
            <a:pPr fontAlgn="base"/>
            <a:endParaRPr lang="en-US" sz="1600" dirty="0">
              <a:latin typeface="Corbel" panose="020B0503020204020204" pitchFamily="34" charset="0"/>
            </a:endParaRPr>
          </a:p>
          <a:p>
            <a:endParaRPr lang="en-US" b="1" dirty="0"/>
          </a:p>
          <a:p>
            <a:endParaRPr lang="en-US" i="1" dirty="0"/>
          </a:p>
          <a:p>
            <a:pPr marL="342900" indent="-342900">
              <a:buFontTx/>
              <a:buAutoNum type="alphaLcPeriod"/>
            </a:pPr>
            <a:endParaRPr lang="en-US" i="1" dirty="0"/>
          </a:p>
          <a:p>
            <a:pPr marL="342900" indent="-342900">
              <a:buFontTx/>
              <a:buAutoNum type="alphaLcPeriod"/>
            </a:pPr>
            <a:endParaRPr lang="en-US" i="1" dirty="0"/>
          </a:p>
          <a:p>
            <a:r>
              <a:rPr lang="en-US" i="1" dirty="0"/>
              <a:t> </a:t>
            </a:r>
          </a:p>
          <a:p>
            <a:br>
              <a:rPr lang="en-US" dirty="0"/>
            </a:br>
            <a:endParaRPr lang="en-US" dirty="0"/>
          </a:p>
          <a:p>
            <a:pPr marL="342900" indent="-342900">
              <a:buAutoNum type="alphaLcPeriod"/>
            </a:pPr>
            <a:endParaRPr lang="en-US" dirty="0"/>
          </a:p>
          <a:p>
            <a:pPr marL="342900" indent="-342900">
              <a:buAutoNum type="alphaLcPeriod"/>
            </a:pPr>
            <a:endParaRPr lang="en-US" dirty="0"/>
          </a:p>
          <a:p>
            <a:r>
              <a:rPr lang="en-US" dirty="0"/>
              <a:t> </a:t>
            </a:r>
          </a:p>
          <a:p>
            <a:endParaRPr lang="en-US" dirty="0"/>
          </a:p>
          <a:p>
            <a:endParaRPr lang="en-US" dirty="0"/>
          </a:p>
          <a:p>
            <a:endParaRPr lang="en-US" dirty="0"/>
          </a:p>
          <a:p>
            <a:endParaRPr lang="en-US" dirty="0"/>
          </a:p>
          <a:p>
            <a:endParaRPr lang="en-US" dirty="0"/>
          </a:p>
          <a:p>
            <a:endParaRPr lang="en-US" dirty="0"/>
          </a:p>
          <a:p>
            <a:pPr fontAlgn="base"/>
            <a:endParaRPr lang="en-US" dirty="0"/>
          </a:p>
          <a:p>
            <a:pPr fontAlgn="base"/>
            <a:endParaRPr lang="en-US" dirty="0"/>
          </a:p>
          <a:p>
            <a:pPr fontAlgn="base"/>
            <a:br>
              <a:rPr lang="en-US" dirty="0"/>
            </a:br>
            <a:endParaRPr lang="en-US" dirty="0"/>
          </a:p>
          <a:p>
            <a:pPr fontAlgn="base"/>
            <a:endParaRPr lang="en-US" dirty="0"/>
          </a:p>
          <a:p>
            <a:pPr fontAlgn="base"/>
            <a:endParaRPr lang="en-US" b="1" i="1" dirty="0"/>
          </a:p>
          <a:p>
            <a:pPr lvl="1"/>
            <a:endParaRPr lang="en-US" dirty="0"/>
          </a:p>
        </p:txBody>
      </p:sp>
    </p:spTree>
    <p:extLst>
      <p:ext uri="{BB962C8B-B14F-4D97-AF65-F5344CB8AC3E}">
        <p14:creationId xmlns:p14="http://schemas.microsoft.com/office/powerpoint/2010/main" val="11767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7000">
              <a:srgbClr val="A04970"/>
            </a:gs>
            <a:gs pos="35000">
              <a:schemeClr val="accent3">
                <a:lumMod val="40000"/>
                <a:lumOff val="60000"/>
              </a:schemeClr>
            </a:gs>
            <a:gs pos="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rot="10800000">
            <a:off x="10490662" y="5187141"/>
            <a:ext cx="1701338" cy="173502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 name="TextBox 4">
            <a:extLst>
              <a:ext uri="{FF2B5EF4-FFF2-40B4-BE49-F238E27FC236}">
                <a16:creationId xmlns:a16="http://schemas.microsoft.com/office/drawing/2014/main" id="{257CEE4B-6D43-9A4E-8BDF-6A6A2BD4CF44}"/>
              </a:ext>
            </a:extLst>
          </p:cNvPr>
          <p:cNvSpPr txBox="1"/>
          <p:nvPr/>
        </p:nvSpPr>
        <p:spPr>
          <a:xfrm>
            <a:off x="6536270" y="496390"/>
            <a:ext cx="4970963" cy="5016758"/>
          </a:xfrm>
          <a:prstGeom prst="rect">
            <a:avLst/>
          </a:prstGeom>
          <a:noFill/>
        </p:spPr>
        <p:txBody>
          <a:bodyPr wrap="square" rtlCol="0">
            <a:spAutoFit/>
          </a:bodyPr>
          <a:lstStyle/>
          <a:p>
            <a:r>
              <a:rPr lang="en-US" sz="2000" b="1" dirty="0">
                <a:solidFill>
                  <a:schemeClr val="bg1"/>
                </a:solidFill>
                <a:latin typeface="Corbel" panose="020B0503020204020204" pitchFamily="34" charset="0"/>
              </a:rPr>
              <a:t>Problem?</a:t>
            </a:r>
            <a:r>
              <a:rPr lang="en-US" sz="2000" dirty="0">
                <a:solidFill>
                  <a:schemeClr val="bg1"/>
                </a:solidFill>
                <a:latin typeface="Corbel" panose="020B0503020204020204" pitchFamily="34" charset="0"/>
              </a:rPr>
              <a:t> The covid-19 vaccination uptake in the WAWAC community in Snohomish WA is low.</a:t>
            </a:r>
          </a:p>
          <a:p>
            <a:endParaRPr lang="en-US" sz="2000" dirty="0">
              <a:solidFill>
                <a:schemeClr val="bg1"/>
              </a:solidFill>
              <a:latin typeface="Corbel" panose="020B0503020204020204" pitchFamily="34" charset="0"/>
            </a:endParaRPr>
          </a:p>
          <a:p>
            <a:pPr marL="342900" indent="-342900">
              <a:buFont typeface="Wingdings" pitchFamily="2" charset="2"/>
              <a:buChar char="Ø"/>
            </a:pPr>
            <a:r>
              <a:rPr lang="en-US" sz="2000" dirty="0">
                <a:solidFill>
                  <a:schemeClr val="bg1"/>
                </a:solidFill>
                <a:latin typeface="Corbel" panose="020B0503020204020204" pitchFamily="34" charset="0"/>
              </a:rPr>
              <a:t>West Africans have low vaccine uptake compared to their white counterparts </a:t>
            </a:r>
            <a:r>
              <a:rPr lang="en-US" sz="2000" baseline="-25000" dirty="0">
                <a:solidFill>
                  <a:schemeClr val="bg1"/>
                </a:solidFill>
                <a:latin typeface="Corbel" panose="020B0503020204020204" pitchFamily="34" charset="0"/>
              </a:rPr>
              <a:t>4</a:t>
            </a:r>
            <a:endParaRPr lang="en-US" sz="2000" dirty="0">
              <a:solidFill>
                <a:schemeClr val="bg1"/>
              </a:solidFill>
              <a:latin typeface="Corbel" panose="020B0503020204020204" pitchFamily="34" charset="0"/>
            </a:endParaRPr>
          </a:p>
          <a:p>
            <a:endParaRPr lang="en-US" sz="2000" dirty="0">
              <a:solidFill>
                <a:schemeClr val="bg1"/>
              </a:solidFill>
            </a:endParaRPr>
          </a:p>
          <a:p>
            <a:r>
              <a:rPr lang="en-US" sz="2000" b="1" dirty="0">
                <a:solidFill>
                  <a:schemeClr val="bg1"/>
                </a:solidFill>
                <a:latin typeface="Corbel" panose="020B0503020204020204" pitchFamily="34" charset="0"/>
              </a:rPr>
              <a:t>Who is the most Affected? </a:t>
            </a:r>
            <a:r>
              <a:rPr lang="en-US" sz="2000" dirty="0">
                <a:solidFill>
                  <a:schemeClr val="bg1"/>
                </a:solidFill>
                <a:latin typeface="Corbel" panose="020B0503020204020204" pitchFamily="34" charset="0"/>
              </a:rPr>
              <a:t>In the community those that are women, senior or children are being the most affected by this low uptake </a:t>
            </a:r>
            <a:r>
              <a:rPr lang="en-US" sz="2000" baseline="-25000" dirty="0">
                <a:solidFill>
                  <a:schemeClr val="bg1"/>
                </a:solidFill>
                <a:latin typeface="Corbel" panose="020B0503020204020204" pitchFamily="34" charset="0"/>
              </a:rPr>
              <a:t>6</a:t>
            </a:r>
          </a:p>
          <a:p>
            <a:endParaRPr lang="en-US" sz="2000" dirty="0">
              <a:solidFill>
                <a:schemeClr val="bg1"/>
              </a:solidFill>
              <a:latin typeface="Corbel" panose="020B0503020204020204" pitchFamily="34" charset="0"/>
            </a:endParaRPr>
          </a:p>
          <a:p>
            <a:r>
              <a:rPr lang="en-US" sz="2000" b="1" dirty="0">
                <a:solidFill>
                  <a:schemeClr val="bg1"/>
                </a:solidFill>
                <a:latin typeface="Corbel" panose="020B0503020204020204" pitchFamily="34" charset="0"/>
              </a:rPr>
              <a:t>CHA? </a:t>
            </a:r>
            <a:r>
              <a:rPr lang="en-US" sz="2000" dirty="0">
                <a:solidFill>
                  <a:schemeClr val="bg1"/>
                </a:solidFill>
                <a:latin typeface="Corbel" panose="020B0503020204020204" pitchFamily="34" charset="0"/>
              </a:rPr>
              <a:t>Help identify the various gaps in the community including barriers that play a large role in having low vaccine uptake</a:t>
            </a:r>
          </a:p>
          <a:p>
            <a:r>
              <a:rPr lang="en-US" sz="2000" dirty="0">
                <a:solidFill>
                  <a:schemeClr val="bg1"/>
                </a:solidFill>
                <a:latin typeface="Corbel" panose="020B0503020204020204" pitchFamily="34" charset="0"/>
              </a:rPr>
              <a:t> in specifically the WAWAC</a:t>
            </a:r>
          </a:p>
          <a:p>
            <a:r>
              <a:rPr lang="en-US" sz="2000" dirty="0">
                <a:solidFill>
                  <a:schemeClr val="bg1"/>
                </a:solidFill>
                <a:latin typeface="Corbel" panose="020B0503020204020204" pitchFamily="34" charset="0"/>
              </a:rPr>
              <a:t> community. </a:t>
            </a:r>
            <a:endParaRPr lang="en-US" sz="2000" b="1" dirty="0">
              <a:solidFill>
                <a:schemeClr val="bg1"/>
              </a:solidFill>
              <a:latin typeface="Corbel" panose="020B0503020204020204" pitchFamily="34" charset="0"/>
            </a:endParaRPr>
          </a:p>
        </p:txBody>
      </p:sp>
      <p:pic>
        <p:nvPicPr>
          <p:cNvPr id="12" name="Picture 11">
            <a:extLst>
              <a:ext uri="{FF2B5EF4-FFF2-40B4-BE49-F238E27FC236}">
                <a16:creationId xmlns:a16="http://schemas.microsoft.com/office/drawing/2014/main" id="{D44F3FB7-165A-7245-A073-C808B9CA5509}"/>
              </a:ext>
            </a:extLst>
          </p:cNvPr>
          <p:cNvPicPr>
            <a:picLocks noChangeAspect="1"/>
          </p:cNvPicPr>
          <p:nvPr/>
        </p:nvPicPr>
        <p:blipFill>
          <a:blip r:embed="rId3"/>
          <a:stretch>
            <a:fillRect/>
          </a:stretch>
        </p:blipFill>
        <p:spPr>
          <a:xfrm>
            <a:off x="1787100" y="1113702"/>
            <a:ext cx="3455187" cy="2044956"/>
          </a:xfrm>
          <a:prstGeom prst="ellipse">
            <a:avLst/>
          </a:prstGeom>
          <a:ln>
            <a:noFill/>
          </a:ln>
          <a:effectLst>
            <a:softEdge rad="112500"/>
          </a:effectLst>
        </p:spPr>
      </p:pic>
      <p:pic>
        <p:nvPicPr>
          <p:cNvPr id="13" name="Picture 12">
            <a:extLst>
              <a:ext uri="{FF2B5EF4-FFF2-40B4-BE49-F238E27FC236}">
                <a16:creationId xmlns:a16="http://schemas.microsoft.com/office/drawing/2014/main" id="{EF454D05-DF21-1A42-A8E4-8D2927991CB6}"/>
              </a:ext>
            </a:extLst>
          </p:cNvPr>
          <p:cNvPicPr>
            <a:picLocks noChangeAspect="1"/>
          </p:cNvPicPr>
          <p:nvPr/>
        </p:nvPicPr>
        <p:blipFill>
          <a:blip r:embed="rId4"/>
          <a:stretch>
            <a:fillRect/>
          </a:stretch>
        </p:blipFill>
        <p:spPr>
          <a:xfrm>
            <a:off x="1933423" y="4621510"/>
            <a:ext cx="3722309" cy="2245576"/>
          </a:xfrm>
          <a:prstGeom prst="ellipse">
            <a:avLst/>
          </a:prstGeom>
          <a:ln>
            <a:noFill/>
          </a:ln>
          <a:effectLst>
            <a:softEdge rad="112500"/>
          </a:effectLst>
        </p:spPr>
      </p:pic>
      <p:pic>
        <p:nvPicPr>
          <p:cNvPr id="14" name="Picture 13">
            <a:extLst>
              <a:ext uri="{FF2B5EF4-FFF2-40B4-BE49-F238E27FC236}">
                <a16:creationId xmlns:a16="http://schemas.microsoft.com/office/drawing/2014/main" id="{766889E6-5EC3-0A48-B813-8EF23A4634C9}"/>
              </a:ext>
            </a:extLst>
          </p:cNvPr>
          <p:cNvPicPr>
            <a:picLocks noChangeAspect="1"/>
          </p:cNvPicPr>
          <p:nvPr/>
        </p:nvPicPr>
        <p:blipFill>
          <a:blip r:embed="rId5"/>
          <a:stretch>
            <a:fillRect/>
          </a:stretch>
        </p:blipFill>
        <p:spPr>
          <a:xfrm>
            <a:off x="29752" y="2848527"/>
            <a:ext cx="3514695" cy="2083114"/>
          </a:xfrm>
          <a:prstGeom prst="ellipse">
            <a:avLst/>
          </a:prstGeom>
          <a:ln>
            <a:noFill/>
          </a:ln>
          <a:effectLst>
            <a:softEdge rad="112500"/>
          </a:effectLst>
        </p:spPr>
      </p:pic>
      <p:pic>
        <p:nvPicPr>
          <p:cNvPr id="17" name="Picture 16">
            <a:extLst>
              <a:ext uri="{FF2B5EF4-FFF2-40B4-BE49-F238E27FC236}">
                <a16:creationId xmlns:a16="http://schemas.microsoft.com/office/drawing/2014/main" id="{55191DF4-CD85-4D4E-9CDB-7188EE255023}"/>
              </a:ext>
            </a:extLst>
          </p:cNvPr>
          <p:cNvPicPr>
            <a:picLocks noChangeAspect="1"/>
          </p:cNvPicPr>
          <p:nvPr/>
        </p:nvPicPr>
        <p:blipFill>
          <a:blip r:embed="rId6"/>
          <a:stretch>
            <a:fillRect/>
          </a:stretch>
        </p:blipFill>
        <p:spPr>
          <a:xfrm>
            <a:off x="10927041" y="5673941"/>
            <a:ext cx="881693" cy="881693"/>
          </a:xfrm>
          <a:prstGeom prst="rect">
            <a:avLst/>
          </a:prstGeom>
        </p:spPr>
      </p:pic>
      <p:sp>
        <p:nvSpPr>
          <p:cNvPr id="20" name="TextBox 19">
            <a:extLst>
              <a:ext uri="{FF2B5EF4-FFF2-40B4-BE49-F238E27FC236}">
                <a16:creationId xmlns:a16="http://schemas.microsoft.com/office/drawing/2014/main" id="{10DF35AE-17B9-0148-9D9B-A3461F7CDFE3}"/>
              </a:ext>
            </a:extLst>
          </p:cNvPr>
          <p:cNvSpPr txBox="1"/>
          <p:nvPr/>
        </p:nvSpPr>
        <p:spPr>
          <a:xfrm>
            <a:off x="106581" y="128252"/>
            <a:ext cx="5989419" cy="784830"/>
          </a:xfrm>
          <a:prstGeom prst="rect">
            <a:avLst/>
          </a:prstGeom>
          <a:noFill/>
        </p:spPr>
        <p:txBody>
          <a:bodyPr wrap="square" rtlCol="0">
            <a:spAutoFit/>
          </a:bodyPr>
          <a:lstStyle/>
          <a:p>
            <a:r>
              <a:rPr lang="en-US" sz="4500" b="1" dirty="0">
                <a:latin typeface="Corbel" panose="020B0503020204020204" pitchFamily="34" charset="0"/>
              </a:rPr>
              <a:t>Summary of Problem</a:t>
            </a:r>
          </a:p>
        </p:txBody>
      </p:sp>
    </p:spTree>
    <p:extLst>
      <p:ext uri="{BB962C8B-B14F-4D97-AF65-F5344CB8AC3E}">
        <p14:creationId xmlns:p14="http://schemas.microsoft.com/office/powerpoint/2010/main" val="30693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0A3B841-2E22-164A-B45E-2718EC016007}"/>
              </a:ext>
            </a:extLst>
          </p:cNvPr>
          <p:cNvPicPr>
            <a:picLocks noChangeAspect="1"/>
          </p:cNvPicPr>
          <p:nvPr/>
        </p:nvPicPr>
        <p:blipFill>
          <a:blip r:embed="rId3"/>
          <a:stretch>
            <a:fillRect/>
          </a:stretch>
        </p:blipFill>
        <p:spPr>
          <a:xfrm>
            <a:off x="175052" y="184578"/>
            <a:ext cx="4770985" cy="439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B4BA6F46-D7C0-6645-A452-AECB01C22542}"/>
              </a:ext>
            </a:extLst>
          </p:cNvPr>
          <p:cNvSpPr txBox="1"/>
          <p:nvPr/>
        </p:nvSpPr>
        <p:spPr>
          <a:xfrm>
            <a:off x="7245963" y="2933868"/>
            <a:ext cx="4896342" cy="1015663"/>
          </a:xfrm>
          <a:prstGeom prst="rect">
            <a:avLst/>
          </a:prstGeom>
          <a:noFill/>
        </p:spPr>
        <p:txBody>
          <a:bodyPr wrap="square" rtlCol="0">
            <a:spAutoFit/>
          </a:bodyPr>
          <a:lstStyle/>
          <a:p>
            <a:r>
              <a:rPr lang="en-US" sz="6000" b="1" dirty="0">
                <a:latin typeface="Apple Chancery" panose="03020702040506060504" pitchFamily="66" charset="-79"/>
                <a:cs typeface="Apple Chancery" panose="03020702040506060504" pitchFamily="66" charset="-79"/>
              </a:rPr>
              <a:t>Thank You</a:t>
            </a:r>
          </a:p>
        </p:txBody>
      </p:sp>
      <p:pic>
        <p:nvPicPr>
          <p:cNvPr id="16" name="Picture 15">
            <a:extLst>
              <a:ext uri="{FF2B5EF4-FFF2-40B4-BE49-F238E27FC236}">
                <a16:creationId xmlns:a16="http://schemas.microsoft.com/office/drawing/2014/main" id="{93354811-DDF8-804D-A62D-A0A0DD395D11}"/>
              </a:ext>
            </a:extLst>
          </p:cNvPr>
          <p:cNvPicPr>
            <a:picLocks noChangeAspect="1"/>
          </p:cNvPicPr>
          <p:nvPr/>
        </p:nvPicPr>
        <p:blipFill>
          <a:blip r:embed="rId4"/>
          <a:stretch>
            <a:fillRect/>
          </a:stretch>
        </p:blipFill>
        <p:spPr>
          <a:xfrm>
            <a:off x="6083300" y="3416300"/>
            <a:ext cx="25400" cy="25400"/>
          </a:xfrm>
          <a:prstGeom prst="rect">
            <a:avLst/>
          </a:prstGeom>
        </p:spPr>
      </p:pic>
      <p:pic>
        <p:nvPicPr>
          <p:cNvPr id="17" name="Picture 16">
            <a:extLst>
              <a:ext uri="{FF2B5EF4-FFF2-40B4-BE49-F238E27FC236}">
                <a16:creationId xmlns:a16="http://schemas.microsoft.com/office/drawing/2014/main" id="{7BD21AA1-C18E-9F42-9B68-15112CC26113}"/>
              </a:ext>
            </a:extLst>
          </p:cNvPr>
          <p:cNvPicPr>
            <a:picLocks noChangeAspect="1"/>
          </p:cNvPicPr>
          <p:nvPr/>
        </p:nvPicPr>
        <p:blipFill>
          <a:blip r:embed="rId4"/>
          <a:stretch>
            <a:fillRect/>
          </a:stretch>
        </p:blipFill>
        <p:spPr>
          <a:xfrm>
            <a:off x="6083300" y="3416300"/>
            <a:ext cx="25400" cy="25400"/>
          </a:xfrm>
          <a:prstGeom prst="rect">
            <a:avLst/>
          </a:prstGeom>
        </p:spPr>
      </p:pic>
      <p:pic>
        <p:nvPicPr>
          <p:cNvPr id="20" name="Picture 19">
            <a:extLst>
              <a:ext uri="{FF2B5EF4-FFF2-40B4-BE49-F238E27FC236}">
                <a16:creationId xmlns:a16="http://schemas.microsoft.com/office/drawing/2014/main" id="{DDC75BAC-871D-834A-8435-07D93E515C08}"/>
              </a:ext>
            </a:extLst>
          </p:cNvPr>
          <p:cNvPicPr>
            <a:picLocks noChangeAspect="1"/>
          </p:cNvPicPr>
          <p:nvPr/>
        </p:nvPicPr>
        <p:blipFill>
          <a:blip r:embed="rId5"/>
          <a:stretch>
            <a:fillRect/>
          </a:stretch>
        </p:blipFill>
        <p:spPr>
          <a:xfrm>
            <a:off x="2504501" y="4151351"/>
            <a:ext cx="3821057" cy="2522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98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a:xfrm>
            <a:off x="103725" y="263271"/>
            <a:ext cx="11045331" cy="432000"/>
          </a:xfrm>
        </p:spPr>
        <p:txBody>
          <a:bodyPr/>
          <a:lstStyle/>
          <a:p>
            <a:r>
              <a:rPr lang="en-US" sz="4000" dirty="0">
                <a:solidFill>
                  <a:schemeClr val="tx1"/>
                </a:solidFill>
              </a:rPr>
              <a:t>Snohomish / WAWAC Community Demographics </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a:xfrm>
            <a:off x="995254" y="3936210"/>
            <a:ext cx="1620000" cy="360000"/>
          </a:xfrm>
        </p:spPr>
        <p:txBody>
          <a:bodyPr/>
          <a:lstStyle/>
          <a:p>
            <a:r>
              <a:rPr lang="en-US" b="1" dirty="0">
                <a:solidFill>
                  <a:schemeClr val="tx1"/>
                </a:solidFill>
              </a:rPr>
              <a:t>Dominant Immigrant community </a:t>
            </a:r>
            <a:r>
              <a:rPr lang="en-US" b="1" baseline="-25000" dirty="0">
                <a:solidFill>
                  <a:schemeClr val="tx1"/>
                </a:solidFill>
              </a:rPr>
              <a:t>1</a:t>
            </a:r>
            <a:r>
              <a:rPr lang="en-US" b="1" dirty="0">
                <a:solidFill>
                  <a:schemeClr val="tx1"/>
                </a:solidFill>
              </a:rPr>
              <a:t>  </a:t>
            </a:r>
          </a:p>
        </p:txBody>
      </p:sp>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3144042" y="3950115"/>
            <a:ext cx="1620000" cy="360000"/>
          </a:xfrm>
        </p:spPr>
        <p:txBody>
          <a:bodyPr/>
          <a:lstStyle/>
          <a:p>
            <a:r>
              <a:rPr lang="en-US" b="1" dirty="0">
                <a:solidFill>
                  <a:schemeClr val="tx1"/>
                </a:solidFill>
              </a:rPr>
              <a:t>Black/African Community </a:t>
            </a:r>
            <a:r>
              <a:rPr lang="en-US" b="1" baseline="-25000" dirty="0">
                <a:solidFill>
                  <a:schemeClr val="tx1"/>
                </a:solidFill>
              </a:rPr>
              <a:t>1</a:t>
            </a:r>
            <a:endParaRPr lang="en-US" b="1" dirty="0">
              <a:solidFill>
                <a:schemeClr val="tx1"/>
              </a:solidFill>
            </a:endParaRP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9671607" y="3943971"/>
            <a:ext cx="1777978" cy="172239"/>
          </a:xfrm>
        </p:spPr>
        <p:txBody>
          <a:bodyPr/>
          <a:lstStyle/>
          <a:p>
            <a:r>
              <a:rPr lang="en-US" b="1" dirty="0">
                <a:solidFill>
                  <a:schemeClr val="tx1"/>
                </a:solidFill>
              </a:rPr>
              <a:t>40% single parent household in Snohomish </a:t>
            </a:r>
            <a:r>
              <a:rPr lang="en-US" b="1" baseline="-25000" dirty="0">
                <a:solidFill>
                  <a:schemeClr val="tx1"/>
                </a:solidFill>
              </a:rPr>
              <a:t>3</a:t>
            </a:r>
            <a:endParaRPr lang="en-US" b="1" dirty="0">
              <a:solidFill>
                <a:schemeClr val="tx1"/>
              </a:solidFill>
              <a:highlight>
                <a:srgbClr val="FFFF00"/>
              </a:highlight>
            </a:endParaRP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7540748" y="3943972"/>
            <a:ext cx="1620000" cy="360000"/>
          </a:xfrm>
        </p:spPr>
        <p:txBody>
          <a:bodyPr/>
          <a:lstStyle/>
          <a:p>
            <a:r>
              <a:rPr lang="en-US" b="1" dirty="0">
                <a:solidFill>
                  <a:schemeClr val="tx1"/>
                </a:solidFill>
              </a:rPr>
              <a:t>27% of population living in poverty in Snohomish</a:t>
            </a:r>
            <a:r>
              <a:rPr lang="en-US" b="1" baseline="-25000" dirty="0">
                <a:solidFill>
                  <a:schemeClr val="tx1"/>
                </a:solidFill>
              </a:rPr>
              <a:t>3</a:t>
            </a:r>
            <a:endParaRPr lang="en-US" dirty="0"/>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a:xfrm>
            <a:off x="5256972" y="3950115"/>
            <a:ext cx="1620000" cy="360000"/>
          </a:xfrm>
        </p:spPr>
        <p:txBody>
          <a:bodyPr/>
          <a:lstStyle/>
          <a:p>
            <a:r>
              <a:rPr lang="en-US" b="1" dirty="0">
                <a:solidFill>
                  <a:schemeClr val="tx1"/>
                </a:solidFill>
              </a:rPr>
              <a:t>30% fully vaccinated in the West African Community </a:t>
            </a:r>
            <a:r>
              <a:rPr lang="en-US" b="1" baseline="-25000" dirty="0">
                <a:solidFill>
                  <a:schemeClr val="tx1"/>
                </a:solidFill>
              </a:rPr>
              <a:t>11</a:t>
            </a:r>
          </a:p>
          <a:p>
            <a:endParaRPr lang="en-US" b="1" dirty="0">
              <a:solidFill>
                <a:schemeClr val="tx1"/>
              </a:solidFill>
            </a:endParaRPr>
          </a:p>
        </p:txBody>
      </p:sp>
      <p:pic>
        <p:nvPicPr>
          <p:cNvPr id="37" name="Picture Placeholder 36" descr="Group of men">
            <a:extLst>
              <a:ext uri="{FF2B5EF4-FFF2-40B4-BE49-F238E27FC236}">
                <a16:creationId xmlns:a16="http://schemas.microsoft.com/office/drawing/2014/main" id="{B2DA8436-A57F-6540-8AE0-1F41B88E2DCB}"/>
              </a:ext>
            </a:extLst>
          </p:cNvPr>
          <p:cNvPicPr>
            <a:picLocks noGrp="1" noChangeAspect="1"/>
          </p:cNvPicPr>
          <p:nvPr>
            <p:ph type="pic" sz="quarter" idx="41"/>
          </p:nvPr>
        </p:nvPicPr>
        <p:blipFill>
          <a:blip r:embed="rId3">
            <a:extLst>
              <a:ext uri="{96DAC541-7B7A-43D3-8B79-37D633B846F1}">
                <asvg:svgBlip xmlns:asvg="http://schemas.microsoft.com/office/drawing/2016/SVG/main" r:embed="rId4"/>
              </a:ext>
            </a:extLst>
          </a:blip>
          <a:srcRect/>
          <a:stretch>
            <a:fillRect/>
          </a:stretch>
        </p:blipFill>
        <p:spPr>
          <a:xfrm>
            <a:off x="1493838" y="2719388"/>
            <a:ext cx="622300" cy="622300"/>
          </a:xfrm>
        </p:spPr>
      </p:pic>
      <p:pic>
        <p:nvPicPr>
          <p:cNvPr id="48" name="Picture Placeholder 47" descr="Group of people">
            <a:extLst>
              <a:ext uri="{FF2B5EF4-FFF2-40B4-BE49-F238E27FC236}">
                <a16:creationId xmlns:a16="http://schemas.microsoft.com/office/drawing/2014/main" id="{DEAD8395-14AF-5B4D-B830-37D0916E2EF2}"/>
              </a:ext>
            </a:extLst>
          </p:cNvPr>
          <p:cNvPicPr>
            <a:picLocks noGrp="1" noChangeAspect="1"/>
          </p:cNvPicPr>
          <p:nvPr>
            <p:ph type="pic" sz="quarter" idx="48"/>
          </p:nvPr>
        </p:nvPicPr>
        <p:blipFill>
          <a:blip r:embed="rId5">
            <a:extLst>
              <a:ext uri="{96DAC541-7B7A-43D3-8B79-37D633B846F1}">
                <asvg:svgBlip xmlns:asvg="http://schemas.microsoft.com/office/drawing/2016/SVG/main" r:embed="rId6"/>
              </a:ext>
            </a:extLst>
          </a:blip>
          <a:srcRect/>
          <a:stretch>
            <a:fillRect/>
          </a:stretch>
        </p:blipFill>
        <p:spPr>
          <a:xfrm>
            <a:off x="5626391" y="2583025"/>
            <a:ext cx="881162" cy="895025"/>
          </a:xfrm>
        </p:spPr>
      </p:pic>
      <p:pic>
        <p:nvPicPr>
          <p:cNvPr id="55" name="Picture Placeholder 54" descr="Woman with baby">
            <a:extLst>
              <a:ext uri="{FF2B5EF4-FFF2-40B4-BE49-F238E27FC236}">
                <a16:creationId xmlns:a16="http://schemas.microsoft.com/office/drawing/2014/main" id="{3B1838C1-E6DC-B64D-A4F9-13FBB81A4566}"/>
              </a:ext>
            </a:extLst>
          </p:cNvPr>
          <p:cNvPicPr>
            <a:picLocks noGrp="1" noChangeAspect="1"/>
          </p:cNvPicPr>
          <p:nvPr>
            <p:ph type="pic" sz="quarter" idx="50"/>
          </p:nvPr>
        </p:nvPicPr>
        <p:blipFill>
          <a:blip r:embed="rId7">
            <a:extLst>
              <a:ext uri="{96DAC541-7B7A-43D3-8B79-37D633B846F1}">
                <asvg:svgBlip xmlns:asvg="http://schemas.microsoft.com/office/drawing/2016/SVG/main" r:embed="rId8"/>
              </a:ext>
            </a:extLst>
          </a:blip>
          <a:srcRect/>
          <a:stretch>
            <a:fillRect/>
          </a:stretch>
        </p:blipFill>
        <p:spPr>
          <a:xfrm>
            <a:off x="9903670" y="2596889"/>
            <a:ext cx="881161" cy="881161"/>
          </a:xfrm>
        </p:spPr>
      </p:pic>
      <p:pic>
        <p:nvPicPr>
          <p:cNvPr id="61" name="Graphic 60" descr="Home">
            <a:extLst>
              <a:ext uri="{FF2B5EF4-FFF2-40B4-BE49-F238E27FC236}">
                <a16:creationId xmlns:a16="http://schemas.microsoft.com/office/drawing/2014/main" id="{9EE81C68-F59E-8640-8E66-7E99CF7FFB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57262" y="2538942"/>
            <a:ext cx="914400" cy="914400"/>
          </a:xfrm>
          <a:prstGeom prst="rect">
            <a:avLst/>
          </a:prstGeom>
        </p:spPr>
      </p:pic>
      <p:pic>
        <p:nvPicPr>
          <p:cNvPr id="65" name="Graphic 64" descr="Sign Language">
            <a:extLst>
              <a:ext uri="{FF2B5EF4-FFF2-40B4-BE49-F238E27FC236}">
                <a16:creationId xmlns:a16="http://schemas.microsoft.com/office/drawing/2014/main" id="{146DDC0C-D56C-FA4F-8656-A0AEC280CB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83512" y="2583025"/>
            <a:ext cx="914400" cy="914400"/>
          </a:xfrm>
          <a:prstGeom prst="rect">
            <a:avLst/>
          </a:prstGeom>
        </p:spPr>
      </p:pic>
    </p:spTree>
    <p:extLst>
      <p:ext uri="{BB962C8B-B14F-4D97-AF65-F5344CB8AC3E}">
        <p14:creationId xmlns:p14="http://schemas.microsoft.com/office/powerpoint/2010/main" val="2712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255458" y="1176193"/>
            <a:ext cx="4957458" cy="4505614"/>
          </a:xfrm>
        </p:spPr>
        <p:txBody>
          <a:bodyPr/>
          <a:lstStyle/>
          <a:p>
            <a:r>
              <a:rPr lang="en-US" noProof="1">
                <a:solidFill>
                  <a:schemeClr val="tx1"/>
                </a:solidFill>
                <a:latin typeface="Corbel" panose="020B0503020204020204" pitchFamily="34" charset="0"/>
              </a:rPr>
              <a:t> WAWAC is serving home to over 20k West African in the state. </a:t>
            </a:r>
          </a:p>
          <a:p>
            <a:r>
              <a:rPr lang="en-US" dirty="0">
                <a:solidFill>
                  <a:schemeClr val="tx1"/>
                </a:solidFill>
              </a:rPr>
              <a:t>A culture that brings them together to help them strive</a:t>
            </a:r>
            <a:r>
              <a:rPr lang="en-US" noProof="1">
                <a:solidFill>
                  <a:schemeClr val="tx1"/>
                </a:solidFill>
                <a:latin typeface="Corbel" panose="020B0503020204020204" pitchFamily="34" charset="0"/>
              </a:rPr>
              <a:t>.</a:t>
            </a:r>
          </a:p>
          <a:p>
            <a:r>
              <a:rPr lang="en-US" noProof="1">
                <a:solidFill>
                  <a:schemeClr val="tx1"/>
                </a:solidFill>
                <a:latin typeface="Corbel" panose="020B0503020204020204" pitchFamily="34" charset="0"/>
              </a:rPr>
              <a:t>Celebrate the diversity of the people and their culture; using food, color, music and more. </a:t>
            </a:r>
          </a:p>
          <a:p>
            <a:r>
              <a:rPr lang="en-US" noProof="1">
                <a:solidFill>
                  <a:schemeClr val="tx1"/>
                </a:solidFill>
                <a:latin typeface="Corbel" panose="020B0503020204020204" pitchFamily="34" charset="0"/>
              </a:rPr>
              <a:t>After school programs, childcare, knitting club, fresh produce given to the community, support groups. </a:t>
            </a:r>
          </a:p>
          <a:p>
            <a:r>
              <a:rPr lang="en-US" dirty="0">
                <a:solidFill>
                  <a:schemeClr val="tx1"/>
                </a:solidFill>
              </a:rPr>
              <a:t>Fundraising</a:t>
            </a:r>
            <a:endParaRPr lang="en-US" noProof="1">
              <a:solidFill>
                <a:schemeClr val="tx1"/>
              </a:solidFill>
              <a:latin typeface="Corbel" panose="020B0503020204020204" pitchFamily="34" charset="0"/>
            </a:endParaRPr>
          </a:p>
          <a:p>
            <a:r>
              <a:rPr lang="en-US" noProof="1">
                <a:solidFill>
                  <a:schemeClr val="tx1"/>
                </a:solidFill>
                <a:latin typeface="Corbel" panose="020B0503020204020204" pitchFamily="34" charset="0"/>
              </a:rPr>
              <a:t>Religious beliefes are important:</a:t>
            </a:r>
          </a:p>
          <a:p>
            <a:pPr lvl="1"/>
            <a:r>
              <a:rPr lang="en-US" noProof="1">
                <a:solidFill>
                  <a:schemeClr val="tx1"/>
                </a:solidFill>
                <a:latin typeface="Corbel" panose="020B0503020204020204" pitchFamily="34" charset="0"/>
              </a:rPr>
              <a:t>Religion teches to help eachother and give eachother a place to sleep if in need. </a:t>
            </a:r>
          </a:p>
          <a:p>
            <a:r>
              <a:rPr lang="en-US" noProof="1">
                <a:solidFill>
                  <a:schemeClr val="tx1"/>
                </a:solidFill>
                <a:latin typeface="Corbel" panose="020B0503020204020204" pitchFamily="34" charset="0"/>
              </a:rPr>
              <a:t>Health disparities since they are a minority group such as insurance, lack of care, burden of disease </a:t>
            </a:r>
          </a:p>
          <a:p>
            <a:r>
              <a:rPr lang="en-US" noProof="1">
                <a:solidFill>
                  <a:schemeClr val="tx1"/>
                </a:solidFill>
                <a:latin typeface="Corbel" panose="020B0503020204020204" pitchFamily="34" charset="0"/>
              </a:rPr>
              <a:t>Majority seniors with underlying health conditions </a:t>
            </a:r>
          </a:p>
          <a:p>
            <a:pPr marL="0" indent="0">
              <a:buNone/>
            </a:pPr>
            <a:endParaRPr lang="en-US" sz="2500" baseline="-25000" noProof="1">
              <a:solidFill>
                <a:schemeClr val="tx1"/>
              </a:solidFill>
              <a:latin typeface="Corbel" panose="020B0503020204020204" pitchFamily="34" charset="0"/>
            </a:endParaRP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4</a:t>
            </a:fld>
            <a:endParaRPr lang="en-US" dirty="0"/>
          </a:p>
        </p:txBody>
      </p:sp>
      <p:sp>
        <p:nvSpPr>
          <p:cNvPr id="8" name="Title 7">
            <a:extLst>
              <a:ext uri="{FF2B5EF4-FFF2-40B4-BE49-F238E27FC236}">
                <a16:creationId xmlns:a16="http://schemas.microsoft.com/office/drawing/2014/main" id="{1079F6E0-6109-6348-92A7-1AB5E56085D0}"/>
              </a:ext>
            </a:extLst>
          </p:cNvPr>
          <p:cNvSpPr>
            <a:spLocks noGrp="1"/>
          </p:cNvSpPr>
          <p:nvPr>
            <p:ph type="ctrTitle"/>
          </p:nvPr>
        </p:nvSpPr>
        <p:spPr>
          <a:xfrm>
            <a:off x="7162801" y="1973658"/>
            <a:ext cx="4854148" cy="788591"/>
          </a:xfrm>
        </p:spPr>
        <p:txBody>
          <a:bodyPr/>
          <a:lstStyle/>
          <a:p>
            <a:r>
              <a:rPr lang="en-US" dirty="0">
                <a:solidFill>
                  <a:schemeClr val="tx1"/>
                </a:solidFill>
              </a:rPr>
              <a:t>Summary </a:t>
            </a:r>
            <a:br>
              <a:rPr lang="en-US" dirty="0">
                <a:solidFill>
                  <a:schemeClr val="tx1"/>
                </a:solidFill>
              </a:rPr>
            </a:br>
            <a:r>
              <a:rPr lang="en-US" dirty="0">
                <a:solidFill>
                  <a:schemeClr val="tx1"/>
                </a:solidFill>
              </a:rPr>
              <a:t>of  the    </a:t>
            </a:r>
            <a:br>
              <a:rPr lang="en-US" dirty="0">
                <a:solidFill>
                  <a:schemeClr val="tx1"/>
                </a:solidFill>
              </a:rPr>
            </a:br>
            <a:r>
              <a:rPr lang="en-US" dirty="0">
                <a:solidFill>
                  <a:schemeClr val="tx1"/>
                </a:solidFill>
              </a:rPr>
              <a:t>Community </a:t>
            </a:r>
            <a:r>
              <a:rPr lang="en-US" baseline="-25000" dirty="0">
                <a:solidFill>
                  <a:schemeClr val="tx1"/>
                </a:solidFill>
              </a:rPr>
              <a:t>1</a:t>
            </a:r>
            <a:r>
              <a:rPr lang="en-US" dirty="0">
                <a:solidFill>
                  <a:schemeClr val="tx1"/>
                </a:solidFill>
              </a:rPr>
              <a:t> </a:t>
            </a:r>
          </a:p>
        </p:txBody>
      </p:sp>
      <p:pic>
        <p:nvPicPr>
          <p:cNvPr id="18" name="Picture 17">
            <a:extLst>
              <a:ext uri="{FF2B5EF4-FFF2-40B4-BE49-F238E27FC236}">
                <a16:creationId xmlns:a16="http://schemas.microsoft.com/office/drawing/2014/main" id="{EE25A6F9-8183-2844-8EC5-4E37BB4B2D3B}"/>
              </a:ext>
            </a:extLst>
          </p:cNvPr>
          <p:cNvPicPr>
            <a:picLocks noChangeAspect="1"/>
          </p:cNvPicPr>
          <p:nvPr/>
        </p:nvPicPr>
        <p:blipFill>
          <a:blip r:embed="rId3"/>
          <a:stretch>
            <a:fillRect/>
          </a:stretch>
        </p:blipFill>
        <p:spPr>
          <a:xfrm>
            <a:off x="0" y="196033"/>
            <a:ext cx="3657600" cy="739691"/>
          </a:xfrm>
          <a:prstGeom prst="rect">
            <a:avLst/>
          </a:prstGeom>
        </p:spPr>
      </p:pic>
      <p:pic>
        <p:nvPicPr>
          <p:cNvPr id="26" name="Picture Placeholder 25" descr="A picture containing person, indoor, family&#10;&#10;Description automatically generated">
            <a:extLst>
              <a:ext uri="{FF2B5EF4-FFF2-40B4-BE49-F238E27FC236}">
                <a16:creationId xmlns:a16="http://schemas.microsoft.com/office/drawing/2014/main" id="{2A4B3FD8-7256-CC4E-8EB7-F8A1893C63E0}"/>
              </a:ext>
            </a:extLst>
          </p:cNvPr>
          <p:cNvPicPr>
            <a:picLocks noGrp="1" noChangeAspect="1"/>
          </p:cNvPicPr>
          <p:nvPr>
            <p:ph type="pic" sz="quarter" idx="10"/>
          </p:nvPr>
        </p:nvPicPr>
        <p:blipFill>
          <a:blip r:embed="rId4"/>
          <a:srcRect l="26285" r="26285"/>
          <a:stretch>
            <a:fillRect/>
          </a:stretch>
        </p:blipFill>
        <p:spPr>
          <a:xfrm>
            <a:off x="5289746" y="196032"/>
            <a:ext cx="3475177" cy="3555252"/>
          </a:xfrm>
        </p:spPr>
      </p:pic>
      <p:pic>
        <p:nvPicPr>
          <p:cNvPr id="30" name="Picture 29" descr="Icon&#10;&#10;Description automatically generated">
            <a:extLst>
              <a:ext uri="{FF2B5EF4-FFF2-40B4-BE49-F238E27FC236}">
                <a16:creationId xmlns:a16="http://schemas.microsoft.com/office/drawing/2014/main" id="{17D50DBA-EA0C-2E47-B97A-1041107C4F5D}"/>
              </a:ext>
            </a:extLst>
          </p:cNvPr>
          <p:cNvPicPr>
            <a:picLocks noChangeAspect="1"/>
          </p:cNvPicPr>
          <p:nvPr/>
        </p:nvPicPr>
        <p:blipFill>
          <a:blip r:embed="rId5"/>
          <a:stretch>
            <a:fillRect/>
          </a:stretch>
        </p:blipFill>
        <p:spPr>
          <a:xfrm>
            <a:off x="5132509" y="5253493"/>
            <a:ext cx="1659467" cy="1659467"/>
          </a:xfrm>
          <a:prstGeom prst="rect">
            <a:avLst/>
          </a:prstGeom>
        </p:spPr>
      </p:pic>
    </p:spTree>
    <p:extLst>
      <p:ext uri="{BB962C8B-B14F-4D97-AF65-F5344CB8AC3E}">
        <p14:creationId xmlns:p14="http://schemas.microsoft.com/office/powerpoint/2010/main" val="212272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2AC9A-0FD0-4DA8-99B4-C440A1D15DA4}"/>
              </a:ext>
            </a:extLst>
          </p:cNvPr>
          <p:cNvSpPr>
            <a:spLocks noGrp="1"/>
          </p:cNvSpPr>
          <p:nvPr>
            <p:ph type="ctrTitle"/>
          </p:nvPr>
        </p:nvSpPr>
        <p:spPr bwMode="gray">
          <a:xfrm>
            <a:off x="6776569" y="130790"/>
            <a:ext cx="5240379" cy="1497286"/>
          </a:xfrm>
        </p:spPr>
        <p:txBody>
          <a:bodyPr/>
          <a:lstStyle/>
          <a:p>
            <a:r>
              <a:rPr lang="en-US" dirty="0">
                <a:solidFill>
                  <a:schemeClr val="tx1"/>
                </a:solidFill>
              </a:rPr>
              <a:t>Overview of</a:t>
            </a:r>
            <a:br>
              <a:rPr lang="en-US" dirty="0">
                <a:solidFill>
                  <a:schemeClr val="tx1"/>
                </a:solidFill>
              </a:rPr>
            </a:br>
            <a:r>
              <a:rPr lang="en-US" dirty="0">
                <a:solidFill>
                  <a:schemeClr val="tx1"/>
                </a:solidFill>
              </a:rPr>
              <a:t> Assessment Plan</a:t>
            </a:r>
          </a:p>
        </p:txBody>
      </p:sp>
      <p:sp>
        <p:nvSpPr>
          <p:cNvPr id="4" name="Subtitle 3">
            <a:extLst>
              <a:ext uri="{FF2B5EF4-FFF2-40B4-BE49-F238E27FC236}">
                <a16:creationId xmlns:a16="http://schemas.microsoft.com/office/drawing/2014/main" id="{F28FED25-4DDC-4D72-A54E-3E227B420317}"/>
              </a:ext>
            </a:extLst>
          </p:cNvPr>
          <p:cNvSpPr>
            <a:spLocks noGrp="1"/>
          </p:cNvSpPr>
          <p:nvPr>
            <p:ph type="subTitle" idx="1"/>
          </p:nvPr>
        </p:nvSpPr>
        <p:spPr bwMode="gray">
          <a:xfrm>
            <a:off x="6676240" y="2196052"/>
            <a:ext cx="5415431" cy="3621394"/>
          </a:xfrm>
        </p:spPr>
        <p:txBody>
          <a:bodyPr/>
          <a:lstStyle/>
          <a:p>
            <a:pPr algn="ctr"/>
            <a:r>
              <a:rPr lang="en-US" b="1" noProof="1">
                <a:latin typeface="Corbel" panose="020B0503020204020204" pitchFamily="34" charset="0"/>
              </a:rPr>
              <a:t>Overarching Questions ?? :</a:t>
            </a:r>
          </a:p>
          <a:p>
            <a:pPr algn="l"/>
            <a:endParaRPr lang="en-US" b="1" noProof="1">
              <a:latin typeface="Corbel" panose="020B0503020204020204" pitchFamily="34" charset="0"/>
            </a:endParaRPr>
          </a:p>
          <a:p>
            <a:pPr marL="342900" indent="-342900" algn="ctr">
              <a:buFont typeface="Arial" panose="020B0604020202020204" pitchFamily="34" charset="0"/>
              <a:buChar char="•"/>
            </a:pPr>
            <a:r>
              <a:rPr lang="en-US" sz="2300" noProof="1">
                <a:latin typeface="Corbel" panose="020B0503020204020204" pitchFamily="34" charset="0"/>
              </a:rPr>
              <a:t>What aspects specifically in the WAWAC community is contributing to the low covid-19 vaccination uptake?</a:t>
            </a:r>
          </a:p>
          <a:p>
            <a:pPr marL="342900" indent="-342900" algn="ctr">
              <a:buFont typeface="Arial" panose="020B0604020202020204" pitchFamily="34" charset="0"/>
              <a:buChar char="•"/>
            </a:pPr>
            <a:r>
              <a:rPr lang="en-US" sz="2300" noProof="1">
                <a:latin typeface="Corbel" panose="020B0503020204020204" pitchFamily="34" charset="0"/>
              </a:rPr>
              <a:t> How do these factors prevent community members from obtaining the vaccine? </a:t>
            </a:r>
          </a:p>
        </p:txBody>
      </p:sp>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nvPr>
        </p:nvSpPr>
        <p:spPr>
          <a:xfrm>
            <a:off x="610874" y="2982587"/>
            <a:ext cx="1323386" cy="446413"/>
          </a:xfrm>
        </p:spPr>
        <p:txBody>
          <a:bodyPr/>
          <a:lstStyle/>
          <a:p>
            <a:r>
              <a:rPr lang="en-US" b="1" dirty="0">
                <a:solidFill>
                  <a:schemeClr val="bg2"/>
                </a:solidFill>
              </a:rPr>
              <a:t>Methods Used</a:t>
            </a:r>
          </a:p>
        </p:txBody>
      </p:sp>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nvPr>
        </p:nvSpPr>
        <p:spPr>
          <a:xfrm>
            <a:off x="2589888" y="2715823"/>
            <a:ext cx="1620000" cy="360000"/>
          </a:xfrm>
        </p:spPr>
        <p:txBody>
          <a:bodyPr/>
          <a:lstStyle/>
          <a:p>
            <a:r>
              <a:rPr lang="en-US" b="1" dirty="0">
                <a:solidFill>
                  <a:schemeClr val="bg2"/>
                </a:solidFill>
              </a:rPr>
              <a:t>The Scope of</a:t>
            </a:r>
          </a:p>
          <a:p>
            <a:r>
              <a:rPr lang="en-US" b="1" dirty="0">
                <a:solidFill>
                  <a:schemeClr val="bg2"/>
                </a:solidFill>
              </a:rPr>
              <a:t> the Assessment </a:t>
            </a:r>
          </a:p>
        </p:txBody>
      </p:sp>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nvPr>
        </p:nvSpPr>
        <p:spPr>
          <a:xfrm>
            <a:off x="4705761" y="3075823"/>
            <a:ext cx="1620000" cy="360000"/>
          </a:xfrm>
        </p:spPr>
        <p:txBody>
          <a:bodyPr/>
          <a:lstStyle/>
          <a:p>
            <a:r>
              <a:rPr lang="en-US" b="1" dirty="0">
                <a:solidFill>
                  <a:schemeClr val="bg1"/>
                </a:solidFill>
              </a:rPr>
              <a:t>Time Frame</a:t>
            </a:r>
          </a:p>
        </p:txBody>
      </p:sp>
      <p:cxnSp>
        <p:nvCxnSpPr>
          <p:cNvPr id="19" name="Straight Arrow Connector 18">
            <a:extLst>
              <a:ext uri="{FF2B5EF4-FFF2-40B4-BE49-F238E27FC236}">
                <a16:creationId xmlns:a16="http://schemas.microsoft.com/office/drawing/2014/main" id="{96E9824D-BD04-4F46-BD5A-70EE5ACA2F09}"/>
              </a:ext>
            </a:extLst>
          </p:cNvPr>
          <p:cNvCxnSpPr>
            <a:cxnSpLocks/>
          </p:cNvCxnSpPr>
          <p:nvPr/>
        </p:nvCxnSpPr>
        <p:spPr>
          <a:xfrm>
            <a:off x="1253795" y="4034116"/>
            <a:ext cx="0" cy="6992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5521EB5-2C77-A140-8695-FC8412A56A32}"/>
              </a:ext>
            </a:extLst>
          </p:cNvPr>
          <p:cNvCxnSpPr>
            <a:cxnSpLocks/>
          </p:cNvCxnSpPr>
          <p:nvPr/>
        </p:nvCxnSpPr>
        <p:spPr>
          <a:xfrm flipV="1">
            <a:off x="3351725" y="1628075"/>
            <a:ext cx="0" cy="56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14D96FA-AA4B-5A45-8CDB-35E70666993A}"/>
              </a:ext>
            </a:extLst>
          </p:cNvPr>
          <p:cNvCxnSpPr>
            <a:cxnSpLocks/>
          </p:cNvCxnSpPr>
          <p:nvPr/>
        </p:nvCxnSpPr>
        <p:spPr>
          <a:xfrm>
            <a:off x="5492417" y="4054387"/>
            <a:ext cx="0" cy="6992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DD09594C-9175-264E-A6C2-9B204393F9EF}"/>
              </a:ext>
            </a:extLst>
          </p:cNvPr>
          <p:cNvSpPr/>
          <p:nvPr/>
        </p:nvSpPr>
        <p:spPr>
          <a:xfrm>
            <a:off x="4618245" y="4878694"/>
            <a:ext cx="1795032" cy="1853716"/>
          </a:xfrm>
          <a:prstGeom prst="roundRect">
            <a:avLst/>
          </a:prstGeom>
          <a:solidFill>
            <a:schemeClr val="accent1"/>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rbel" panose="020B0503020204020204" pitchFamily="34" charset="0"/>
              </a:rPr>
              <a:t>10 weeks (April 2022 – June 2022</a:t>
            </a:r>
          </a:p>
          <a:p>
            <a:pPr algn="ctr"/>
            <a:endParaRPr lang="en-US" dirty="0">
              <a:solidFill>
                <a:schemeClr val="lt1"/>
              </a:solidFill>
            </a:endParaRPr>
          </a:p>
        </p:txBody>
      </p:sp>
      <p:sp>
        <p:nvSpPr>
          <p:cNvPr id="34" name="Rounded Rectangle 33">
            <a:extLst>
              <a:ext uri="{FF2B5EF4-FFF2-40B4-BE49-F238E27FC236}">
                <a16:creationId xmlns:a16="http://schemas.microsoft.com/office/drawing/2014/main" id="{A9E8C829-A51A-9144-893B-D5712C3B0475}"/>
              </a:ext>
            </a:extLst>
          </p:cNvPr>
          <p:cNvSpPr/>
          <p:nvPr/>
        </p:nvSpPr>
        <p:spPr>
          <a:xfrm>
            <a:off x="1448647" y="0"/>
            <a:ext cx="3715018" cy="1539715"/>
          </a:xfrm>
          <a:prstGeom prst="roundRect">
            <a:avLst/>
          </a:prstGeom>
          <a:solidFill>
            <a:schemeClr val="accent2"/>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ndParaRPr>
          </a:p>
          <a:p>
            <a:pPr marL="285750" indent="-285750" algn="ctr">
              <a:buFont typeface="Arial" panose="020B0604020202020204" pitchFamily="34" charset="0"/>
              <a:buChar char="•"/>
            </a:pPr>
            <a:r>
              <a:rPr lang="en-US" sz="1600" b="1" dirty="0"/>
              <a:t>Preparation, action, and assessment</a:t>
            </a:r>
            <a:endParaRPr lang="en-US" sz="1600" b="1" dirty="0">
              <a:solidFill>
                <a:schemeClr val="lt1"/>
              </a:solidFill>
              <a:latin typeface="+mj-lt"/>
            </a:endParaRPr>
          </a:p>
          <a:p>
            <a:pPr marL="285750" indent="-285750" algn="ctr">
              <a:buFont typeface="Arial" panose="020B0604020202020204" pitchFamily="34" charset="0"/>
              <a:buChar char="•"/>
            </a:pPr>
            <a:r>
              <a:rPr lang="en-US" sz="1600" b="1" dirty="0">
                <a:solidFill>
                  <a:schemeClr val="lt1"/>
                </a:solidFill>
                <a:latin typeface="+mj-lt"/>
              </a:rPr>
              <a:t>WAWAC and vaccine hesitancy </a:t>
            </a:r>
          </a:p>
          <a:p>
            <a:pPr marL="285750" indent="-285750" algn="ctr">
              <a:buFont typeface="Arial" panose="020B0604020202020204" pitchFamily="34" charset="0"/>
              <a:buChar char="•"/>
            </a:pPr>
            <a:r>
              <a:rPr lang="en-US" sz="1600" b="1" dirty="0">
                <a:latin typeface="+mj-lt"/>
              </a:rPr>
              <a:t>Immigrant Status and effects on low uptake </a:t>
            </a:r>
          </a:p>
          <a:p>
            <a:pPr marL="285750" indent="-285750" algn="ctr">
              <a:buFont typeface="Arial" panose="020B0604020202020204" pitchFamily="34" charset="0"/>
              <a:buChar char="•"/>
            </a:pPr>
            <a:r>
              <a:rPr lang="en-US" sz="1600" b="1" dirty="0">
                <a:solidFill>
                  <a:schemeClr val="lt1"/>
                </a:solidFill>
                <a:latin typeface="+mj-lt"/>
              </a:rPr>
              <a:t>Low health representatives  in the community</a:t>
            </a:r>
          </a:p>
          <a:p>
            <a:pPr algn="ctr"/>
            <a:endParaRPr lang="en-US" dirty="0">
              <a:solidFill>
                <a:schemeClr val="lt1"/>
              </a:solidFill>
            </a:endParaRPr>
          </a:p>
        </p:txBody>
      </p:sp>
      <p:sp>
        <p:nvSpPr>
          <p:cNvPr id="35" name="Rounded Rectangle 34">
            <a:extLst>
              <a:ext uri="{FF2B5EF4-FFF2-40B4-BE49-F238E27FC236}">
                <a16:creationId xmlns:a16="http://schemas.microsoft.com/office/drawing/2014/main" id="{A1513260-0DC4-5B4B-8236-05E1A4C1C153}"/>
              </a:ext>
            </a:extLst>
          </p:cNvPr>
          <p:cNvSpPr/>
          <p:nvPr/>
        </p:nvSpPr>
        <p:spPr>
          <a:xfrm>
            <a:off x="55536" y="4733366"/>
            <a:ext cx="2785044" cy="1999044"/>
          </a:xfrm>
          <a:prstGeom prst="roundRect">
            <a:avLst/>
          </a:prstGeom>
          <a:solidFill>
            <a:schemeClr val="accent3"/>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b="1" dirty="0">
              <a:solidFill>
                <a:schemeClr val="bg1"/>
              </a:solidFill>
              <a:latin typeface="Corbel" panose="020B0503020204020204" pitchFamily="34" charset="0"/>
            </a:endParaRPr>
          </a:p>
          <a:p>
            <a:pPr marL="285750" indent="-285750">
              <a:buFont typeface="Arial" panose="020B0604020202020204" pitchFamily="34" charset="0"/>
              <a:buChar char="•"/>
            </a:pPr>
            <a:r>
              <a:rPr lang="en-US" sz="1600" b="1" dirty="0">
                <a:solidFill>
                  <a:schemeClr val="bg1"/>
                </a:solidFill>
                <a:latin typeface="Corbel" panose="020B0503020204020204" pitchFamily="34" charset="0"/>
              </a:rPr>
              <a:t>Root Cause Analysis </a:t>
            </a:r>
          </a:p>
          <a:p>
            <a:pPr marL="285750" indent="-285750">
              <a:buFont typeface="Arial" panose="020B0604020202020204" pitchFamily="34" charset="0"/>
              <a:buChar char="•"/>
            </a:pPr>
            <a:r>
              <a:rPr lang="en-US" sz="1600" b="1" dirty="0">
                <a:solidFill>
                  <a:schemeClr val="bg1"/>
                </a:solidFill>
                <a:latin typeface="Corbel" panose="020B0503020204020204" pitchFamily="34" charset="0"/>
              </a:rPr>
              <a:t>Formative Research and secondary data analysis </a:t>
            </a:r>
          </a:p>
          <a:p>
            <a:pPr marL="285750" indent="-285750">
              <a:buFont typeface="Arial" panose="020B0604020202020204" pitchFamily="34" charset="0"/>
              <a:buChar char="•"/>
            </a:pPr>
            <a:r>
              <a:rPr lang="en-US" sz="1600" b="1" dirty="0">
                <a:solidFill>
                  <a:schemeClr val="bg1"/>
                </a:solidFill>
                <a:latin typeface="Corbel" panose="020B0503020204020204" pitchFamily="34" charset="0"/>
              </a:rPr>
              <a:t> Key informant interview (Pa </a:t>
            </a:r>
            <a:r>
              <a:rPr lang="en-US" sz="1600" b="1" dirty="0" err="1">
                <a:solidFill>
                  <a:schemeClr val="bg1"/>
                </a:solidFill>
                <a:latin typeface="Corbel" panose="020B0503020204020204" pitchFamily="34" charset="0"/>
              </a:rPr>
              <a:t>Ousman</a:t>
            </a:r>
            <a:r>
              <a:rPr lang="en-US" sz="1600" b="1" dirty="0">
                <a:solidFill>
                  <a:schemeClr val="bg1"/>
                </a:solidFill>
                <a:latin typeface="Corbel" panose="020B0503020204020204" pitchFamily="34" charset="0"/>
              </a:rPr>
              <a:t>)</a:t>
            </a:r>
          </a:p>
          <a:p>
            <a:pPr algn="ctr"/>
            <a:endParaRPr lang="en-US" dirty="0">
              <a:solidFill>
                <a:schemeClr val="lt1"/>
              </a:solidFill>
            </a:endParaRPr>
          </a:p>
        </p:txBody>
      </p:sp>
      <p:pic>
        <p:nvPicPr>
          <p:cNvPr id="41" name="Graphic 40" descr="Clock">
            <a:extLst>
              <a:ext uri="{FF2B5EF4-FFF2-40B4-BE49-F238E27FC236}">
                <a16:creationId xmlns:a16="http://schemas.microsoft.com/office/drawing/2014/main" id="{BD880586-4960-1645-A561-8A1D7BF1D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241880" y="3303971"/>
            <a:ext cx="528040" cy="513820"/>
          </a:xfrm>
          <a:prstGeom prst="rect">
            <a:avLst/>
          </a:prstGeom>
        </p:spPr>
      </p:pic>
      <p:pic>
        <p:nvPicPr>
          <p:cNvPr id="47" name="Graphic 46" descr="Binoculars">
            <a:extLst>
              <a:ext uri="{FF2B5EF4-FFF2-40B4-BE49-F238E27FC236}">
                <a16:creationId xmlns:a16="http://schemas.microsoft.com/office/drawing/2014/main" id="{5B0C5A4B-A992-8E42-8D68-E4A0B8E54A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2791" y="3412385"/>
            <a:ext cx="741223" cy="741223"/>
          </a:xfrm>
          <a:prstGeom prst="rect">
            <a:avLst/>
          </a:prstGeom>
        </p:spPr>
      </p:pic>
      <p:pic>
        <p:nvPicPr>
          <p:cNvPr id="49" name="Graphic 48" descr="Pencil">
            <a:extLst>
              <a:ext uri="{FF2B5EF4-FFF2-40B4-BE49-F238E27FC236}">
                <a16:creationId xmlns:a16="http://schemas.microsoft.com/office/drawing/2014/main" id="{39637829-60FC-7746-A3D9-B39EA9C520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472850" flipH="1">
            <a:off x="1522756" y="3004604"/>
            <a:ext cx="572859" cy="572859"/>
          </a:xfrm>
          <a:prstGeom prst="rect">
            <a:avLst/>
          </a:prstGeom>
        </p:spPr>
      </p:pic>
    </p:spTree>
    <p:extLst>
      <p:ext uri="{BB962C8B-B14F-4D97-AF65-F5344CB8AC3E}">
        <p14:creationId xmlns:p14="http://schemas.microsoft.com/office/powerpoint/2010/main" val="337845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A14B71"/>
            </a:gs>
            <a:gs pos="5005">
              <a:srgbClr val="A14B71"/>
            </a:gs>
            <a:gs pos="97000">
              <a:schemeClr val="accent3">
                <a:lumMod val="60000"/>
                <a:lumOff val="40000"/>
              </a:schemeClr>
            </a:gs>
            <a:gs pos="65000">
              <a:schemeClr val="accent3">
                <a:lumMod val="40000"/>
                <a:lumOff val="60000"/>
              </a:schemeClr>
            </a:gs>
            <a:gs pos="0">
              <a:schemeClr val="accent3">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8778319" y="351554"/>
            <a:ext cx="3308691" cy="432000"/>
          </a:xfrm>
        </p:spPr>
        <p:txBody>
          <a:bodyPr/>
          <a:lstStyle/>
          <a:p>
            <a:r>
              <a:rPr lang="en-US" dirty="0">
                <a:solidFill>
                  <a:schemeClr val="tx1"/>
                </a:solidFill>
              </a:rPr>
              <a:t>Root Cause Analysis-	Fish Bone</a:t>
            </a:r>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nvPr>
        </p:nvSpPr>
        <p:spPr>
          <a:xfrm>
            <a:off x="2530821" y="3718961"/>
            <a:ext cx="2584968" cy="2136501"/>
          </a:xfrm>
        </p:spPr>
        <p:txBody>
          <a:bodyPr/>
          <a:lstStyle/>
          <a:p>
            <a:pPr marL="285750" indent="-285750">
              <a:buFont typeface="Wingdings" pitchFamily="2" charset="2"/>
              <a:buChar char="§"/>
            </a:pPr>
            <a:r>
              <a:rPr lang="en-US" dirty="0"/>
              <a:t>Cultural understanding of the vaccine differs </a:t>
            </a:r>
            <a:r>
              <a:rPr lang="en-US" baseline="-25000" dirty="0"/>
              <a:t>5</a:t>
            </a:r>
            <a:r>
              <a:rPr lang="en-US" dirty="0">
                <a:highlight>
                  <a:srgbClr val="FFFF00"/>
                </a:highlight>
              </a:rPr>
              <a:t> </a:t>
            </a:r>
          </a:p>
          <a:p>
            <a:pPr marL="285750" indent="-285750">
              <a:buFont typeface="Wingdings" pitchFamily="2" charset="2"/>
              <a:buChar char="§"/>
            </a:pPr>
            <a:r>
              <a:rPr lang="en-US" dirty="0"/>
              <a:t>Mistrust of the westernized medicine/techniques </a:t>
            </a:r>
            <a:r>
              <a:rPr lang="en-US" baseline="30000" dirty="0"/>
              <a:t>9</a:t>
            </a:r>
            <a:endParaRPr lang="en-US" dirty="0">
              <a:highlight>
                <a:srgbClr val="FFFF00"/>
              </a:highlight>
            </a:endParaRPr>
          </a:p>
          <a:p>
            <a:pPr marL="285750" indent="-285750">
              <a:buFont typeface="Wingdings" pitchFamily="2" charset="2"/>
              <a:buChar char="§"/>
            </a:pPr>
            <a:r>
              <a:rPr lang="en-US" dirty="0"/>
              <a:t>Communication not being translated clearly; and symptoms experienced not being translated clearly </a:t>
            </a:r>
            <a:r>
              <a:rPr lang="en-US" baseline="30000" dirty="0"/>
              <a:t>8</a:t>
            </a:r>
            <a:endParaRPr lang="en-US" dirty="0"/>
          </a:p>
          <a:p>
            <a:pPr marL="285750" indent="-285750">
              <a:buFont typeface="Wingdings" pitchFamily="2" charset="2"/>
              <a:buChar char="§"/>
            </a:pPr>
            <a:r>
              <a:rPr lang="en-US" dirty="0"/>
              <a:t>Negative experiences when accessing a healthcare due to their culture </a:t>
            </a:r>
            <a:r>
              <a:rPr lang="en-US" baseline="-25000" dirty="0"/>
              <a:t>8</a:t>
            </a:r>
            <a:endParaRPr lang="en-US" dirty="0"/>
          </a:p>
        </p:txBody>
      </p:sp>
      <p:sp>
        <p:nvSpPr>
          <p:cNvPr id="15" name="Text Placeholder 14">
            <a:extLst>
              <a:ext uri="{FF2B5EF4-FFF2-40B4-BE49-F238E27FC236}">
                <a16:creationId xmlns:a16="http://schemas.microsoft.com/office/drawing/2014/main" id="{A5BE34B7-672D-4390-B2F7-050BA6A3BA8A}"/>
              </a:ext>
            </a:extLst>
          </p:cNvPr>
          <p:cNvSpPr>
            <a:spLocks noGrp="1"/>
          </p:cNvSpPr>
          <p:nvPr>
            <p:ph type="body" sz="quarter" idx="40"/>
          </p:nvPr>
        </p:nvSpPr>
        <p:spPr>
          <a:xfrm>
            <a:off x="6626921" y="961850"/>
            <a:ext cx="3308691" cy="2366159"/>
          </a:xfrm>
        </p:spPr>
        <p:txBody>
          <a:bodyPr/>
          <a:lstStyle/>
          <a:p>
            <a:pPr marL="285750" indent="-285750">
              <a:buFont typeface="Wingdings" pitchFamily="2" charset="2"/>
              <a:buChar char="§"/>
            </a:pPr>
            <a:r>
              <a:rPr lang="en-US" dirty="0"/>
              <a:t>Immigrant Status; afraid of deportation therefore they rather not risk it </a:t>
            </a:r>
            <a:r>
              <a:rPr lang="en-US" baseline="-25000" dirty="0"/>
              <a:t>1</a:t>
            </a:r>
            <a:endParaRPr lang="en-US" dirty="0"/>
          </a:p>
          <a:p>
            <a:pPr marL="285750" indent="-285750">
              <a:buFont typeface="Wingdings" pitchFamily="2" charset="2"/>
              <a:buChar char="§"/>
            </a:pPr>
            <a:r>
              <a:rPr lang="en-US" dirty="0"/>
              <a:t>Many can believe that they need “health insurance” and don’t know that vaccination is free which allows them to avoid seeking health care facility </a:t>
            </a:r>
            <a:r>
              <a:rPr lang="en-US" baseline="-25000" dirty="0"/>
              <a:t>10</a:t>
            </a:r>
            <a:endParaRPr lang="en-US" dirty="0"/>
          </a:p>
          <a:p>
            <a:pPr marL="285750" indent="-285750">
              <a:buFont typeface="Wingdings" pitchFamily="2" charset="2"/>
              <a:buChar char="§"/>
            </a:pPr>
            <a:r>
              <a:rPr lang="en-US" dirty="0"/>
              <a:t>Work conflicts-hard to take time off and must  attend to their children (especially because the divorce rate is high in this community) </a:t>
            </a:r>
            <a:r>
              <a:rPr lang="en-US" baseline="-25000" dirty="0"/>
              <a:t>1</a:t>
            </a:r>
            <a:endParaRPr lang="en-US" dirty="0"/>
          </a:p>
          <a:p>
            <a:pPr marL="285750" indent="-285750">
              <a:buFont typeface="Wingdings" pitchFamily="2" charset="2"/>
              <a:buChar char="§"/>
            </a:pPr>
            <a:r>
              <a:rPr lang="en-US" dirty="0"/>
              <a:t>Long distance to healthcare facility </a:t>
            </a:r>
            <a:r>
              <a:rPr lang="en-US" baseline="30000" dirty="0"/>
              <a:t>3</a:t>
            </a:r>
            <a:r>
              <a:rPr lang="en-US" dirty="0"/>
              <a:t>  </a:t>
            </a:r>
          </a:p>
          <a:p>
            <a:br>
              <a:rPr lang="en-US" dirty="0"/>
            </a:br>
            <a:endParaRPr lang="en-US" dirty="0"/>
          </a:p>
        </p:txBody>
      </p:sp>
      <p:sp>
        <p:nvSpPr>
          <p:cNvPr id="5" name="Text Placeholder 4">
            <a:extLst>
              <a:ext uri="{FF2B5EF4-FFF2-40B4-BE49-F238E27FC236}">
                <a16:creationId xmlns:a16="http://schemas.microsoft.com/office/drawing/2014/main" id="{EFBBCA88-CF27-634C-ACE0-EFDBB422EAAB}"/>
              </a:ext>
            </a:extLst>
          </p:cNvPr>
          <p:cNvSpPr>
            <a:spLocks noGrp="1"/>
          </p:cNvSpPr>
          <p:nvPr>
            <p:ph type="body" sz="quarter" idx="36"/>
          </p:nvPr>
        </p:nvSpPr>
        <p:spPr>
          <a:xfrm>
            <a:off x="2525997" y="771850"/>
            <a:ext cx="2651842" cy="1373080"/>
          </a:xfrm>
        </p:spPr>
        <p:txBody>
          <a:bodyPr/>
          <a:lstStyle/>
          <a:p>
            <a:pPr marL="285750" indent="-285750">
              <a:buFont typeface="Wingdings" pitchFamily="2" charset="2"/>
              <a:buChar char="§"/>
            </a:pPr>
            <a:r>
              <a:rPr lang="en-US" dirty="0"/>
              <a:t>No health representatives in the community that can help guide these people/ clear up any confusions </a:t>
            </a:r>
            <a:r>
              <a:rPr lang="en-US" baseline="-25000" dirty="0"/>
              <a:t>2</a:t>
            </a:r>
            <a:endParaRPr lang="en-US" dirty="0"/>
          </a:p>
          <a:p>
            <a:pPr marL="285750" indent="-285750">
              <a:buFont typeface="Wingdings" pitchFamily="2" charset="2"/>
              <a:buChar char="§"/>
            </a:pPr>
            <a:r>
              <a:rPr lang="en-US" dirty="0"/>
              <a:t>Not many resources that are available in the community because of inequities, no implementation of strategies to assure for equitable access to services/ groups </a:t>
            </a:r>
            <a:r>
              <a:rPr lang="en-US" baseline="-25000" dirty="0"/>
              <a:t>3</a:t>
            </a:r>
            <a:endParaRPr lang="en-US" dirty="0"/>
          </a:p>
          <a:p>
            <a:pPr marL="285750" indent="-285750">
              <a:buFont typeface="Wingdings" pitchFamily="2" charset="2"/>
              <a:buChar char="§"/>
            </a:pPr>
            <a:r>
              <a:rPr lang="en-US" dirty="0"/>
              <a:t>No collaboration between the community and the local government </a:t>
            </a:r>
            <a:r>
              <a:rPr lang="en-US" baseline="30000" dirty="0"/>
              <a:t>3</a:t>
            </a:r>
            <a:endParaRPr lang="en-US" dirty="0">
              <a:highlight>
                <a:srgbClr val="FFFF00"/>
              </a:highlight>
            </a:endParaRPr>
          </a:p>
        </p:txBody>
      </p:sp>
      <p:cxnSp>
        <p:nvCxnSpPr>
          <p:cNvPr id="30" name="Straight Arrow Connector 29">
            <a:extLst>
              <a:ext uri="{FF2B5EF4-FFF2-40B4-BE49-F238E27FC236}">
                <a16:creationId xmlns:a16="http://schemas.microsoft.com/office/drawing/2014/main" id="{93541179-FEA6-ED4B-B2D2-701D77A6A0C5}"/>
              </a:ext>
            </a:extLst>
          </p:cNvPr>
          <p:cNvCxnSpPr>
            <a:cxnSpLocks/>
          </p:cNvCxnSpPr>
          <p:nvPr/>
        </p:nvCxnSpPr>
        <p:spPr>
          <a:xfrm>
            <a:off x="187996" y="3532084"/>
            <a:ext cx="9955071" cy="736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CE9D9EF3-0273-4244-80F3-4EE63BA7808C}"/>
              </a:ext>
            </a:extLst>
          </p:cNvPr>
          <p:cNvCxnSpPr>
            <a:cxnSpLocks/>
          </p:cNvCxnSpPr>
          <p:nvPr/>
        </p:nvCxnSpPr>
        <p:spPr>
          <a:xfrm flipV="1">
            <a:off x="5302614" y="783554"/>
            <a:ext cx="1199532" cy="2787371"/>
          </a:xfrm>
          <a:prstGeom prst="line">
            <a:avLst/>
          </a:prstGeom>
        </p:spPr>
        <p:style>
          <a:lnRef idx="1">
            <a:schemeClr val="accent5"/>
          </a:lnRef>
          <a:fillRef idx="0">
            <a:schemeClr val="accent5"/>
          </a:fillRef>
          <a:effectRef idx="0">
            <a:schemeClr val="accent5"/>
          </a:effectRef>
          <a:fontRef idx="minor">
            <a:schemeClr val="tx1"/>
          </a:fontRef>
        </p:style>
      </p:cxnSp>
      <p:cxnSp>
        <p:nvCxnSpPr>
          <p:cNvPr id="35" name="Straight Connector 34">
            <a:extLst>
              <a:ext uri="{FF2B5EF4-FFF2-40B4-BE49-F238E27FC236}">
                <a16:creationId xmlns:a16="http://schemas.microsoft.com/office/drawing/2014/main" id="{6ACEC776-62D4-D447-B3D9-1F61989E2D99}"/>
              </a:ext>
            </a:extLst>
          </p:cNvPr>
          <p:cNvCxnSpPr>
            <a:cxnSpLocks/>
          </p:cNvCxnSpPr>
          <p:nvPr/>
        </p:nvCxnSpPr>
        <p:spPr>
          <a:xfrm>
            <a:off x="5323502" y="3570924"/>
            <a:ext cx="1079018" cy="2579176"/>
          </a:xfrm>
          <a:prstGeom prst="line">
            <a:avLst/>
          </a:prstGeom>
        </p:spPr>
        <p:style>
          <a:lnRef idx="1">
            <a:schemeClr val="accent5"/>
          </a:lnRef>
          <a:fillRef idx="0">
            <a:schemeClr val="accent5"/>
          </a:fillRef>
          <a:effectRef idx="0">
            <a:schemeClr val="accent5"/>
          </a:effectRef>
          <a:fontRef idx="minor">
            <a:schemeClr val="tx1"/>
          </a:fontRef>
        </p:style>
      </p:cxnSp>
      <p:cxnSp>
        <p:nvCxnSpPr>
          <p:cNvPr id="41" name="Straight Connector 40">
            <a:extLst>
              <a:ext uri="{FF2B5EF4-FFF2-40B4-BE49-F238E27FC236}">
                <a16:creationId xmlns:a16="http://schemas.microsoft.com/office/drawing/2014/main" id="{5261793E-703A-8241-B8EB-DCE53DEC6294}"/>
              </a:ext>
            </a:extLst>
          </p:cNvPr>
          <p:cNvCxnSpPr>
            <a:cxnSpLocks/>
          </p:cNvCxnSpPr>
          <p:nvPr/>
        </p:nvCxnSpPr>
        <p:spPr>
          <a:xfrm flipV="1">
            <a:off x="1242009" y="849824"/>
            <a:ext cx="1218036" cy="2749050"/>
          </a:xfrm>
          <a:prstGeom prst="line">
            <a:avLst/>
          </a:prstGeom>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345B28AD-9932-A44F-A94E-0B73566E2D0A}"/>
              </a:ext>
            </a:extLst>
          </p:cNvPr>
          <p:cNvCxnSpPr>
            <a:cxnSpLocks/>
          </p:cNvCxnSpPr>
          <p:nvPr/>
        </p:nvCxnSpPr>
        <p:spPr>
          <a:xfrm>
            <a:off x="1252828" y="3570924"/>
            <a:ext cx="1081406" cy="2618310"/>
          </a:xfrm>
          <a:prstGeom prst="line">
            <a:avLst/>
          </a:prstGeom>
        </p:spPr>
        <p:style>
          <a:lnRef idx="1">
            <a:schemeClr val="accent5"/>
          </a:lnRef>
          <a:fillRef idx="0">
            <a:schemeClr val="accent5"/>
          </a:fillRef>
          <a:effectRef idx="0">
            <a:schemeClr val="accent5"/>
          </a:effectRef>
          <a:fontRef idx="minor">
            <a:schemeClr val="tx1"/>
          </a:fontRef>
        </p:style>
      </p:cxnSp>
      <p:sp>
        <p:nvSpPr>
          <p:cNvPr id="55" name="Rectangle 54">
            <a:extLst>
              <a:ext uri="{FF2B5EF4-FFF2-40B4-BE49-F238E27FC236}">
                <a16:creationId xmlns:a16="http://schemas.microsoft.com/office/drawing/2014/main" id="{23099C89-488D-754B-8103-AA372A66D3A9}"/>
              </a:ext>
            </a:extLst>
          </p:cNvPr>
          <p:cNvSpPr/>
          <p:nvPr/>
        </p:nvSpPr>
        <p:spPr>
          <a:xfrm>
            <a:off x="1793530" y="96162"/>
            <a:ext cx="1896533" cy="471392"/>
          </a:xfrm>
          <a:prstGeom prst="rect">
            <a:avLst/>
          </a:prstGeom>
          <a:solidFill>
            <a:schemeClr val="accent3">
              <a:lumMod val="60000"/>
              <a:lumOff val="40000"/>
              <a:alpha val="88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rPr>
              <a:t>Environmental Factors</a:t>
            </a:r>
          </a:p>
        </p:txBody>
      </p:sp>
      <p:sp>
        <p:nvSpPr>
          <p:cNvPr id="56" name="Rectangle 55">
            <a:extLst>
              <a:ext uri="{FF2B5EF4-FFF2-40B4-BE49-F238E27FC236}">
                <a16:creationId xmlns:a16="http://schemas.microsoft.com/office/drawing/2014/main" id="{D9583AC7-682D-EF45-8231-926A5AE3AACD}"/>
              </a:ext>
            </a:extLst>
          </p:cNvPr>
          <p:cNvSpPr/>
          <p:nvPr/>
        </p:nvSpPr>
        <p:spPr>
          <a:xfrm>
            <a:off x="6054409" y="6316556"/>
            <a:ext cx="1896533" cy="436134"/>
          </a:xfrm>
          <a:prstGeom prst="rect">
            <a:avLst/>
          </a:prstGeom>
          <a:solidFill>
            <a:schemeClr val="accent3">
              <a:lumMod val="60000"/>
              <a:lumOff val="40000"/>
              <a:alpha val="89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rPr>
              <a:t>Education</a:t>
            </a:r>
          </a:p>
        </p:txBody>
      </p:sp>
      <p:sp>
        <p:nvSpPr>
          <p:cNvPr id="57" name="Rectangle 56">
            <a:extLst>
              <a:ext uri="{FF2B5EF4-FFF2-40B4-BE49-F238E27FC236}">
                <a16:creationId xmlns:a16="http://schemas.microsoft.com/office/drawing/2014/main" id="{8923C74F-6ED0-B14C-9E97-85412BA63AC0}"/>
              </a:ext>
            </a:extLst>
          </p:cNvPr>
          <p:cNvSpPr/>
          <p:nvPr/>
        </p:nvSpPr>
        <p:spPr>
          <a:xfrm>
            <a:off x="1793529" y="6326127"/>
            <a:ext cx="1896533" cy="436134"/>
          </a:xfrm>
          <a:prstGeom prst="rect">
            <a:avLst/>
          </a:prstGeom>
          <a:solidFill>
            <a:schemeClr val="accent3">
              <a:lumMod val="60000"/>
              <a:lumOff val="40000"/>
              <a:alpha val="72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rPr>
              <a:t>Vaccine Hesitancy</a:t>
            </a:r>
          </a:p>
        </p:txBody>
      </p:sp>
      <p:sp>
        <p:nvSpPr>
          <p:cNvPr id="58" name="Rectangle 57">
            <a:extLst>
              <a:ext uri="{FF2B5EF4-FFF2-40B4-BE49-F238E27FC236}">
                <a16:creationId xmlns:a16="http://schemas.microsoft.com/office/drawing/2014/main" id="{093DA81C-8AB8-0445-9ABF-1894FC2A5FA3}"/>
              </a:ext>
            </a:extLst>
          </p:cNvPr>
          <p:cNvSpPr/>
          <p:nvPr/>
        </p:nvSpPr>
        <p:spPr>
          <a:xfrm>
            <a:off x="6054410" y="158772"/>
            <a:ext cx="1896533" cy="436134"/>
          </a:xfrm>
          <a:prstGeom prst="rect">
            <a:avLst/>
          </a:prstGeom>
          <a:solidFill>
            <a:schemeClr val="accent3">
              <a:lumMod val="60000"/>
              <a:lumOff val="40000"/>
              <a:alpha val="88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rPr>
              <a:t>Health Care Access</a:t>
            </a:r>
          </a:p>
        </p:txBody>
      </p:sp>
      <p:sp>
        <p:nvSpPr>
          <p:cNvPr id="65" name="TextBox 64">
            <a:extLst>
              <a:ext uri="{FF2B5EF4-FFF2-40B4-BE49-F238E27FC236}">
                <a16:creationId xmlns:a16="http://schemas.microsoft.com/office/drawing/2014/main" id="{A745591E-E463-2B47-AB7D-64D9EA5F7A23}"/>
              </a:ext>
            </a:extLst>
          </p:cNvPr>
          <p:cNvSpPr txBox="1"/>
          <p:nvPr/>
        </p:nvSpPr>
        <p:spPr>
          <a:xfrm>
            <a:off x="6502145" y="3629275"/>
            <a:ext cx="4076207" cy="2677656"/>
          </a:xfrm>
          <a:prstGeom prst="rect">
            <a:avLst/>
          </a:prstGeom>
          <a:noFill/>
        </p:spPr>
        <p:txBody>
          <a:bodyPr wrap="square" rtlCol="0">
            <a:spAutoFit/>
          </a:bodyPr>
          <a:lstStyle/>
          <a:p>
            <a:pPr marL="285750" indent="-285750">
              <a:buFont typeface="Wingdings" pitchFamily="2" charset="2"/>
              <a:buChar char="§"/>
            </a:pPr>
            <a:r>
              <a:rPr lang="en-US" sz="1400" dirty="0"/>
              <a:t>Non-English speakers and they only receive information in English </a:t>
            </a:r>
            <a:r>
              <a:rPr lang="en-US" sz="1400" baseline="-25000" dirty="0"/>
              <a:t>1</a:t>
            </a:r>
          </a:p>
          <a:p>
            <a:pPr marL="285750" indent="-285750">
              <a:buFont typeface="Wingdings" pitchFamily="2" charset="2"/>
              <a:buChar char="§"/>
            </a:pPr>
            <a:endParaRPr lang="en-US" sz="1400" dirty="0"/>
          </a:p>
          <a:p>
            <a:pPr marL="285750" indent="-285750">
              <a:buFont typeface="Wingdings" pitchFamily="2" charset="2"/>
              <a:buChar char="§"/>
            </a:pPr>
            <a:r>
              <a:rPr lang="en-US" sz="1400" dirty="0"/>
              <a:t>language barrier caused confusing information and misunderstandings/misinformation </a:t>
            </a:r>
            <a:r>
              <a:rPr lang="en-US" sz="1400" baseline="-25000" dirty="0"/>
              <a:t>1</a:t>
            </a:r>
            <a:endParaRPr lang="en-US" sz="1400" dirty="0"/>
          </a:p>
          <a:p>
            <a:endParaRPr lang="en-US" sz="1400" dirty="0"/>
          </a:p>
          <a:p>
            <a:pPr marL="285750" indent="-285750">
              <a:buFont typeface="Wingdings" pitchFamily="2" charset="2"/>
              <a:buChar char="§"/>
            </a:pPr>
            <a:r>
              <a:rPr lang="en-US" sz="1400" dirty="0"/>
              <a:t>Not knowing the importance of vaccine, or having negative insights about it </a:t>
            </a:r>
            <a:r>
              <a:rPr lang="en-US" sz="1400" baseline="30000" dirty="0"/>
              <a:t>7</a:t>
            </a:r>
            <a:endParaRPr lang="en-US" sz="1400" dirty="0"/>
          </a:p>
          <a:p>
            <a:pPr marL="285750" indent="-285750">
              <a:buFont typeface="Wingdings" pitchFamily="2" charset="2"/>
              <a:buChar char="§"/>
            </a:pPr>
            <a:endParaRPr lang="en-US" sz="1400" dirty="0"/>
          </a:p>
          <a:p>
            <a:pPr marL="285750" indent="-285750">
              <a:buFont typeface="Wingdings" pitchFamily="2" charset="2"/>
              <a:buChar char="§"/>
            </a:pPr>
            <a:r>
              <a:rPr lang="en-US" sz="1400" dirty="0"/>
              <a:t>People with underlying medical conditions believe that taking vaccination is not safe for them </a:t>
            </a:r>
            <a:r>
              <a:rPr lang="en-US" sz="1400" baseline="30000" dirty="0"/>
              <a:t>1</a:t>
            </a:r>
            <a:endParaRPr lang="en-US" sz="1400" dirty="0"/>
          </a:p>
        </p:txBody>
      </p:sp>
      <p:sp>
        <p:nvSpPr>
          <p:cNvPr id="69" name="Rectangle 68">
            <a:extLst>
              <a:ext uri="{FF2B5EF4-FFF2-40B4-BE49-F238E27FC236}">
                <a16:creationId xmlns:a16="http://schemas.microsoft.com/office/drawing/2014/main" id="{9B646C89-B316-8A42-ABF9-2C4EBFE72413}"/>
              </a:ext>
            </a:extLst>
          </p:cNvPr>
          <p:cNvSpPr/>
          <p:nvPr/>
        </p:nvSpPr>
        <p:spPr>
          <a:xfrm>
            <a:off x="10410702" y="2493832"/>
            <a:ext cx="1638383" cy="2091227"/>
          </a:xfrm>
          <a:prstGeom prst="rect">
            <a:avLst/>
          </a:prstGeom>
          <a:solidFill>
            <a:schemeClr val="accent3">
              <a:lumMod val="40000"/>
              <a:lumOff val="6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Low uptake of Covid-19 vaccination among WAWAC </a:t>
            </a:r>
            <a:r>
              <a:rPr lang="en-US" b="1" dirty="0" err="1">
                <a:solidFill>
                  <a:schemeClr val="tx1"/>
                </a:solidFill>
              </a:rPr>
              <a:t>Communitiy</a:t>
            </a:r>
            <a:r>
              <a:rPr lang="en-US" b="1" dirty="0">
                <a:solidFill>
                  <a:schemeClr val="tx1"/>
                </a:solidFill>
              </a:rPr>
              <a:t> in Snohomish </a:t>
            </a:r>
            <a:r>
              <a:rPr lang="en-US" b="1" dirty="0" err="1">
                <a:solidFill>
                  <a:schemeClr val="tx1"/>
                </a:solidFill>
              </a:rPr>
              <a:t>Wa</a:t>
            </a:r>
            <a:endParaRPr lang="en-US" b="1" dirty="0">
              <a:solidFill>
                <a:schemeClr val="tx1"/>
              </a:solidFill>
            </a:endParaRPr>
          </a:p>
          <a:p>
            <a:pPr algn="ctr"/>
            <a:endParaRPr lang="en-US" b="1" dirty="0">
              <a:solidFill>
                <a:schemeClr val="tx1"/>
              </a:solidFill>
            </a:endParaRPr>
          </a:p>
        </p:txBody>
      </p:sp>
      <p:pic>
        <p:nvPicPr>
          <p:cNvPr id="72" name="Graphic 71" descr="Gears">
            <a:extLst>
              <a:ext uri="{FF2B5EF4-FFF2-40B4-BE49-F238E27FC236}">
                <a16:creationId xmlns:a16="http://schemas.microsoft.com/office/drawing/2014/main" id="{8E8E5C22-C272-E84B-89CD-C706F5B5D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00" y="5868927"/>
            <a:ext cx="914400" cy="914400"/>
          </a:xfrm>
          <a:prstGeom prst="rect">
            <a:avLst/>
          </a:prstGeom>
        </p:spPr>
      </p:pic>
      <p:pic>
        <p:nvPicPr>
          <p:cNvPr id="74" name="Graphic 73" descr="Single gear">
            <a:extLst>
              <a:ext uri="{FF2B5EF4-FFF2-40B4-BE49-F238E27FC236}">
                <a16:creationId xmlns:a16="http://schemas.microsoft.com/office/drawing/2014/main" id="{9E07ABEC-014E-E148-B43A-6087F1645E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44" y="5589576"/>
            <a:ext cx="914400" cy="914400"/>
          </a:xfrm>
          <a:prstGeom prst="rect">
            <a:avLst/>
          </a:prstGeom>
        </p:spPr>
      </p:pic>
    </p:spTree>
    <p:extLst>
      <p:ext uri="{BB962C8B-B14F-4D97-AF65-F5344CB8AC3E}">
        <p14:creationId xmlns:p14="http://schemas.microsoft.com/office/powerpoint/2010/main" val="323921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B054-7855-4114-9BCE-0130BF9C0105}"/>
              </a:ext>
            </a:extLst>
          </p:cNvPr>
          <p:cNvSpPr>
            <a:spLocks noGrp="1"/>
          </p:cNvSpPr>
          <p:nvPr>
            <p:ph type="title"/>
          </p:nvPr>
        </p:nvSpPr>
        <p:spPr>
          <a:xfrm>
            <a:off x="138702" y="207713"/>
            <a:ext cx="11329200" cy="432000"/>
          </a:xfrm>
        </p:spPr>
        <p:txBody>
          <a:bodyPr/>
          <a:lstStyle/>
          <a:p>
            <a:r>
              <a:rPr lang="en-US" dirty="0">
                <a:solidFill>
                  <a:schemeClr val="tx1"/>
                </a:solidFill>
              </a:rPr>
              <a:t>Description of Community Engaged Strategies </a:t>
            </a:r>
          </a:p>
        </p:txBody>
      </p:sp>
      <p:sp>
        <p:nvSpPr>
          <p:cNvPr id="3" name="Rectangle 2">
            <a:extLst>
              <a:ext uri="{FF2B5EF4-FFF2-40B4-BE49-F238E27FC236}">
                <a16:creationId xmlns:a16="http://schemas.microsoft.com/office/drawing/2014/main" id="{C4FC0831-62AE-8342-8F2A-EC4022C03A0B}"/>
              </a:ext>
            </a:extLst>
          </p:cNvPr>
          <p:cNvSpPr/>
          <p:nvPr/>
        </p:nvSpPr>
        <p:spPr>
          <a:xfrm>
            <a:off x="2743961" y="2490542"/>
            <a:ext cx="1621021" cy="1477328"/>
          </a:xfrm>
          <a:prstGeom prst="rect">
            <a:avLst/>
          </a:prstGeom>
        </p:spPr>
        <p:txBody>
          <a:bodyPr wrap="none">
            <a:spAutoFit/>
          </a:bodyPr>
          <a:lstStyle/>
          <a:p>
            <a:r>
              <a:rPr lang="en-US" b="1" i="1" dirty="0">
                <a:solidFill>
                  <a:schemeClr val="bg1"/>
                </a:solidFill>
                <a:latin typeface="Corbel" panose="020B0503020204020204" pitchFamily="34" charset="0"/>
              </a:rPr>
              <a:t>1. Formative</a:t>
            </a:r>
          </a:p>
          <a:p>
            <a:r>
              <a:rPr lang="en-US" b="1" i="1" dirty="0">
                <a:solidFill>
                  <a:schemeClr val="bg1"/>
                </a:solidFill>
                <a:latin typeface="Corbel" panose="020B0503020204020204" pitchFamily="34" charset="0"/>
              </a:rPr>
              <a:t>    Research –</a:t>
            </a:r>
          </a:p>
          <a:p>
            <a:r>
              <a:rPr lang="en-US" b="1" i="1" dirty="0">
                <a:solidFill>
                  <a:schemeClr val="bg1"/>
                </a:solidFill>
                <a:latin typeface="Corbel" panose="020B0503020204020204" pitchFamily="34" charset="0"/>
              </a:rPr>
              <a:t>developed  Q’S</a:t>
            </a:r>
          </a:p>
          <a:p>
            <a:r>
              <a:rPr lang="en-US" b="1" i="1" dirty="0">
                <a:solidFill>
                  <a:schemeClr val="bg1"/>
                </a:solidFill>
                <a:latin typeface="Corbel" panose="020B0503020204020204" pitchFamily="34" charset="0"/>
              </a:rPr>
              <a:t>        and</a:t>
            </a:r>
          </a:p>
          <a:p>
            <a:r>
              <a:rPr lang="en-US" b="1" i="1" dirty="0">
                <a:solidFill>
                  <a:schemeClr val="bg1"/>
                </a:solidFill>
                <a:latin typeface="Corbel" panose="020B0503020204020204" pitchFamily="34" charset="0"/>
              </a:rPr>
              <a:t> researched)  </a:t>
            </a:r>
          </a:p>
        </p:txBody>
      </p:sp>
      <p:sp>
        <p:nvSpPr>
          <p:cNvPr id="18" name="TextBox 17">
            <a:extLst>
              <a:ext uri="{FF2B5EF4-FFF2-40B4-BE49-F238E27FC236}">
                <a16:creationId xmlns:a16="http://schemas.microsoft.com/office/drawing/2014/main" id="{B43A96DD-6DBB-BB42-8269-61744AF387BC}"/>
              </a:ext>
            </a:extLst>
          </p:cNvPr>
          <p:cNvSpPr txBox="1"/>
          <p:nvPr/>
        </p:nvSpPr>
        <p:spPr>
          <a:xfrm>
            <a:off x="5189446" y="2577676"/>
            <a:ext cx="2049850" cy="1292662"/>
          </a:xfrm>
          <a:prstGeom prst="rect">
            <a:avLst/>
          </a:prstGeom>
          <a:noFill/>
        </p:spPr>
        <p:txBody>
          <a:bodyPr wrap="square" rtlCol="0">
            <a:spAutoFit/>
          </a:bodyPr>
          <a:lstStyle/>
          <a:p>
            <a:r>
              <a:rPr lang="en-US" sz="2000" b="1" i="1" dirty="0">
                <a:solidFill>
                  <a:schemeClr val="bg1"/>
                </a:solidFill>
                <a:latin typeface="Corbel" panose="020B0503020204020204" pitchFamily="34" charset="0"/>
              </a:rPr>
              <a:t>2. Qualitative</a:t>
            </a:r>
          </a:p>
          <a:p>
            <a:r>
              <a:rPr lang="en-US" sz="2000" b="1" i="1" dirty="0">
                <a:solidFill>
                  <a:schemeClr val="bg1"/>
                </a:solidFill>
                <a:latin typeface="Corbel" panose="020B0503020204020204" pitchFamily="34" charset="0"/>
              </a:rPr>
              <a:t> research (in-depth research)  </a:t>
            </a:r>
          </a:p>
          <a:p>
            <a:endParaRPr lang="en-US" dirty="0"/>
          </a:p>
        </p:txBody>
      </p:sp>
      <p:sp>
        <p:nvSpPr>
          <p:cNvPr id="22" name="TextBox 21">
            <a:extLst>
              <a:ext uri="{FF2B5EF4-FFF2-40B4-BE49-F238E27FC236}">
                <a16:creationId xmlns:a16="http://schemas.microsoft.com/office/drawing/2014/main" id="{1E44977F-94D9-3249-945D-7A28218DBA07}"/>
              </a:ext>
            </a:extLst>
          </p:cNvPr>
          <p:cNvSpPr txBox="1"/>
          <p:nvPr/>
        </p:nvSpPr>
        <p:spPr>
          <a:xfrm>
            <a:off x="8017058" y="2657471"/>
            <a:ext cx="1527791" cy="923330"/>
          </a:xfrm>
          <a:prstGeom prst="rect">
            <a:avLst/>
          </a:prstGeom>
          <a:noFill/>
        </p:spPr>
        <p:txBody>
          <a:bodyPr wrap="none" rtlCol="0">
            <a:spAutoFit/>
          </a:bodyPr>
          <a:lstStyle/>
          <a:p>
            <a:r>
              <a:rPr lang="en-US" b="1" i="1" dirty="0">
                <a:solidFill>
                  <a:schemeClr val="bg1"/>
                </a:solidFill>
                <a:latin typeface="Corbel" panose="020B0503020204020204" pitchFamily="34" charset="0"/>
              </a:rPr>
              <a:t>3.Community </a:t>
            </a:r>
          </a:p>
          <a:p>
            <a:r>
              <a:rPr lang="en-US" b="1" i="1" dirty="0">
                <a:solidFill>
                  <a:schemeClr val="bg1"/>
                </a:solidFill>
                <a:latin typeface="Corbel" panose="020B0503020204020204" pitchFamily="34" charset="0"/>
              </a:rPr>
              <a:t>Involvement</a:t>
            </a:r>
          </a:p>
          <a:p>
            <a:r>
              <a:rPr lang="en-US" b="1" i="1" dirty="0">
                <a:solidFill>
                  <a:schemeClr val="bg1"/>
                </a:solidFill>
                <a:latin typeface="Corbel" panose="020B0503020204020204" pitchFamily="34" charset="0"/>
              </a:rPr>
              <a:t> (Interview)</a:t>
            </a:r>
            <a:endParaRPr lang="en-US" b="1" dirty="0">
              <a:solidFill>
                <a:schemeClr val="bg1"/>
              </a:solidFill>
            </a:endParaRPr>
          </a:p>
        </p:txBody>
      </p:sp>
      <p:pic>
        <p:nvPicPr>
          <p:cNvPr id="30" name="Graphic 29" descr="Group">
            <a:extLst>
              <a:ext uri="{FF2B5EF4-FFF2-40B4-BE49-F238E27FC236}">
                <a16:creationId xmlns:a16="http://schemas.microsoft.com/office/drawing/2014/main" id="{1A4BF7AF-C176-AC46-9CF5-6EFAEE590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999" y="3982416"/>
            <a:ext cx="4745982" cy="3765335"/>
          </a:xfrm>
          <a:prstGeom prst="rect">
            <a:avLst/>
          </a:prstGeom>
        </p:spPr>
      </p:pic>
      <p:pic>
        <p:nvPicPr>
          <p:cNvPr id="32" name="Graphic 31" descr="Group">
            <a:extLst>
              <a:ext uri="{FF2B5EF4-FFF2-40B4-BE49-F238E27FC236}">
                <a16:creationId xmlns:a16="http://schemas.microsoft.com/office/drawing/2014/main" id="{63B147B6-7ACA-EB4B-B466-1B00B0DA68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0143" y="3930971"/>
            <a:ext cx="3743070" cy="3816780"/>
          </a:xfrm>
          <a:prstGeom prst="rect">
            <a:avLst/>
          </a:prstGeom>
        </p:spPr>
      </p:pic>
      <p:pic>
        <p:nvPicPr>
          <p:cNvPr id="36" name="Graphic 35" descr="Group">
            <a:extLst>
              <a:ext uri="{FF2B5EF4-FFF2-40B4-BE49-F238E27FC236}">
                <a16:creationId xmlns:a16="http://schemas.microsoft.com/office/drawing/2014/main" id="{4C30A5A6-83EE-094A-AB4A-0E84C16440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8373" y="3916424"/>
            <a:ext cx="3982027" cy="3849473"/>
          </a:xfrm>
          <a:prstGeom prst="rect">
            <a:avLst/>
          </a:prstGeom>
        </p:spPr>
      </p:pic>
      <p:pic>
        <p:nvPicPr>
          <p:cNvPr id="38" name="Graphic 37" descr="Group">
            <a:extLst>
              <a:ext uri="{FF2B5EF4-FFF2-40B4-BE49-F238E27FC236}">
                <a16:creationId xmlns:a16="http://schemas.microsoft.com/office/drawing/2014/main" id="{17291BA1-F9FB-BF4A-A99A-2F1B0FCF9B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24" t="-237" r="50436" b="237"/>
          <a:stretch/>
        </p:blipFill>
        <p:spPr>
          <a:xfrm>
            <a:off x="10354283" y="3852934"/>
            <a:ext cx="1837717" cy="3895558"/>
          </a:xfrm>
          <a:prstGeom prst="rect">
            <a:avLst/>
          </a:prstGeom>
        </p:spPr>
      </p:pic>
      <p:sp>
        <p:nvSpPr>
          <p:cNvPr id="39" name="TextBox 38">
            <a:extLst>
              <a:ext uri="{FF2B5EF4-FFF2-40B4-BE49-F238E27FC236}">
                <a16:creationId xmlns:a16="http://schemas.microsoft.com/office/drawing/2014/main" id="{30DDDB0F-2E30-0C4D-8EC1-3685B3C5D618}"/>
              </a:ext>
            </a:extLst>
          </p:cNvPr>
          <p:cNvSpPr txBox="1"/>
          <p:nvPr/>
        </p:nvSpPr>
        <p:spPr>
          <a:xfrm>
            <a:off x="2113973" y="4028503"/>
            <a:ext cx="3982027" cy="584775"/>
          </a:xfrm>
          <a:prstGeom prst="rect">
            <a:avLst/>
          </a:prstGeom>
          <a:noFill/>
        </p:spPr>
        <p:txBody>
          <a:bodyPr wrap="square" rtlCol="0">
            <a:spAutoFit/>
          </a:bodyPr>
          <a:lstStyle/>
          <a:p>
            <a:r>
              <a:rPr lang="en-US" sz="1600" i="1" dirty="0"/>
              <a:t>*Refer to appendix for questions</a:t>
            </a:r>
          </a:p>
          <a:p>
            <a:r>
              <a:rPr lang="en-US" sz="1600" i="1" dirty="0"/>
              <a:t> formed for formative research </a:t>
            </a:r>
          </a:p>
        </p:txBody>
      </p:sp>
    </p:spTree>
    <p:extLst>
      <p:ext uri="{BB962C8B-B14F-4D97-AF65-F5344CB8AC3E}">
        <p14:creationId xmlns:p14="http://schemas.microsoft.com/office/powerpoint/2010/main" val="382661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40170" y="354179"/>
            <a:ext cx="11329200" cy="432000"/>
          </a:xfrm>
        </p:spPr>
        <p:txBody>
          <a:bodyPr/>
          <a:lstStyle/>
          <a:p>
            <a:r>
              <a:rPr lang="en-US" dirty="0">
                <a:solidFill>
                  <a:schemeClr val="tx1"/>
                </a:solidFill>
              </a:rPr>
              <a:t>Summary of  Secondary Data Research </a:t>
            </a:r>
          </a:p>
        </p:txBody>
      </p:sp>
      <p:sp>
        <p:nvSpPr>
          <p:cNvPr id="30" name="Text Placeholder 29">
            <a:extLst>
              <a:ext uri="{FF2B5EF4-FFF2-40B4-BE49-F238E27FC236}">
                <a16:creationId xmlns:a16="http://schemas.microsoft.com/office/drawing/2014/main" id="{B42237DE-8579-4920-9331-C835DA7AE69A}"/>
              </a:ext>
            </a:extLst>
          </p:cNvPr>
          <p:cNvSpPr>
            <a:spLocks noGrp="1"/>
          </p:cNvSpPr>
          <p:nvPr>
            <p:ph type="body" sz="quarter" idx="30"/>
          </p:nvPr>
        </p:nvSpPr>
        <p:spPr bwMode="gray">
          <a:xfrm>
            <a:off x="1695030" y="1885067"/>
            <a:ext cx="2562176" cy="679796"/>
          </a:xfrm>
        </p:spPr>
        <p:txBody>
          <a:bodyPr/>
          <a:lstStyle/>
          <a:p>
            <a:r>
              <a:rPr lang="en-US" sz="4800" dirty="0"/>
              <a:t>Findings</a:t>
            </a:r>
            <a:r>
              <a:rPr lang="en-US" sz="4800" baseline="-25000" noProof="1">
                <a:latin typeface="Corbel" panose="020B0503020204020204" pitchFamily="34" charset="0"/>
              </a:rPr>
              <a:t> 1</a:t>
            </a:r>
            <a:endParaRPr lang="en-US" sz="4800" dirty="0"/>
          </a:p>
        </p:txBody>
      </p:sp>
      <p:sp>
        <p:nvSpPr>
          <p:cNvPr id="24" name="Content Placeholder 23">
            <a:extLst>
              <a:ext uri="{FF2B5EF4-FFF2-40B4-BE49-F238E27FC236}">
                <a16:creationId xmlns:a16="http://schemas.microsoft.com/office/drawing/2014/main" id="{B5A11B9F-68B0-405D-8B6F-DDBC74E10DDA}"/>
              </a:ext>
            </a:extLst>
          </p:cNvPr>
          <p:cNvSpPr>
            <a:spLocks noGrp="1"/>
          </p:cNvSpPr>
          <p:nvPr>
            <p:ph sz="half" idx="2"/>
          </p:nvPr>
        </p:nvSpPr>
        <p:spPr bwMode="gray">
          <a:xfrm>
            <a:off x="1274520" y="2564863"/>
            <a:ext cx="3403195" cy="2591993"/>
          </a:xfrm>
        </p:spPr>
        <p:txBody>
          <a:bodyPr/>
          <a:lstStyle/>
          <a:p>
            <a:pPr lvl="1"/>
            <a:r>
              <a:rPr lang="en-US" dirty="0">
                <a:solidFill>
                  <a:schemeClr val="bg1"/>
                </a:solidFill>
                <a:latin typeface="Corbel" panose="020B0503020204020204" pitchFamily="34" charset="0"/>
              </a:rPr>
              <a:t>Transportation services</a:t>
            </a:r>
          </a:p>
          <a:p>
            <a:pPr lvl="1"/>
            <a:r>
              <a:rPr lang="en-US" dirty="0">
                <a:solidFill>
                  <a:schemeClr val="bg1"/>
                </a:solidFill>
                <a:latin typeface="Corbel" panose="020B0503020204020204" pitchFamily="34" charset="0"/>
              </a:rPr>
              <a:t>Advocacy efforts (leader that takes a large role in community) </a:t>
            </a:r>
          </a:p>
          <a:p>
            <a:pPr lvl="1"/>
            <a:r>
              <a:rPr lang="en-US" dirty="0">
                <a:solidFill>
                  <a:schemeClr val="bg1"/>
                </a:solidFill>
                <a:latin typeface="Corbel" panose="020B0503020204020204" pitchFamily="34" charset="0"/>
              </a:rPr>
              <a:t>Values in community includes: respect, diversity. Inclusiveness, and honesty </a:t>
            </a:r>
          </a:p>
          <a:p>
            <a:pPr lvl="1"/>
            <a:r>
              <a:rPr lang="en-US" dirty="0">
                <a:solidFill>
                  <a:schemeClr val="bg1"/>
                </a:solidFill>
                <a:latin typeface="Corbel" panose="020B0503020204020204" pitchFamily="34" charset="0"/>
              </a:rPr>
              <a:t>The West African culture </a:t>
            </a:r>
          </a:p>
          <a:p>
            <a:pPr lvl="1"/>
            <a:r>
              <a:rPr lang="en-US" dirty="0">
                <a:solidFill>
                  <a:schemeClr val="bg1"/>
                </a:solidFill>
                <a:latin typeface="Corbel" panose="020B0503020204020204" pitchFamily="34" charset="0"/>
              </a:rPr>
              <a:t>Immigrant status</a:t>
            </a:r>
          </a:p>
          <a:p>
            <a:pPr lvl="1"/>
            <a:r>
              <a:rPr lang="en-US" dirty="0">
                <a:solidFill>
                  <a:schemeClr val="bg1"/>
                </a:solidFill>
                <a:latin typeface="Corbel" panose="020B0503020204020204" pitchFamily="34" charset="0"/>
              </a:rPr>
              <a:t>Various programs such as “monthly grandmas hangout” and ”adult learning class” </a:t>
            </a:r>
            <a:endParaRPr lang="en-US" noProof="1">
              <a:solidFill>
                <a:schemeClr val="bg1"/>
              </a:solidFill>
              <a:latin typeface="Corbel" panose="020B0503020204020204" pitchFamily="34" charset="0"/>
            </a:endParaRPr>
          </a:p>
          <a:p>
            <a:pPr marL="266700" lvl="1" indent="0">
              <a:buNone/>
            </a:pPr>
            <a:r>
              <a:rPr lang="en-US" sz="2200" baseline="-25000" noProof="1">
                <a:solidFill>
                  <a:schemeClr val="bg1"/>
                </a:solidFill>
                <a:latin typeface="Corbel" panose="020B0503020204020204" pitchFamily="34" charset="0"/>
              </a:rPr>
              <a:t>			</a:t>
            </a:r>
            <a:endParaRPr lang="en-US" sz="2200" b="1" baseline="-25000" dirty="0">
              <a:solidFill>
                <a:schemeClr val="bg1"/>
              </a:solidFill>
              <a:latin typeface="Corbel" panose="020B0503020204020204" pitchFamily="34" charset="0"/>
            </a:endParaRPr>
          </a:p>
        </p:txBody>
      </p:sp>
      <p:sp>
        <p:nvSpPr>
          <p:cNvPr id="31" name="Text Placeholder 30">
            <a:extLst>
              <a:ext uri="{FF2B5EF4-FFF2-40B4-BE49-F238E27FC236}">
                <a16:creationId xmlns:a16="http://schemas.microsoft.com/office/drawing/2014/main" id="{FB4B73B3-17D0-4AD4-A250-23C177FEC520}"/>
              </a:ext>
            </a:extLst>
          </p:cNvPr>
          <p:cNvSpPr>
            <a:spLocks noGrp="1"/>
          </p:cNvSpPr>
          <p:nvPr>
            <p:ph type="body" sz="quarter" idx="31"/>
          </p:nvPr>
        </p:nvSpPr>
        <p:spPr bwMode="gray">
          <a:xfrm>
            <a:off x="5157040" y="2146469"/>
            <a:ext cx="2811618" cy="418394"/>
          </a:xfrm>
        </p:spPr>
        <p:txBody>
          <a:bodyPr/>
          <a:lstStyle/>
          <a:p>
            <a:r>
              <a:rPr lang="en-US" sz="3000" dirty="0"/>
              <a:t>Methods</a:t>
            </a:r>
          </a:p>
        </p:txBody>
      </p:sp>
      <p:sp>
        <p:nvSpPr>
          <p:cNvPr id="33" name="Text Placeholder 32">
            <a:extLst>
              <a:ext uri="{FF2B5EF4-FFF2-40B4-BE49-F238E27FC236}">
                <a16:creationId xmlns:a16="http://schemas.microsoft.com/office/drawing/2014/main" id="{D57220B4-795B-4602-8E69-5D53D12DCC80}"/>
              </a:ext>
            </a:extLst>
          </p:cNvPr>
          <p:cNvSpPr>
            <a:spLocks noGrp="1"/>
          </p:cNvSpPr>
          <p:nvPr>
            <p:ph type="body" sz="quarter" idx="33"/>
          </p:nvPr>
        </p:nvSpPr>
        <p:spPr bwMode="gray">
          <a:xfrm>
            <a:off x="5319703" y="2640226"/>
            <a:ext cx="2486292" cy="2666880"/>
          </a:xfrm>
        </p:spPr>
        <p:txBody>
          <a:bodyPr/>
          <a:lstStyle/>
          <a:p>
            <a:pPr marL="342900" indent="-342900">
              <a:buAutoNum type="arabicPeriod"/>
            </a:pPr>
            <a:r>
              <a:rPr lang="en-US" dirty="0"/>
              <a:t>Researched the community using the WAWAC website </a:t>
            </a:r>
          </a:p>
          <a:p>
            <a:pPr marL="342900" indent="-342900">
              <a:buAutoNum type="arabicPeriod"/>
            </a:pPr>
            <a:r>
              <a:rPr lang="en-US" noProof="1"/>
              <a:t>Went to other webistes to obtain demographics/covtid vaccination in the Snohomish County such as front and centered. </a:t>
            </a:r>
          </a:p>
          <a:p>
            <a:pPr marL="342900" indent="-342900">
              <a:buAutoNum type="arabicPeriod"/>
            </a:pPr>
            <a:r>
              <a:rPr lang="en-US" noProof="1"/>
              <a:t>Looked at the various gaps that was missing adapted question and went to other websites to learn more about the West African community.</a:t>
            </a:r>
          </a:p>
        </p:txBody>
      </p:sp>
      <p:sp>
        <p:nvSpPr>
          <p:cNvPr id="2" name="Text Placeholder 1">
            <a:extLst>
              <a:ext uri="{FF2B5EF4-FFF2-40B4-BE49-F238E27FC236}">
                <a16:creationId xmlns:a16="http://schemas.microsoft.com/office/drawing/2014/main" id="{8A326F89-BEF6-4EB6-94DD-7B443FAADD13}"/>
              </a:ext>
            </a:extLst>
          </p:cNvPr>
          <p:cNvSpPr>
            <a:spLocks noGrp="1"/>
          </p:cNvSpPr>
          <p:nvPr>
            <p:ph type="body" sz="quarter" idx="32"/>
          </p:nvPr>
        </p:nvSpPr>
        <p:spPr bwMode="gray">
          <a:xfrm>
            <a:off x="8300646" y="2448959"/>
            <a:ext cx="2597043" cy="382534"/>
          </a:xfrm>
        </p:spPr>
        <p:txBody>
          <a:bodyPr/>
          <a:lstStyle/>
          <a:p>
            <a:r>
              <a:rPr lang="en-US" sz="2000" dirty="0"/>
              <a:t>Limitations</a:t>
            </a:r>
          </a:p>
        </p:txBody>
      </p:sp>
      <p:sp>
        <p:nvSpPr>
          <p:cNvPr id="3" name="Text Placeholder 2">
            <a:extLst>
              <a:ext uri="{FF2B5EF4-FFF2-40B4-BE49-F238E27FC236}">
                <a16:creationId xmlns:a16="http://schemas.microsoft.com/office/drawing/2014/main" id="{78DFB89F-B673-46A9-9582-849B9C73C014}"/>
              </a:ext>
            </a:extLst>
          </p:cNvPr>
          <p:cNvSpPr>
            <a:spLocks noGrp="1"/>
          </p:cNvSpPr>
          <p:nvPr>
            <p:ph type="body" sz="quarter" idx="34"/>
          </p:nvPr>
        </p:nvSpPr>
        <p:spPr bwMode="gray">
          <a:xfrm>
            <a:off x="8125548" y="2963294"/>
            <a:ext cx="2616834" cy="1795130"/>
          </a:xfrm>
        </p:spPr>
        <p:txBody>
          <a:bodyPr/>
          <a:lstStyle/>
          <a:p>
            <a:pPr marL="285750" indent="-285750">
              <a:buFont typeface="Arial" panose="020B0604020202020204" pitchFamily="34" charset="0"/>
              <a:buChar char="•"/>
            </a:pPr>
            <a:r>
              <a:rPr lang="en-US" noProof="1"/>
              <a:t>There is no specific information regarding the covid vaccination the in the WAWAC community </a:t>
            </a:r>
          </a:p>
          <a:p>
            <a:pPr marL="285750" indent="-285750">
              <a:buFont typeface="Arial" panose="020B0604020202020204" pitchFamily="34" charset="0"/>
              <a:buChar char="•"/>
            </a:pPr>
            <a:r>
              <a:rPr lang="en-US" noProof="1"/>
              <a:t>Secondary data pulled from only a few resoiurces. </a:t>
            </a:r>
          </a:p>
          <a:p>
            <a:pPr marL="285750" indent="-285750">
              <a:buFont typeface="Arial" panose="020B0604020202020204" pitchFamily="34" charset="0"/>
              <a:buChar char="•"/>
            </a:pPr>
            <a:r>
              <a:rPr lang="en-US" noProof="1"/>
              <a:t>Not enough information regarding the WAWAC community , information wasn’t specific to this community. </a:t>
            </a:r>
          </a:p>
        </p:txBody>
      </p:sp>
    </p:spTree>
    <p:extLst>
      <p:ext uri="{BB962C8B-B14F-4D97-AF65-F5344CB8AC3E}">
        <p14:creationId xmlns:p14="http://schemas.microsoft.com/office/powerpoint/2010/main" val="323387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59538" y="201699"/>
            <a:ext cx="11329200" cy="432000"/>
          </a:xfrm>
        </p:spPr>
        <p:txBody>
          <a:bodyPr/>
          <a:lstStyle/>
          <a:p>
            <a:r>
              <a:rPr lang="en-US" dirty="0">
                <a:solidFill>
                  <a:schemeClr val="tx1"/>
                </a:solidFill>
              </a:rPr>
              <a:t>Summary plan for Primary Data Collection </a:t>
            </a:r>
          </a:p>
        </p:txBody>
      </p:sp>
      <p:sp>
        <p:nvSpPr>
          <p:cNvPr id="25" name="Content Placeholder 5">
            <a:extLst>
              <a:ext uri="{FF2B5EF4-FFF2-40B4-BE49-F238E27FC236}">
                <a16:creationId xmlns:a16="http://schemas.microsoft.com/office/drawing/2014/main" id="{6DE2781C-192A-D247-A6D9-E631F1F1D399}"/>
              </a:ext>
            </a:extLst>
          </p:cNvPr>
          <p:cNvSpPr txBox="1">
            <a:spLocks/>
          </p:cNvSpPr>
          <p:nvPr/>
        </p:nvSpPr>
        <p:spPr>
          <a:xfrm>
            <a:off x="142078" y="879523"/>
            <a:ext cx="5285956" cy="1921081"/>
          </a:xfrm>
          <a:prstGeom prst="rect">
            <a:avLst/>
          </a:prstGeom>
          <a:solidFill>
            <a:schemeClr val="bg1"/>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90000"/>
              </a:lnSpc>
              <a:spcBef>
                <a:spcPts val="1000"/>
              </a:spcBef>
              <a:buClr>
                <a:schemeClr val="tx1">
                  <a:lumMod val="75000"/>
                  <a:lumOff val="2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b="1" dirty="0">
                <a:solidFill>
                  <a:schemeClr val="tx1"/>
                </a:solidFill>
                <a:latin typeface="Corbel" panose="020B0503020204020204" pitchFamily="34" charset="0"/>
              </a:rPr>
              <a:t>Who? </a:t>
            </a:r>
          </a:p>
          <a:p>
            <a:pPr marL="0" indent="0">
              <a:buFont typeface="Arial" panose="020B0604020202020204" pitchFamily="34" charset="0"/>
              <a:buNone/>
            </a:pPr>
            <a:r>
              <a:rPr lang="en-US" sz="1700" dirty="0">
                <a:solidFill>
                  <a:schemeClr val="tx1"/>
                </a:solidFill>
                <a:latin typeface="Corbel" panose="020B0503020204020204" pitchFamily="34" charset="0"/>
              </a:rPr>
              <a:t>Key Informant Interview with the leader of the community (</a:t>
            </a:r>
            <a:r>
              <a:rPr lang="en-US" sz="1700" u="sng" dirty="0">
                <a:solidFill>
                  <a:schemeClr val="tx1"/>
                </a:solidFill>
                <a:latin typeface="Corbel" panose="020B0503020204020204" pitchFamily="34" charset="0"/>
              </a:rPr>
              <a:t>Pa </a:t>
            </a:r>
            <a:r>
              <a:rPr lang="en-US" sz="1700" u="sng" dirty="0" err="1">
                <a:solidFill>
                  <a:schemeClr val="tx1"/>
                </a:solidFill>
                <a:latin typeface="Corbel" panose="020B0503020204020204" pitchFamily="34" charset="0"/>
              </a:rPr>
              <a:t>Ousman</a:t>
            </a:r>
            <a:r>
              <a:rPr lang="en-US" sz="1700" u="sng" dirty="0">
                <a:solidFill>
                  <a:schemeClr val="tx1"/>
                </a:solidFill>
                <a:latin typeface="Corbel" panose="020B0503020204020204" pitchFamily="34" charset="0"/>
              </a:rPr>
              <a:t> </a:t>
            </a:r>
            <a:r>
              <a:rPr lang="en-US" sz="1700" u="sng" dirty="0" err="1">
                <a:solidFill>
                  <a:schemeClr val="tx1"/>
                </a:solidFill>
                <a:latin typeface="Corbel" panose="020B0503020204020204" pitchFamily="34" charset="0"/>
              </a:rPr>
              <a:t>Joof</a:t>
            </a:r>
            <a:r>
              <a:rPr lang="en-US" sz="1700" dirty="0">
                <a:solidFill>
                  <a:schemeClr val="tx1"/>
                </a:solidFill>
                <a:latin typeface="Corbel" panose="020B0503020204020204" pitchFamily="34" charset="0"/>
              </a:rPr>
              <a:t>) answered some of our unanswered questions from our formative/secondary research giving us important information. </a:t>
            </a:r>
          </a:p>
          <a:p>
            <a:pPr marL="0" indent="0">
              <a:buFont typeface="Arial" panose="020B0604020202020204" pitchFamily="34" charset="0"/>
              <a:buNone/>
            </a:pPr>
            <a:r>
              <a:rPr lang="en-US" sz="1700" b="1" dirty="0">
                <a:solidFill>
                  <a:schemeClr val="tx1"/>
                </a:solidFill>
                <a:latin typeface="Corbel" panose="020B0503020204020204" pitchFamily="34" charset="0"/>
              </a:rPr>
              <a:t> </a:t>
            </a:r>
          </a:p>
          <a:p>
            <a:pPr marL="266700" lvl="1" indent="0">
              <a:buNone/>
            </a:pPr>
            <a:endParaRPr lang="en-US" dirty="0"/>
          </a:p>
          <a:p>
            <a:pPr lvl="1"/>
            <a:endParaRPr lang="en-US" dirty="0"/>
          </a:p>
          <a:p>
            <a:pPr lvl="1"/>
            <a:endParaRPr lang="en-US" dirty="0"/>
          </a:p>
          <a:p>
            <a:pPr lvl="1"/>
            <a:endParaRPr lang="en-US" dirty="0"/>
          </a:p>
          <a:p>
            <a:pPr lvl="1"/>
            <a:endParaRPr lang="en-US" dirty="0"/>
          </a:p>
          <a:p>
            <a:endParaRPr lang="en-US" dirty="0"/>
          </a:p>
        </p:txBody>
      </p:sp>
      <p:sp>
        <p:nvSpPr>
          <p:cNvPr id="27" name="Content Placeholder 26">
            <a:extLst>
              <a:ext uri="{FF2B5EF4-FFF2-40B4-BE49-F238E27FC236}">
                <a16:creationId xmlns:a16="http://schemas.microsoft.com/office/drawing/2014/main" id="{D0FF779E-F635-0448-A243-D64839D5C32B}"/>
              </a:ext>
            </a:extLst>
          </p:cNvPr>
          <p:cNvSpPr>
            <a:spLocks noGrp="1"/>
          </p:cNvSpPr>
          <p:nvPr>
            <p:ph idx="15"/>
          </p:nvPr>
        </p:nvSpPr>
        <p:spPr>
          <a:xfrm>
            <a:off x="6096000" y="879523"/>
            <a:ext cx="5791200" cy="5441066"/>
          </a:xfrm>
        </p:spPr>
        <p:txBody>
          <a:bodyPr/>
          <a:lstStyle/>
          <a:p>
            <a:pPr marL="266700" lvl="1" indent="0">
              <a:buNone/>
            </a:pPr>
            <a:r>
              <a:rPr lang="en-US" sz="1700" b="1" dirty="0">
                <a:solidFill>
                  <a:schemeClr val="tx1"/>
                </a:solidFill>
                <a:latin typeface="Corbel" panose="020B0503020204020204" pitchFamily="34" charset="0"/>
              </a:rPr>
              <a:t>What was Learned from Interview </a:t>
            </a:r>
            <a:r>
              <a:rPr lang="en-US" sz="1700" b="1" baseline="-25000" dirty="0">
                <a:solidFill>
                  <a:schemeClr val="tx1"/>
                </a:solidFill>
                <a:latin typeface="Corbel" panose="020B0503020204020204" pitchFamily="34" charset="0"/>
              </a:rPr>
              <a:t>6 </a:t>
            </a:r>
            <a:r>
              <a:rPr lang="en-US" sz="1700" b="1" dirty="0">
                <a:solidFill>
                  <a:schemeClr val="tx1"/>
                </a:solidFill>
                <a:latin typeface="Corbel" panose="020B0503020204020204" pitchFamily="34" charset="0"/>
              </a:rPr>
              <a:t>: </a:t>
            </a:r>
          </a:p>
          <a:p>
            <a:pPr marL="266700" lvl="1" indent="0">
              <a:buNone/>
            </a:pPr>
            <a:endParaRPr lang="en-US" sz="1700" b="1" dirty="0">
              <a:solidFill>
                <a:schemeClr val="tx1"/>
              </a:solidFill>
              <a:latin typeface="Corbel" panose="020B0503020204020204" pitchFamily="34" charset="0"/>
            </a:endParaRPr>
          </a:p>
          <a:p>
            <a:pPr lvl="1"/>
            <a:r>
              <a:rPr lang="en-US" sz="1700" dirty="0">
                <a:solidFill>
                  <a:schemeClr val="tx1"/>
                </a:solidFill>
                <a:latin typeface="Corbel" panose="020B0503020204020204" pitchFamily="34" charset="0"/>
              </a:rPr>
              <a:t>Unrestricted Funding is a big ongoing problem preventing resources that can help with the health of the community</a:t>
            </a:r>
          </a:p>
          <a:p>
            <a:pPr lvl="1"/>
            <a:r>
              <a:rPr lang="en-US" sz="1700" dirty="0">
                <a:solidFill>
                  <a:schemeClr val="tx1"/>
                </a:solidFill>
                <a:latin typeface="Corbel" panose="020B0503020204020204" pitchFamily="34" charset="0"/>
              </a:rPr>
              <a:t>Lack of staff in the community</a:t>
            </a:r>
          </a:p>
          <a:p>
            <a:pPr lvl="1"/>
            <a:r>
              <a:rPr lang="en-US" sz="1700" dirty="0">
                <a:solidFill>
                  <a:schemeClr val="tx1"/>
                </a:solidFill>
                <a:latin typeface="Corbel" panose="020B0503020204020204" pitchFamily="34" charset="0"/>
              </a:rPr>
              <a:t>Language Barrier causing misunderstandings about vaccines/other health related topics</a:t>
            </a:r>
          </a:p>
          <a:p>
            <a:pPr lvl="1"/>
            <a:r>
              <a:rPr lang="en-US" sz="1700" dirty="0">
                <a:solidFill>
                  <a:schemeClr val="tx1"/>
                </a:solidFill>
                <a:latin typeface="Corbel" panose="020B0503020204020204" pitchFamily="34" charset="0"/>
              </a:rPr>
              <a:t>“</a:t>
            </a:r>
            <a:r>
              <a:rPr lang="en-US" sz="1700" dirty="0">
                <a:solidFill>
                  <a:schemeClr val="tx1"/>
                </a:solidFill>
              </a:rPr>
              <a:t>Lead to 500k members being vaccinated” (</a:t>
            </a:r>
            <a:r>
              <a:rPr lang="en-US" sz="1700" dirty="0" err="1">
                <a:solidFill>
                  <a:schemeClr val="tx1"/>
                </a:solidFill>
              </a:rPr>
              <a:t>Joof</a:t>
            </a:r>
            <a:r>
              <a:rPr lang="en-US" sz="1700" dirty="0">
                <a:solidFill>
                  <a:schemeClr val="tx1"/>
                </a:solidFill>
              </a:rPr>
              <a:t>, 2022) </a:t>
            </a:r>
          </a:p>
          <a:p>
            <a:pPr lvl="1"/>
            <a:r>
              <a:rPr lang="en-US" sz="1700" dirty="0">
                <a:solidFill>
                  <a:schemeClr val="tx1"/>
                </a:solidFill>
                <a:latin typeface="Corbel" panose="020B0503020204020204" pitchFamily="34" charset="0"/>
              </a:rPr>
              <a:t>Immigrant status and inability to receive housing/insurance because of strict requirements</a:t>
            </a:r>
          </a:p>
          <a:p>
            <a:pPr lvl="2"/>
            <a:r>
              <a:rPr lang="en-US" sz="1700" i="1" dirty="0">
                <a:solidFill>
                  <a:schemeClr val="tx1"/>
                </a:solidFill>
                <a:latin typeface="Corbel" panose="020B0503020204020204" pitchFamily="34" charset="0"/>
              </a:rPr>
              <a:t>“Need transportation services for immigrant documentation appointments and other important appointments” </a:t>
            </a:r>
            <a:r>
              <a:rPr lang="en-US" sz="1700" dirty="0">
                <a:solidFill>
                  <a:schemeClr val="tx1"/>
                </a:solidFill>
                <a:latin typeface="Corbel" panose="020B0503020204020204" pitchFamily="34" charset="0"/>
              </a:rPr>
              <a:t>(</a:t>
            </a:r>
            <a:r>
              <a:rPr lang="en-US" sz="1700" dirty="0" err="1">
                <a:solidFill>
                  <a:schemeClr val="tx1"/>
                </a:solidFill>
                <a:latin typeface="Corbel" panose="020B0503020204020204" pitchFamily="34" charset="0"/>
              </a:rPr>
              <a:t>Joof</a:t>
            </a:r>
            <a:r>
              <a:rPr lang="en-US" sz="1700" dirty="0">
                <a:solidFill>
                  <a:schemeClr val="tx1"/>
                </a:solidFill>
                <a:latin typeface="Corbel" panose="020B0503020204020204" pitchFamily="34" charset="0"/>
              </a:rPr>
              <a:t>, 2022)</a:t>
            </a:r>
          </a:p>
          <a:p>
            <a:pPr lvl="1"/>
            <a:r>
              <a:rPr lang="en-US" sz="1700" dirty="0">
                <a:solidFill>
                  <a:schemeClr val="tx1"/>
                </a:solidFill>
                <a:latin typeface="Corbel" panose="020B0503020204020204" pitchFamily="34" charset="0"/>
              </a:rPr>
              <a:t> Need for policymakers to help create the change </a:t>
            </a:r>
          </a:p>
          <a:p>
            <a:pPr lvl="2"/>
            <a:r>
              <a:rPr lang="en-US" sz="1700" i="1" dirty="0">
                <a:solidFill>
                  <a:schemeClr val="tx1"/>
                </a:solidFill>
                <a:latin typeface="+mj-lt"/>
              </a:rPr>
              <a:t>“Always given things that were not needed” (</a:t>
            </a:r>
            <a:r>
              <a:rPr lang="en-US" sz="1700" i="1" dirty="0" err="1">
                <a:solidFill>
                  <a:schemeClr val="tx1"/>
                </a:solidFill>
                <a:latin typeface="+mj-lt"/>
              </a:rPr>
              <a:t>Joof</a:t>
            </a:r>
            <a:r>
              <a:rPr lang="en-US" sz="1700" i="1" dirty="0">
                <a:solidFill>
                  <a:schemeClr val="tx1"/>
                </a:solidFill>
                <a:latin typeface="+mj-lt"/>
              </a:rPr>
              <a:t>, 2022) 	</a:t>
            </a:r>
          </a:p>
          <a:p>
            <a:pPr marL="542925" lvl="2" indent="0">
              <a:buNone/>
            </a:pPr>
            <a:r>
              <a:rPr lang="en-US" sz="1700" b="1" dirty="0">
                <a:solidFill>
                  <a:schemeClr val="tx1"/>
                </a:solidFill>
                <a:latin typeface="+mj-lt"/>
              </a:rPr>
              <a:t>*Refer to appendix for questions asked during the interview/ more information during interview</a:t>
            </a:r>
          </a:p>
          <a:p>
            <a:pPr marL="3657600" lvl="8" indent="0">
              <a:buNone/>
            </a:pPr>
            <a:r>
              <a:rPr lang="en-US" sz="2500" b="1" baseline="-25000" dirty="0">
                <a:latin typeface="Corbel" panose="020B0503020204020204" pitchFamily="34" charset="0"/>
              </a:rPr>
              <a:t>                                         	</a:t>
            </a:r>
            <a:endParaRPr lang="en-US" sz="2500" b="1" baseline="-25000" dirty="0">
              <a:solidFill>
                <a:schemeClr val="tx1"/>
              </a:solidFill>
              <a:latin typeface="Corbel" panose="020B0503020204020204" pitchFamily="34" charset="0"/>
            </a:endParaRPr>
          </a:p>
        </p:txBody>
      </p:sp>
      <p:sp>
        <p:nvSpPr>
          <p:cNvPr id="31" name="Content Placeholder 26">
            <a:extLst>
              <a:ext uri="{FF2B5EF4-FFF2-40B4-BE49-F238E27FC236}">
                <a16:creationId xmlns:a16="http://schemas.microsoft.com/office/drawing/2014/main" id="{AB2FA201-C81E-DF4C-B40A-57B73EAE61AA}"/>
              </a:ext>
            </a:extLst>
          </p:cNvPr>
          <p:cNvSpPr txBox="1">
            <a:spLocks/>
          </p:cNvSpPr>
          <p:nvPr/>
        </p:nvSpPr>
        <p:spPr>
          <a:xfrm>
            <a:off x="159538" y="3055541"/>
            <a:ext cx="5268495" cy="1789888"/>
          </a:xfrm>
          <a:prstGeom prst="rect">
            <a:avLst/>
          </a:prstGeom>
          <a:solidFill>
            <a:schemeClr val="bg1"/>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90000"/>
              </a:lnSpc>
              <a:spcBef>
                <a:spcPts val="1000"/>
              </a:spcBef>
              <a:buClr>
                <a:schemeClr val="tx1">
                  <a:lumMod val="75000"/>
                  <a:lumOff val="2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solidFill>
                <a:latin typeface="Corbel" panose="020B0503020204020204" pitchFamily="34" charset="0"/>
              </a:rPr>
              <a:t>Tools Used:</a:t>
            </a:r>
          </a:p>
          <a:p>
            <a:pPr marL="0" indent="0">
              <a:buFont typeface="Arial" panose="020B0604020202020204" pitchFamily="34" charset="0"/>
              <a:buNone/>
            </a:pPr>
            <a:endParaRPr lang="en-US" b="1" dirty="0">
              <a:latin typeface="Corbel" panose="020B0503020204020204" pitchFamily="34" charset="0"/>
            </a:endParaRPr>
          </a:p>
          <a:p>
            <a:r>
              <a:rPr lang="en-US" sz="1700" dirty="0">
                <a:solidFill>
                  <a:schemeClr val="tx1"/>
                </a:solidFill>
                <a:latin typeface="Corbel" panose="020B0503020204020204" pitchFamily="34" charset="0"/>
              </a:rPr>
              <a:t>Zoom Application on the computer to communicate</a:t>
            </a:r>
          </a:p>
          <a:p>
            <a:pPr marL="0" indent="0">
              <a:buFont typeface="Arial" panose="020B0604020202020204" pitchFamily="34" charset="0"/>
              <a:buNone/>
            </a:pPr>
            <a:endParaRPr lang="en-US" dirty="0">
              <a:latin typeface="Corbel" panose="020B0503020204020204" pitchFamily="34" charset="0"/>
            </a:endParaRPr>
          </a:p>
        </p:txBody>
      </p:sp>
      <p:sp>
        <p:nvSpPr>
          <p:cNvPr id="32" name="Content Placeholder 26">
            <a:extLst>
              <a:ext uri="{FF2B5EF4-FFF2-40B4-BE49-F238E27FC236}">
                <a16:creationId xmlns:a16="http://schemas.microsoft.com/office/drawing/2014/main" id="{4D069795-B548-F049-B3CB-CBBB8C3AE3A3}"/>
              </a:ext>
            </a:extLst>
          </p:cNvPr>
          <p:cNvSpPr txBox="1">
            <a:spLocks/>
          </p:cNvSpPr>
          <p:nvPr/>
        </p:nvSpPr>
        <p:spPr>
          <a:xfrm>
            <a:off x="159538" y="5100365"/>
            <a:ext cx="5285956" cy="1504716"/>
          </a:xfrm>
          <a:prstGeom prst="rect">
            <a:avLst/>
          </a:prstGeom>
          <a:solidFill>
            <a:schemeClr val="bg1"/>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90000"/>
              </a:lnSpc>
              <a:spcBef>
                <a:spcPts val="1000"/>
              </a:spcBef>
              <a:buClr>
                <a:schemeClr val="tx1">
                  <a:lumMod val="75000"/>
                  <a:lumOff val="2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tx1">
                  <a:lumMod val="75000"/>
                  <a:lumOff val="2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solidFill>
                <a:latin typeface="Corbel" panose="020B0503020204020204" pitchFamily="34" charset="0"/>
              </a:rPr>
              <a:t>Time: </a:t>
            </a:r>
          </a:p>
          <a:p>
            <a:r>
              <a:rPr lang="en-US" sz="1700" dirty="0">
                <a:solidFill>
                  <a:schemeClr val="tx1"/>
                </a:solidFill>
                <a:latin typeface="Corbel" panose="020B0503020204020204" pitchFamily="34" charset="0"/>
              </a:rPr>
              <a:t>~20 minutes: more than enough time to have ALL questions answered. </a:t>
            </a:r>
          </a:p>
        </p:txBody>
      </p:sp>
    </p:spTree>
    <p:extLst>
      <p:ext uri="{BB962C8B-B14F-4D97-AF65-F5344CB8AC3E}">
        <p14:creationId xmlns:p14="http://schemas.microsoft.com/office/powerpoint/2010/main" val="1601389975"/>
      </p:ext>
    </p:extLst>
  </p:cSld>
  <p:clrMapOvr>
    <a:masterClrMapping/>
  </p:clrMapOvr>
</p:sld>
</file>

<file path=ppt/theme/theme1.xml><?xml version="1.0" encoding="utf-8"?>
<a:theme xmlns:a="http://schemas.openxmlformats.org/drawingml/2006/main" name="Office Theme">
  <a:themeElements>
    <a:clrScheme name="Contoso Theme 2">
      <a:dk1>
        <a:sysClr val="windowText" lastClr="000000"/>
      </a:dk1>
      <a:lt1>
        <a:sysClr val="window" lastClr="FFFFFF"/>
      </a:lt1>
      <a:dk2>
        <a:srgbClr val="44546A"/>
      </a:dk2>
      <a:lt2>
        <a:srgbClr val="E7E6E6"/>
      </a:lt2>
      <a:accent1>
        <a:srgbClr val="155078"/>
      </a:accent1>
      <a:accent2>
        <a:srgbClr val="0F3955"/>
      </a:accent2>
      <a:accent3>
        <a:srgbClr val="BF678E"/>
      </a:accent3>
      <a:accent4>
        <a:srgbClr val="B2606E"/>
      </a:accent4>
      <a:accent5>
        <a:srgbClr val="731F1C"/>
      </a:accent5>
      <a:accent6>
        <a:srgbClr val="666666"/>
      </a:accent6>
      <a:hlink>
        <a:srgbClr val="BF678E"/>
      </a:hlink>
      <a:folHlink>
        <a:srgbClr val="731F1C"/>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73322_Rose suite pitch deck_RVA_v3" id="{A1173EBD-D547-46AD-95A9-9B7E4968ED1F}" vid="{F580D4A0-499F-4E77-AB0C-FFDC165FC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3B9686E-60BB-426D-9902-B37A45317C63}">
  <ds:schemaRefs>
    <ds:schemaRef ds:uri="http://schemas.microsoft.com/sharepoint/v3/contenttype/forms"/>
  </ds:schemaRefs>
</ds:datastoreItem>
</file>

<file path=customXml/itemProps2.xml><?xml version="1.0" encoding="utf-8"?>
<ds:datastoreItem xmlns:ds="http://schemas.openxmlformats.org/officeDocument/2006/customXml" ds:itemID="{D4342EA1-02DE-432C-B535-038F595FE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78E46C-0F2F-4D8F-8685-D890AF38A480}">
  <ds:schemaRefs>
    <ds:schemaRef ds:uri="http://purl.org/dc/terms/"/>
    <ds:schemaRef ds:uri="71af3243-3dd4-4a8d-8c0d-dd76da1f02a5"/>
    <ds:schemaRef ds:uri="http://schemas.microsoft.com/office/2006/metadata/properties"/>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documentManagement/types"/>
    <ds:schemaRef ds:uri="16c05727-aa75-4e4a-9b5f-8a80a11658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3963</Words>
  <Application>Microsoft Macintosh PowerPoint</Application>
  <PresentationFormat>Widescreen</PresentationFormat>
  <Paragraphs>453</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Apple Chancery</vt:lpstr>
      <vt:lpstr>Arial</vt:lpstr>
      <vt:lpstr>Calibri</vt:lpstr>
      <vt:lpstr>Corbel</vt:lpstr>
      <vt:lpstr>Wingdings</vt:lpstr>
      <vt:lpstr>Office Theme</vt:lpstr>
      <vt:lpstr>WAWAc cOMMUNITY SNOHOMISH wA</vt:lpstr>
      <vt:lpstr>PowerPoint Presentation</vt:lpstr>
      <vt:lpstr>Snohomish / WAWAC Community Demographics </vt:lpstr>
      <vt:lpstr>Summary  of  the     Community 1 </vt:lpstr>
      <vt:lpstr>Overview of  Assessment Plan</vt:lpstr>
      <vt:lpstr>Root Cause Analysis- Fish Bone</vt:lpstr>
      <vt:lpstr>Description of Community Engaged Strategies </vt:lpstr>
      <vt:lpstr>Summary of  Secondary Data Research </vt:lpstr>
      <vt:lpstr>Summary plan for Primary Data Collection </vt:lpstr>
      <vt:lpstr>Brief Analysis Plan</vt:lpstr>
      <vt:lpstr>Socio Ecological Model </vt:lpstr>
      <vt:lpstr>Action Plan</vt:lpstr>
      <vt:lpstr>PowerPoint Presentation</vt:lpstr>
      <vt:lpstr>PowerPoint Presentation</vt:lpstr>
      <vt:lpstr>Dissemination Plan</vt:lpstr>
      <vt:lpstr>Works Cited </vt:lpstr>
      <vt:lpstr>Appendix </vt:lpstr>
      <vt:lpstr>Appendix continued… </vt:lpstr>
      <vt:lpstr>Appendix continued…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Anfel H. Reza</dc:creator>
  <cp:lastModifiedBy/>
  <cp:revision>1</cp:revision>
  <dcterms:created xsi:type="dcterms:W3CDTF">2022-06-06T11:33:00Z</dcterms:created>
  <dcterms:modified xsi:type="dcterms:W3CDTF">2022-06-07T02:58:20Z</dcterms:modified>
</cp:coreProperties>
</file>