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Medium"/>
      <p:regular r:id="rId19"/>
      <p:bold r:id="rId20"/>
      <p:italic r:id="rId21"/>
      <p:boldItalic r:id="rId22"/>
    </p:embeddedFont>
    <p:embeddedFont>
      <p:font typeface="Roboto"/>
      <p:regular r:id="rId23"/>
      <p:bold r:id="rId24"/>
      <p:italic r:id="rId25"/>
      <p:boldItalic r:id="rId26"/>
    </p:embeddedFont>
    <p:embeddedFont>
      <p:font typeface="Roboto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bold.fntdata"/><Relationship Id="rId22" Type="http://schemas.openxmlformats.org/officeDocument/2006/relationships/font" Target="fonts/RobotoMedium-boldItalic.fntdata"/><Relationship Id="rId21" Type="http://schemas.openxmlformats.org/officeDocument/2006/relationships/font" Target="fonts/RobotoMedium-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RobotoLight-bold.fntdata"/><Relationship Id="rId27" Type="http://schemas.openxmlformats.org/officeDocument/2006/relationships/font" Target="fonts/Roboto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Light-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oboto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Medium-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community health assessment will focus on the unique health needs and gaps of the West African community within Snohomish County.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References in Appendix</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1c97ab29d5_0_1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1c97ab29d5_0_1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SEM allows us to view this problem through a variety of interactions. At the most basic level we can see factors that impact the individual, all the way up to policy level influences.</a:t>
            </a:r>
            <a:endParaRPr/>
          </a:p>
          <a:p>
            <a:pPr indent="-298450" lvl="0" marL="457200" rtl="0" algn="l">
              <a:spcBef>
                <a:spcPts val="0"/>
              </a:spcBef>
              <a:spcAft>
                <a:spcPts val="0"/>
              </a:spcAft>
              <a:buSzPts val="1100"/>
              <a:buChar char="-"/>
            </a:pPr>
            <a:r>
              <a:rPr lang="en"/>
              <a:t>Individual: language as a barrier//ELL classes, dedicated time and space to learn english </a:t>
            </a:r>
            <a:endParaRPr/>
          </a:p>
          <a:p>
            <a:pPr indent="-298450" lvl="0" marL="457200" rtl="0" algn="l">
              <a:spcBef>
                <a:spcPts val="0"/>
              </a:spcBef>
              <a:spcAft>
                <a:spcPts val="0"/>
              </a:spcAft>
              <a:buSzPts val="1100"/>
              <a:buChar char="-"/>
            </a:pPr>
            <a:r>
              <a:rPr lang="en"/>
              <a:t>Interpersonal: Misinformation//fact checking in communication via WhatsApp and understanding how to share reliable information with family/friends</a:t>
            </a:r>
            <a:endParaRPr/>
          </a:p>
          <a:p>
            <a:pPr indent="-298450" lvl="0" marL="457200" rtl="0" algn="l">
              <a:spcBef>
                <a:spcPts val="0"/>
              </a:spcBef>
              <a:spcAft>
                <a:spcPts val="0"/>
              </a:spcAft>
              <a:buSzPts val="1100"/>
              <a:buChar char="-"/>
            </a:pPr>
            <a:r>
              <a:rPr lang="en"/>
              <a:t>Community: Need for a community center//partnering with the county/other partners (UW) to utilize spaces in the meantime</a:t>
            </a:r>
            <a:endParaRPr/>
          </a:p>
          <a:p>
            <a:pPr indent="-298450" lvl="0" marL="457200" rtl="0" algn="l">
              <a:spcBef>
                <a:spcPts val="0"/>
              </a:spcBef>
              <a:spcAft>
                <a:spcPts val="0"/>
              </a:spcAft>
              <a:buSzPts val="1100"/>
              <a:buChar char="-"/>
            </a:pPr>
            <a:r>
              <a:rPr lang="en"/>
              <a:t>Policy: lack of funding//policy addressing the stringent rules for funding, communication with policy makers to provide context and understanding as to why current funding proposals are insufficient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2a298b7c29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2a298b7c29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Identified gaps through research and speaking with KII</a:t>
            </a:r>
            <a:endParaRPr/>
          </a:p>
          <a:p>
            <a:pPr indent="-298450" lvl="0" marL="457200" rtl="0" algn="l">
              <a:spcBef>
                <a:spcPts val="0"/>
              </a:spcBef>
              <a:spcAft>
                <a:spcPts val="0"/>
              </a:spcAft>
              <a:buSzPts val="1100"/>
              <a:buChar char="-"/>
            </a:pPr>
            <a:r>
              <a:rPr lang="en"/>
              <a:t>Gaps will be addressed on </a:t>
            </a:r>
            <a:r>
              <a:rPr lang="en"/>
              <a:t>varying</a:t>
            </a:r>
            <a:r>
              <a:rPr lang="en"/>
              <a:t> timelines</a:t>
            </a:r>
            <a:endParaRPr/>
          </a:p>
          <a:p>
            <a:pPr indent="-298450" lvl="0" marL="457200" rtl="0" algn="l">
              <a:spcBef>
                <a:spcPts val="0"/>
              </a:spcBef>
              <a:spcAft>
                <a:spcPts val="0"/>
              </a:spcAft>
              <a:buSzPts val="1100"/>
              <a:buChar char="-"/>
            </a:pPr>
            <a:r>
              <a:rPr lang="en"/>
              <a:t>Short term goals focusing on communication barriers and </a:t>
            </a:r>
            <a:r>
              <a:rPr lang="en"/>
              <a:t>misinformation</a:t>
            </a:r>
            <a:endParaRPr/>
          </a:p>
          <a:p>
            <a:pPr indent="-298450" lvl="1" marL="914400" rtl="0" algn="l">
              <a:spcBef>
                <a:spcPts val="0"/>
              </a:spcBef>
              <a:spcAft>
                <a:spcPts val="0"/>
              </a:spcAft>
              <a:buSzPts val="1100"/>
              <a:buChar char="-"/>
            </a:pPr>
            <a:r>
              <a:rPr lang="en"/>
              <a:t>Importance of accurate health infomation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2a298b7c29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2a298b7c29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Longer term goals needing greater involvement</a:t>
            </a:r>
            <a:endParaRPr/>
          </a:p>
          <a:p>
            <a:pPr indent="-298450" lvl="0" marL="457200" rtl="0" algn="l">
              <a:spcBef>
                <a:spcPts val="0"/>
              </a:spcBef>
              <a:spcAft>
                <a:spcPts val="0"/>
              </a:spcAft>
              <a:buSzPts val="1100"/>
              <a:buChar char="-"/>
            </a:pPr>
            <a:r>
              <a:rPr lang="en"/>
              <a:t>Identified by KII</a:t>
            </a:r>
            <a:endParaRPr/>
          </a:p>
          <a:p>
            <a:pPr indent="-298450" lvl="0" marL="457200" rtl="0" algn="l">
              <a:spcBef>
                <a:spcPts val="0"/>
              </a:spcBef>
              <a:spcAft>
                <a:spcPts val="0"/>
              </a:spcAft>
              <a:buSzPts val="1100"/>
              <a:buChar char="-"/>
            </a:pPr>
            <a:r>
              <a:rPr lang="en"/>
              <a:t>Financials need to be addressed in order to address many gaps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2a298b7c29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2a298b7c29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Videos</a:t>
            </a:r>
            <a:endParaRPr/>
          </a:p>
          <a:p>
            <a:pPr indent="-298450" lvl="0" marL="457200" rtl="0" algn="l">
              <a:spcBef>
                <a:spcPts val="0"/>
              </a:spcBef>
              <a:spcAft>
                <a:spcPts val="0"/>
              </a:spcAft>
              <a:buSzPts val="1100"/>
              <a:buChar char="-"/>
            </a:pPr>
            <a:r>
              <a:rPr lang="en"/>
              <a:t>Translated videos are a main means of communication and disseminating information in native languages</a:t>
            </a:r>
            <a:endParaRPr/>
          </a:p>
          <a:p>
            <a:pPr indent="-298450" lvl="0" marL="457200" rtl="0" algn="l">
              <a:spcBef>
                <a:spcPts val="0"/>
              </a:spcBef>
              <a:spcAft>
                <a:spcPts val="0"/>
              </a:spcAft>
              <a:buSzPts val="1100"/>
              <a:buChar char="-"/>
            </a:pPr>
            <a:r>
              <a:rPr lang="en"/>
              <a:t>Create a summary of important findings and have this translated to relevant languages so that the community can have an easy way to check out findings</a:t>
            </a:r>
            <a:endParaRPr/>
          </a:p>
          <a:p>
            <a:pPr indent="0" lvl="0" marL="0" rtl="0" algn="l">
              <a:spcBef>
                <a:spcPts val="0"/>
              </a:spcBef>
              <a:spcAft>
                <a:spcPts val="0"/>
              </a:spcAft>
              <a:buNone/>
            </a:pPr>
            <a:r>
              <a:rPr lang="en"/>
              <a:t>Town Hall</a:t>
            </a:r>
            <a:endParaRPr/>
          </a:p>
          <a:p>
            <a:pPr indent="-298450" lvl="0" marL="457200" rtl="0" algn="l">
              <a:spcBef>
                <a:spcPts val="0"/>
              </a:spcBef>
              <a:spcAft>
                <a:spcPts val="0"/>
              </a:spcAft>
              <a:buSzPts val="1100"/>
              <a:buChar char="-"/>
            </a:pPr>
            <a:r>
              <a:rPr lang="en"/>
              <a:t>WAWAC sponsors events throughout the year - utilize one of these gatherings to meet face to face with the community and share findings</a:t>
            </a:r>
            <a:endParaRPr/>
          </a:p>
          <a:p>
            <a:pPr indent="-298450" lvl="0" marL="457200" rtl="0" algn="l">
              <a:spcBef>
                <a:spcPts val="0"/>
              </a:spcBef>
              <a:spcAft>
                <a:spcPts val="0"/>
              </a:spcAft>
              <a:buSzPts val="1100"/>
              <a:buChar char="-"/>
            </a:pPr>
            <a:r>
              <a:rPr lang="en"/>
              <a:t>More personal means of disseminating information - can answer questions and take </a:t>
            </a:r>
            <a:r>
              <a:rPr lang="en"/>
              <a:t>comments</a:t>
            </a:r>
            <a:r>
              <a:rPr lang="en"/>
              <a:t> to further aid in understanding</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2a298b7c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2a298b7c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200">
                <a:solidFill>
                  <a:schemeClr val="dk1"/>
                </a:solidFill>
              </a:rPr>
              <a:t>What is driving the problem: Early figures show that uptake by the African community in Snohomish county area has been low relative to the population’s presence in the area, and the CHA hopes to determine how to improve vaccine uptake in addition to understanding the overall health gaps and needs within the community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Issue: COVID-19 vaccine uptake in the West African community in Snohomish county is low relative to the population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When looking at the population impacted, there needs to be consideration to the unique intersections that make certain </a:t>
            </a:r>
            <a:r>
              <a:rPr lang="en" sz="1200">
                <a:solidFill>
                  <a:schemeClr val="dk1"/>
                </a:solidFill>
              </a:rPr>
              <a:t>groups</a:t>
            </a:r>
            <a:r>
              <a:rPr lang="en" sz="1200">
                <a:solidFill>
                  <a:schemeClr val="dk1"/>
                </a:solidFill>
              </a:rPr>
              <a:t> within the West African Community particularly vulnerable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Age (elderly and children)</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Occupation (essential workers, inability to work from home)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ESL (language barriers to understanding information only provided in English)</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Immigration status (fear of accessing social services)</a:t>
            </a:r>
            <a:endParaRPr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2a298b7c2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2a298b7c2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This community is diverse and has many facets that can serve as barriers or facilitators to the overall health of the community. An understanding of these factors can help us better </a:t>
            </a:r>
            <a:r>
              <a:rPr lang="en" sz="1200">
                <a:solidFill>
                  <a:schemeClr val="dk1"/>
                </a:solidFill>
              </a:rPr>
              <a:t>understand</a:t>
            </a:r>
            <a:r>
              <a:rPr lang="en" sz="1200">
                <a:solidFill>
                  <a:schemeClr val="dk1"/>
                </a:solidFill>
              </a:rPr>
              <a:t> how to serve the needs of this community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Health care access is a barrier, driven by fear of visibility, medical mistrust, and a failure of the system to provide culturally competent and </a:t>
            </a:r>
            <a:r>
              <a:rPr lang="en" sz="1200">
                <a:solidFill>
                  <a:schemeClr val="dk1"/>
                </a:solidFill>
              </a:rPr>
              <a:t>relevant</a:t>
            </a:r>
            <a:r>
              <a:rPr lang="en" sz="1200">
                <a:solidFill>
                  <a:schemeClr val="dk1"/>
                </a:solidFill>
              </a:rPr>
              <a:t> information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Immigrant community (barrier/facilitator)</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Contributing to a lack of understanding of the healthcare system and mistrust</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ICE as a barrier</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Fear of visibility</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Strong community ties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Highly connected (facilitator)</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Take care of one another (community dynamics)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Don’t allow community to be homeless or put into nursing homes (KII Interview)</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WAWAC as a resource (facilitator)</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Not a lot of outside community support</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Rapport in the community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Language (barrier)</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Barrier to accessing health care and health information</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Spoken languages - translation of materials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ESL/ELL</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Communication</a:t>
            </a:r>
            <a:endParaRPr sz="1200">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a:solidFill>
                  <a:schemeClr val="dk1"/>
                </a:solidFill>
              </a:rPr>
              <a:t>WhatsApp </a:t>
            </a:r>
            <a:endParaRPr sz="1200">
              <a:solidFill>
                <a:schemeClr val="dk1"/>
              </a:solidFill>
            </a:endParaRPr>
          </a:p>
          <a:p>
            <a:pPr indent="-304800" lvl="3" marL="1828800" rtl="0" algn="l">
              <a:lnSpc>
                <a:spcPct val="115000"/>
              </a:lnSpc>
              <a:spcBef>
                <a:spcPts val="0"/>
              </a:spcBef>
              <a:spcAft>
                <a:spcPts val="0"/>
              </a:spcAft>
              <a:buClr>
                <a:schemeClr val="dk1"/>
              </a:buClr>
              <a:buSzPts val="1200"/>
              <a:buChar char="-"/>
            </a:pPr>
            <a:r>
              <a:rPr lang="en" sz="1200">
                <a:solidFill>
                  <a:schemeClr val="dk1"/>
                </a:solidFill>
              </a:rPr>
              <a:t>Misinformation</a:t>
            </a:r>
            <a:endParaRPr sz="1200">
              <a:solidFill>
                <a:schemeClr val="dk1"/>
              </a:solidFill>
            </a:endParaRPr>
          </a:p>
          <a:p>
            <a:pPr indent="-304800" lvl="3" marL="1828800" rtl="0" algn="l">
              <a:lnSpc>
                <a:spcPct val="115000"/>
              </a:lnSpc>
              <a:spcBef>
                <a:spcPts val="0"/>
              </a:spcBef>
              <a:spcAft>
                <a:spcPts val="0"/>
              </a:spcAft>
              <a:buClr>
                <a:schemeClr val="dk1"/>
              </a:buClr>
              <a:buSzPts val="1200"/>
              <a:buChar char="-"/>
            </a:pPr>
            <a:r>
              <a:rPr lang="en" sz="1200">
                <a:solidFill>
                  <a:schemeClr val="dk1"/>
                </a:solidFill>
              </a:rPr>
              <a:t>Ties to community</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Community Concerns as identified (WAWC.org)</a:t>
            </a:r>
            <a:endParaRPr>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lang="en" sz="1200">
                <a:solidFill>
                  <a:schemeClr val="dk1"/>
                </a:solidFill>
                <a:highlight>
                  <a:srgbClr val="FFFFFF"/>
                </a:highlight>
              </a:rPr>
              <a:t>People in the community are undocumented </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AutoNum type="arabicPeriod"/>
            </a:pPr>
            <a:r>
              <a:rPr lang="en" sz="1200">
                <a:solidFill>
                  <a:schemeClr val="dk1"/>
                </a:solidFill>
                <a:highlight>
                  <a:srgbClr val="FFFFFF"/>
                </a:highlight>
              </a:rPr>
              <a:t>People in the community have no formal education</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AutoNum type="arabicPeriod"/>
            </a:pPr>
            <a:r>
              <a:rPr lang="en" sz="1200">
                <a:solidFill>
                  <a:schemeClr val="dk1"/>
                </a:solidFill>
                <a:highlight>
                  <a:srgbClr val="FFFFFF"/>
                </a:highlight>
              </a:rPr>
              <a:t>Access to first hand information in native languages</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AutoNum type="arabicPeriod"/>
            </a:pPr>
            <a:r>
              <a:rPr lang="en" sz="1200">
                <a:solidFill>
                  <a:schemeClr val="dk1"/>
                </a:solidFill>
                <a:highlight>
                  <a:srgbClr val="FFFFFF"/>
                </a:highlight>
              </a:rPr>
              <a:t>Mainly frontline jobs </a:t>
            </a:r>
            <a:endParaRPr sz="1200">
              <a:solidFill>
                <a:schemeClr val="dk1"/>
              </a:solidFill>
              <a:highlight>
                <a:srgbClr val="FFFFFF"/>
              </a:highlight>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Having to quit or reduce hours as vulnerable populations</a:t>
            </a:r>
            <a:endParaRPr sz="1200">
              <a:solidFill>
                <a:schemeClr val="dk1"/>
              </a:solidFill>
              <a:highlight>
                <a:srgbClr val="FFFFFF"/>
              </a:highlight>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Especially vulnerable to contracting covid</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AutoNum type="arabicPeriod"/>
            </a:pPr>
            <a:r>
              <a:rPr lang="en" sz="1200">
                <a:solidFill>
                  <a:schemeClr val="dk1"/>
                </a:solidFill>
                <a:highlight>
                  <a:srgbClr val="FFFFFF"/>
                </a:highlight>
              </a:rPr>
              <a:t>Vulnerability of children</a:t>
            </a:r>
            <a:endParaRPr sz="1200">
              <a:solidFill>
                <a:schemeClr val="dk1"/>
              </a:solidFill>
              <a:highlight>
                <a:srgbClr val="FFFFFF"/>
              </a:highlight>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Single mothers</a:t>
            </a:r>
            <a:endParaRPr sz="1200">
              <a:solidFill>
                <a:schemeClr val="dk1"/>
              </a:solidFill>
              <a:highlight>
                <a:srgbClr val="FFFFFF"/>
              </a:highlight>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ICE</a:t>
            </a:r>
            <a:endParaRPr>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31c9bb1d16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31c9bb1d1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References in Appendix</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This diagram shows the intersecting factors that are contributing in some way to the problem we are seeing</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The head of the fish shows the main issue, with each rib displaying the additional barriers and facilitators related to that concept</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As we can see this is a dynamic problem that has a variety of influences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c97ab29d5_0_1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1c97ab29d5_0_1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Goal of Assessment</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To address COVID-19 vaccine hesitancy in the West African community in Snohomish County through a deeper understanding of the health gaps identified by the community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Questions asked</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Why are we seeing these trends in vaccine uptake in this community?</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What is leading to vaccine hesitancy?</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What are the barriers to people seeking care?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Scope of Assessment and Methods Used</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Assessing the overall health and needs/gaps in the WAC</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Methods</a:t>
            </a:r>
            <a:endParaRPr sz="1200">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a:solidFill>
                  <a:schemeClr val="dk1"/>
                </a:solidFill>
              </a:rPr>
              <a:t>Formative research using secondary and primary data</a:t>
            </a:r>
            <a:endParaRPr sz="1200">
              <a:solidFill>
                <a:schemeClr val="dk1"/>
              </a:solidFill>
            </a:endParaRPr>
          </a:p>
          <a:p>
            <a:pPr indent="-304800" lvl="3" marL="1828800" rtl="0" algn="l">
              <a:lnSpc>
                <a:spcPct val="115000"/>
              </a:lnSpc>
              <a:spcBef>
                <a:spcPts val="0"/>
              </a:spcBef>
              <a:spcAft>
                <a:spcPts val="0"/>
              </a:spcAft>
              <a:buClr>
                <a:schemeClr val="dk1"/>
              </a:buClr>
              <a:buSzPts val="1200"/>
              <a:buChar char="-"/>
            </a:pPr>
            <a:r>
              <a:rPr lang="en" sz="1200">
                <a:solidFill>
                  <a:schemeClr val="dk1"/>
                </a:solidFill>
              </a:rPr>
              <a:t>KII as primary</a:t>
            </a:r>
            <a:endParaRPr sz="1200">
              <a:solidFill>
                <a:schemeClr val="dk1"/>
              </a:solidFill>
            </a:endParaRPr>
          </a:p>
          <a:p>
            <a:pPr indent="-304800" lvl="3" marL="1828800" rtl="0" algn="l">
              <a:lnSpc>
                <a:spcPct val="115000"/>
              </a:lnSpc>
              <a:spcBef>
                <a:spcPts val="0"/>
              </a:spcBef>
              <a:spcAft>
                <a:spcPts val="0"/>
              </a:spcAft>
              <a:buClr>
                <a:schemeClr val="dk1"/>
              </a:buClr>
              <a:buSzPts val="1200"/>
              <a:buChar char="-"/>
            </a:pPr>
            <a:r>
              <a:rPr lang="en" sz="1200">
                <a:solidFill>
                  <a:schemeClr val="dk1"/>
                </a:solidFill>
              </a:rPr>
              <a:t>Secondary data analysis through CDC, DOH, etc.</a:t>
            </a:r>
            <a:endParaRPr sz="1200">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a:solidFill>
                  <a:schemeClr val="dk1"/>
                </a:solidFill>
              </a:rPr>
              <a:t>Qualitative research</a:t>
            </a:r>
            <a:endParaRPr sz="1200">
              <a:solidFill>
                <a:schemeClr val="dk1"/>
              </a:solidFill>
            </a:endParaRPr>
          </a:p>
          <a:p>
            <a:pPr indent="-304800" lvl="3" marL="1828800" rtl="0" algn="l">
              <a:lnSpc>
                <a:spcPct val="115000"/>
              </a:lnSpc>
              <a:spcBef>
                <a:spcPts val="0"/>
              </a:spcBef>
              <a:spcAft>
                <a:spcPts val="0"/>
              </a:spcAft>
              <a:buClr>
                <a:schemeClr val="dk1"/>
              </a:buClr>
              <a:buSzPts val="1200"/>
              <a:buChar char="-"/>
            </a:pPr>
            <a:r>
              <a:rPr lang="en" sz="1200">
                <a:solidFill>
                  <a:schemeClr val="dk1"/>
                </a:solidFill>
              </a:rPr>
              <a:t>Utilizing lived experiences to understand the root cause of the issue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General Time Frame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8-10 week assessment period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a298b7c2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a298b7c2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Collaboration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Actively listening</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Meeting within the community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Working together - service mindset, not helping</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Building and maintaining relationships</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Ethical Participation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Don’t capitalize on power dynamics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Participation is not forced</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Protection of participants - confidentiality</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Rapport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Building on existing partnerships - WAWAC</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Understanding the context - PH failures, marginalized community, overlooked and undervalued</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Not using jargon, easy to understand phrases and utilizing translation services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Partnering with WAWAC which has rapport in the community</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Understanding the health gaps outside of vaccine uptake alone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Reviewing the social, economic, physical, etc. environments in which the WAC is existing in SC</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Going into the community to visually see the barriers</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The WAWAC already serves as an amazing resource to the community, and has </a:t>
            </a:r>
            <a:r>
              <a:rPr lang="en" sz="1200">
                <a:solidFill>
                  <a:schemeClr val="dk1"/>
                </a:solidFill>
              </a:rPr>
              <a:t>established</a:t>
            </a:r>
            <a:r>
              <a:rPr lang="en" sz="1200">
                <a:solidFill>
                  <a:schemeClr val="dk1"/>
                </a:solidFill>
              </a:rPr>
              <a:t> rapport. Our KI provided insight into the methods for engaging the community, and how to best reach this community.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Incentives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Offering pizza at vaccination drives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Free transportation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Listening</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Main issue with PH, need to seek out opinions in the community, and understand the structure to see what needs have yet to be addressed, and how the community would like them to be addressed</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Utilizing space</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Find spaces commonly used in the community to reach members</a:t>
            </a:r>
            <a:endParaRPr sz="1200">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a:solidFill>
                  <a:schemeClr val="dk1"/>
                </a:solidFill>
              </a:rPr>
              <a:t>WAWAC</a:t>
            </a:r>
            <a:endParaRPr sz="1200">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a:solidFill>
                  <a:schemeClr val="dk1"/>
                </a:solidFill>
              </a:rPr>
              <a:t>Churches</a:t>
            </a:r>
            <a:endParaRPr sz="1200">
              <a:solidFill>
                <a:schemeClr val="dk1"/>
              </a:solidFill>
            </a:endParaRPr>
          </a:p>
          <a:p>
            <a:pPr indent="-304800" lvl="2" marL="1371600" rtl="0" algn="l">
              <a:lnSpc>
                <a:spcPct val="115000"/>
              </a:lnSpc>
              <a:spcBef>
                <a:spcPts val="0"/>
              </a:spcBef>
              <a:spcAft>
                <a:spcPts val="0"/>
              </a:spcAft>
              <a:buClr>
                <a:schemeClr val="dk1"/>
              </a:buClr>
              <a:buSzPts val="1200"/>
              <a:buChar char="-"/>
            </a:pPr>
            <a:r>
              <a:rPr lang="en" sz="1200">
                <a:solidFill>
                  <a:schemeClr val="dk1"/>
                </a:solidFill>
              </a:rPr>
              <a:t>Parks (used for WAWAC events)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a298b7c29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a298b7c29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secondary data collection we utilized national and community level </a:t>
            </a:r>
            <a:r>
              <a:rPr lang="en"/>
              <a:t>indicators</a:t>
            </a:r>
            <a:r>
              <a:rPr lang="en"/>
              <a:t> to get a better understanding of the problem. It quickly became clear that there was widespread vaccine hesitancy in BIPOC communities as well as other </a:t>
            </a:r>
            <a:r>
              <a:rPr lang="en"/>
              <a:t>groups</a:t>
            </a:r>
            <a:r>
              <a:rPr lang="en"/>
              <a:t>, however these groups were typically lumped together under the umbrella of “vulnerable” which made it difficult to stratify and </a:t>
            </a:r>
            <a:r>
              <a:rPr lang="en"/>
              <a:t>understand</a:t>
            </a:r>
            <a:r>
              <a:rPr lang="en"/>
              <a:t> the causes at a more individualized or </a:t>
            </a:r>
            <a:r>
              <a:rPr lang="en"/>
              <a:t>community</a:t>
            </a:r>
            <a:r>
              <a:rPr lang="en"/>
              <a:t> level. We utilized the Snohomish Health District and WAWAC sites in order to understand the interacting </a:t>
            </a:r>
            <a:r>
              <a:rPr lang="en"/>
              <a:t>factors</a:t>
            </a:r>
            <a:r>
              <a:rPr lang="en"/>
              <a:t> at the community level, as well as CDC research and WADOH data to get a more broad overview of vaccine hesitancy and the nuances in these data sets.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2a298b7c29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2a298b7c29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Qualitative Data Collection</a:t>
            </a:r>
            <a:endParaRPr/>
          </a:p>
          <a:p>
            <a:pPr indent="-298450" lvl="0" marL="457200" rtl="0" algn="l">
              <a:spcBef>
                <a:spcPts val="0"/>
              </a:spcBef>
              <a:spcAft>
                <a:spcPts val="0"/>
              </a:spcAft>
              <a:buSzPts val="1100"/>
              <a:buChar char="-"/>
            </a:pPr>
            <a:r>
              <a:rPr lang="en"/>
              <a:t>KII</a:t>
            </a:r>
            <a:endParaRPr/>
          </a:p>
          <a:p>
            <a:pPr indent="-298450" lvl="1" marL="914400" rtl="0" algn="l">
              <a:spcBef>
                <a:spcPts val="0"/>
              </a:spcBef>
              <a:spcAft>
                <a:spcPts val="0"/>
              </a:spcAft>
              <a:buSzPts val="1100"/>
              <a:buChar char="-"/>
            </a:pPr>
            <a:r>
              <a:rPr lang="en"/>
              <a:t>Pa Ousmane was very insightful, need to hear from the community directly to understand the factors playing into needs and gaps</a:t>
            </a:r>
            <a:endParaRPr/>
          </a:p>
          <a:p>
            <a:pPr indent="-298450" lvl="0" marL="457200" rtl="0" algn="l">
              <a:spcBef>
                <a:spcPts val="0"/>
              </a:spcBef>
              <a:spcAft>
                <a:spcPts val="0"/>
              </a:spcAft>
              <a:buSzPts val="1100"/>
              <a:buChar char="-"/>
            </a:pPr>
            <a:r>
              <a:rPr lang="en"/>
              <a:t>Oral history and lived experiences</a:t>
            </a:r>
            <a:endParaRPr/>
          </a:p>
          <a:p>
            <a:pPr indent="-298450" lvl="1" marL="914400" rtl="0" algn="l">
              <a:spcBef>
                <a:spcPts val="0"/>
              </a:spcBef>
              <a:spcAft>
                <a:spcPts val="0"/>
              </a:spcAft>
              <a:buSzPts val="1100"/>
              <a:buChar char="-"/>
            </a:pPr>
            <a:r>
              <a:rPr lang="en"/>
              <a:t>Need to understand the community</a:t>
            </a:r>
            <a:endParaRPr/>
          </a:p>
          <a:p>
            <a:pPr indent="-298450" lvl="1" marL="914400" rtl="0" algn="l">
              <a:spcBef>
                <a:spcPts val="0"/>
              </a:spcBef>
              <a:spcAft>
                <a:spcPts val="0"/>
              </a:spcAft>
              <a:buSzPts val="1100"/>
              <a:buChar char="-"/>
            </a:pPr>
            <a:r>
              <a:rPr lang="en"/>
              <a:t>Physical presence - see the layout, see the physical resources (transportation, meeting spaces, etc.)</a:t>
            </a:r>
            <a:endParaRPr/>
          </a:p>
          <a:p>
            <a:pPr indent="-298450" lvl="1" marL="914400" rtl="0" algn="l">
              <a:spcBef>
                <a:spcPts val="0"/>
              </a:spcBef>
              <a:spcAft>
                <a:spcPts val="0"/>
              </a:spcAft>
              <a:buSzPts val="1100"/>
              <a:buChar char="-"/>
            </a:pPr>
            <a:r>
              <a:rPr lang="en"/>
              <a:t>Understand individual lived experiences to paint a picture of collective understanding, fill in gaps in understanding, see where there is still a need</a:t>
            </a:r>
            <a:endParaRPr/>
          </a:p>
          <a:p>
            <a:pPr indent="-298450" lvl="0" marL="457200" rtl="0" algn="l">
              <a:spcBef>
                <a:spcPts val="0"/>
              </a:spcBef>
              <a:spcAft>
                <a:spcPts val="0"/>
              </a:spcAft>
              <a:buSzPts val="1100"/>
              <a:buChar char="-"/>
            </a:pPr>
            <a:r>
              <a:rPr lang="en"/>
              <a:t>Asking open-ended </a:t>
            </a:r>
            <a:r>
              <a:rPr lang="en"/>
              <a:t>questions</a:t>
            </a:r>
            <a:r>
              <a:rPr lang="en"/>
              <a:t> to develop a deeper </a:t>
            </a:r>
            <a:r>
              <a:rPr lang="en"/>
              <a:t>understanding</a:t>
            </a:r>
            <a:r>
              <a:rPr lang="en"/>
              <a:t> of the needs as defined by the community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31c9bb1d1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31c9bb1d1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Analyzing the data</a:t>
            </a:r>
            <a:endParaRPr/>
          </a:p>
          <a:p>
            <a:pPr indent="-298450" lvl="0" marL="457200" rtl="0" algn="l">
              <a:spcBef>
                <a:spcPts val="0"/>
              </a:spcBef>
              <a:spcAft>
                <a:spcPts val="0"/>
              </a:spcAft>
              <a:buSzPts val="1100"/>
              <a:buChar char="-"/>
            </a:pPr>
            <a:r>
              <a:rPr lang="en"/>
              <a:t>Organizing and evaluating</a:t>
            </a:r>
            <a:endParaRPr/>
          </a:p>
          <a:p>
            <a:pPr indent="-298450" lvl="1" marL="914400" rtl="0" algn="l">
              <a:spcBef>
                <a:spcPts val="0"/>
              </a:spcBef>
              <a:spcAft>
                <a:spcPts val="0"/>
              </a:spcAft>
              <a:buSzPts val="1100"/>
              <a:buChar char="-"/>
            </a:pPr>
            <a:r>
              <a:rPr lang="en"/>
              <a:t>Themes, gaps, pertinent information</a:t>
            </a:r>
            <a:endParaRPr/>
          </a:p>
          <a:p>
            <a:pPr indent="-298450" lvl="1" marL="914400" rtl="0" algn="l">
              <a:spcBef>
                <a:spcPts val="0"/>
              </a:spcBef>
              <a:spcAft>
                <a:spcPts val="0"/>
              </a:spcAft>
              <a:buSzPts val="1100"/>
              <a:buChar char="-"/>
            </a:pPr>
            <a:r>
              <a:rPr lang="en"/>
              <a:t>Points of emphasis in the research and findings</a:t>
            </a:r>
            <a:endParaRPr/>
          </a:p>
          <a:p>
            <a:pPr indent="-298450" lvl="0" marL="457200" rtl="0" algn="l">
              <a:spcBef>
                <a:spcPts val="0"/>
              </a:spcBef>
              <a:spcAft>
                <a:spcPts val="0"/>
              </a:spcAft>
              <a:buSzPts val="1100"/>
              <a:buChar char="-"/>
            </a:pPr>
            <a:r>
              <a:rPr lang="en"/>
              <a:t>Cleaning and coding</a:t>
            </a:r>
            <a:endParaRPr/>
          </a:p>
          <a:p>
            <a:pPr indent="-298450" lvl="1" marL="914400" rtl="0" algn="l">
              <a:spcBef>
                <a:spcPts val="0"/>
              </a:spcBef>
              <a:spcAft>
                <a:spcPts val="0"/>
              </a:spcAft>
              <a:buSzPts val="1100"/>
              <a:buChar char="-"/>
            </a:pPr>
            <a:r>
              <a:rPr lang="en"/>
              <a:t>Paring down the information to the most integral aspects</a:t>
            </a:r>
            <a:endParaRPr/>
          </a:p>
          <a:p>
            <a:pPr indent="-298450" lvl="1" marL="914400" rtl="0" algn="l">
              <a:spcBef>
                <a:spcPts val="0"/>
              </a:spcBef>
              <a:spcAft>
                <a:spcPts val="0"/>
              </a:spcAft>
              <a:buSzPts val="1100"/>
              <a:buChar char="-"/>
            </a:pPr>
            <a:r>
              <a:rPr lang="en"/>
              <a:t>Seeing what was most emphasized by community members (what needs to be the point of focus)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0" y="939575"/>
            <a:ext cx="9144000" cy="42039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27850" y="367200"/>
            <a:ext cx="7090800" cy="16623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3200">
                <a:solidFill>
                  <a:schemeClr val="dk2"/>
                </a:solidFill>
                <a:latin typeface="Roboto Medium"/>
                <a:ea typeface="Roboto Medium"/>
                <a:cs typeface="Roboto Medium"/>
                <a:sym typeface="Roboto Medium"/>
              </a:rPr>
              <a:t>Snohomish County West African Community (WAC): Community Health Assessment</a:t>
            </a:r>
            <a:endParaRPr sz="5600">
              <a:latin typeface="Roboto Medium"/>
              <a:ea typeface="Roboto Medium"/>
              <a:cs typeface="Roboto Medium"/>
              <a:sym typeface="Roboto Medium"/>
            </a:endParaRPr>
          </a:p>
        </p:txBody>
      </p:sp>
      <p:sp>
        <p:nvSpPr>
          <p:cNvPr id="55" name="Google Shape;55;p13"/>
          <p:cNvSpPr txBox="1"/>
          <p:nvPr>
            <p:ph idx="1" type="subTitle"/>
          </p:nvPr>
        </p:nvSpPr>
        <p:spPr>
          <a:xfrm>
            <a:off x="227850" y="2029500"/>
            <a:ext cx="3288600" cy="7926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latin typeface="Roboto Light"/>
                <a:ea typeface="Roboto Light"/>
                <a:cs typeface="Roboto Light"/>
                <a:sym typeface="Roboto Light"/>
              </a:rPr>
              <a:t>Jillese Bush | HSERV 345</a:t>
            </a:r>
            <a:endParaRPr>
              <a:latin typeface="Roboto Light"/>
              <a:ea typeface="Roboto Light"/>
              <a:cs typeface="Roboto Light"/>
              <a:sym typeface="Roboto Light"/>
            </a:endParaRPr>
          </a:p>
          <a:p>
            <a:pPr indent="0" lvl="0" marL="0" rtl="0" algn="l">
              <a:spcBef>
                <a:spcPts val="0"/>
              </a:spcBef>
              <a:spcAft>
                <a:spcPts val="0"/>
              </a:spcAft>
              <a:buNone/>
            </a:pPr>
            <a:r>
              <a:t/>
            </a:r>
            <a:endParaRPr/>
          </a:p>
        </p:txBody>
      </p:sp>
      <p:pic>
        <p:nvPicPr>
          <p:cNvPr id="56" name="Google Shape;56;p13"/>
          <p:cNvPicPr preferRelativeResize="0"/>
          <p:nvPr/>
        </p:nvPicPr>
        <p:blipFill rotWithShape="1">
          <a:blip r:embed="rId3">
            <a:alphaModFix/>
          </a:blip>
          <a:srcRect b="0" l="0" r="68974" t="0"/>
          <a:stretch/>
        </p:blipFill>
        <p:spPr>
          <a:xfrm>
            <a:off x="6191564" y="2154250"/>
            <a:ext cx="2975011" cy="2989250"/>
          </a:xfrm>
          <a:prstGeom prst="rect">
            <a:avLst/>
          </a:prstGeom>
          <a:noFill/>
          <a:ln>
            <a:noFill/>
          </a:ln>
        </p:spPr>
      </p:pic>
      <p:pic>
        <p:nvPicPr>
          <p:cNvPr id="57" name="Google Shape;57;p13"/>
          <p:cNvPicPr preferRelativeResize="0"/>
          <p:nvPr/>
        </p:nvPicPr>
        <p:blipFill rotWithShape="1">
          <a:blip r:embed="rId4">
            <a:alphaModFix/>
          </a:blip>
          <a:srcRect b="0" l="3873" r="0" t="0"/>
          <a:stretch/>
        </p:blipFill>
        <p:spPr>
          <a:xfrm>
            <a:off x="0" y="3162300"/>
            <a:ext cx="5658600" cy="1981200"/>
          </a:xfrm>
          <a:prstGeom prst="rect">
            <a:avLst/>
          </a:prstGeom>
          <a:noFill/>
          <a:ln>
            <a:noFill/>
          </a:ln>
        </p:spPr>
      </p:pic>
      <p:pic>
        <p:nvPicPr>
          <p:cNvPr id="58" name="Google Shape;58;p13"/>
          <p:cNvPicPr preferRelativeResize="0"/>
          <p:nvPr/>
        </p:nvPicPr>
        <p:blipFill rotWithShape="1">
          <a:blip r:embed="rId5">
            <a:alphaModFix/>
          </a:blip>
          <a:srcRect b="0" l="0" r="4625" t="0"/>
          <a:stretch/>
        </p:blipFill>
        <p:spPr>
          <a:xfrm>
            <a:off x="5877975" y="0"/>
            <a:ext cx="3288600" cy="220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grpSp>
        <p:nvGrpSpPr>
          <p:cNvPr id="162" name="Google Shape;162;p22"/>
          <p:cNvGrpSpPr/>
          <p:nvPr/>
        </p:nvGrpSpPr>
        <p:grpSpPr>
          <a:xfrm>
            <a:off x="2604900" y="605090"/>
            <a:ext cx="3934200" cy="3933300"/>
            <a:chOff x="2604900" y="605090"/>
            <a:chExt cx="3934200" cy="3933300"/>
          </a:xfrm>
        </p:grpSpPr>
        <p:sp>
          <p:nvSpPr>
            <p:cNvPr id="163" name="Google Shape;163;p22"/>
            <p:cNvSpPr/>
            <p:nvPr/>
          </p:nvSpPr>
          <p:spPr>
            <a:xfrm>
              <a:off x="2604900" y="605090"/>
              <a:ext cx="3934200" cy="3933300"/>
            </a:xfrm>
            <a:prstGeom prst="ellipse">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64" name="Google Shape;164;p22"/>
            <p:cNvSpPr txBox="1"/>
            <p:nvPr/>
          </p:nvSpPr>
          <p:spPr>
            <a:xfrm>
              <a:off x="3608400" y="687876"/>
              <a:ext cx="1927200" cy="68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Policy</a:t>
              </a:r>
              <a:endParaRPr sz="1000">
                <a:solidFill>
                  <a:srgbClr val="FFFFFF"/>
                </a:solidFill>
                <a:latin typeface="Roboto"/>
                <a:ea typeface="Roboto"/>
                <a:cs typeface="Roboto"/>
                <a:sym typeface="Roboto"/>
              </a:endParaRPr>
            </a:p>
          </p:txBody>
        </p:sp>
      </p:grpSp>
      <p:grpSp>
        <p:nvGrpSpPr>
          <p:cNvPr id="165" name="Google Shape;165;p22"/>
          <p:cNvGrpSpPr/>
          <p:nvPr/>
        </p:nvGrpSpPr>
        <p:grpSpPr>
          <a:xfrm>
            <a:off x="2961450" y="1317890"/>
            <a:ext cx="3221100" cy="3220500"/>
            <a:chOff x="2961450" y="1317890"/>
            <a:chExt cx="3221100" cy="3220500"/>
          </a:xfrm>
        </p:grpSpPr>
        <p:sp>
          <p:nvSpPr>
            <p:cNvPr id="166" name="Google Shape;166;p22"/>
            <p:cNvSpPr/>
            <p:nvPr/>
          </p:nvSpPr>
          <p:spPr>
            <a:xfrm>
              <a:off x="2961450" y="1317890"/>
              <a:ext cx="3221100" cy="3220500"/>
            </a:xfrm>
            <a:prstGeom prst="ellipse">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67" name="Google Shape;167;p22"/>
            <p:cNvSpPr txBox="1"/>
            <p:nvPr/>
          </p:nvSpPr>
          <p:spPr>
            <a:xfrm>
              <a:off x="3783000" y="1557225"/>
              <a:ext cx="1578000" cy="56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Community</a:t>
              </a:r>
              <a:endParaRPr sz="1000">
                <a:solidFill>
                  <a:srgbClr val="FFFFFF"/>
                </a:solidFill>
                <a:latin typeface="Roboto"/>
                <a:ea typeface="Roboto"/>
                <a:cs typeface="Roboto"/>
                <a:sym typeface="Roboto"/>
              </a:endParaRPr>
            </a:p>
          </p:txBody>
        </p:sp>
      </p:grpSp>
      <p:grpSp>
        <p:nvGrpSpPr>
          <p:cNvPr id="168" name="Google Shape;168;p22"/>
          <p:cNvGrpSpPr/>
          <p:nvPr/>
        </p:nvGrpSpPr>
        <p:grpSpPr>
          <a:xfrm>
            <a:off x="3401700" y="2197790"/>
            <a:ext cx="2340600" cy="2340600"/>
            <a:chOff x="3401700" y="2197790"/>
            <a:chExt cx="2340600" cy="2340600"/>
          </a:xfrm>
        </p:grpSpPr>
        <p:sp>
          <p:nvSpPr>
            <p:cNvPr id="169" name="Google Shape;169;p22"/>
            <p:cNvSpPr/>
            <p:nvPr/>
          </p:nvSpPr>
          <p:spPr>
            <a:xfrm>
              <a:off x="3401700" y="2197790"/>
              <a:ext cx="2340600" cy="2340600"/>
            </a:xfrm>
            <a:prstGeom prst="ellipse">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70" name="Google Shape;170;p22"/>
            <p:cNvSpPr txBox="1"/>
            <p:nvPr/>
          </p:nvSpPr>
          <p:spPr>
            <a:xfrm>
              <a:off x="3833400" y="2483075"/>
              <a:ext cx="1477200" cy="53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Interpersonal</a:t>
              </a:r>
              <a:endParaRPr sz="1000">
                <a:solidFill>
                  <a:srgbClr val="FFFFFF"/>
                </a:solidFill>
                <a:latin typeface="Roboto"/>
                <a:ea typeface="Roboto"/>
                <a:cs typeface="Roboto"/>
                <a:sym typeface="Roboto"/>
              </a:endParaRPr>
            </a:p>
          </p:txBody>
        </p:sp>
      </p:grpSp>
      <p:grpSp>
        <p:nvGrpSpPr>
          <p:cNvPr id="171" name="Google Shape;171;p22"/>
          <p:cNvGrpSpPr/>
          <p:nvPr/>
        </p:nvGrpSpPr>
        <p:grpSpPr>
          <a:xfrm>
            <a:off x="3833550" y="3061190"/>
            <a:ext cx="1476900" cy="1477200"/>
            <a:chOff x="3833550" y="3061190"/>
            <a:chExt cx="1476900" cy="1477200"/>
          </a:xfrm>
        </p:grpSpPr>
        <p:sp>
          <p:nvSpPr>
            <p:cNvPr id="172" name="Google Shape;172;p22"/>
            <p:cNvSpPr/>
            <p:nvPr/>
          </p:nvSpPr>
          <p:spPr>
            <a:xfrm>
              <a:off x="3833550" y="3061190"/>
              <a:ext cx="1476900" cy="1477200"/>
            </a:xfrm>
            <a:prstGeom prst="ellipse">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73" name="Google Shape;173;p22"/>
            <p:cNvSpPr txBox="1"/>
            <p:nvPr/>
          </p:nvSpPr>
          <p:spPr>
            <a:xfrm>
              <a:off x="3957000" y="3499463"/>
              <a:ext cx="1230000" cy="64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Individual</a:t>
              </a:r>
              <a:endParaRPr sz="1000">
                <a:solidFill>
                  <a:srgbClr val="FFFFFF"/>
                </a:solidFill>
                <a:latin typeface="Roboto"/>
                <a:ea typeface="Roboto"/>
                <a:cs typeface="Roboto"/>
                <a:sym typeface="Roboto"/>
              </a:endParaRPr>
            </a:p>
          </p:txBody>
        </p:sp>
      </p:grpSp>
      <p:sp>
        <p:nvSpPr>
          <p:cNvPr id="174" name="Google Shape;174;p22"/>
          <p:cNvSpPr txBox="1"/>
          <p:nvPr/>
        </p:nvSpPr>
        <p:spPr>
          <a:xfrm>
            <a:off x="523850" y="4073875"/>
            <a:ext cx="172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Language as a Barrier</a:t>
            </a:r>
            <a:endParaRPr>
              <a:latin typeface="Roboto"/>
              <a:ea typeface="Roboto"/>
              <a:cs typeface="Roboto"/>
              <a:sym typeface="Roboto"/>
            </a:endParaRPr>
          </a:p>
        </p:txBody>
      </p:sp>
      <p:sp>
        <p:nvSpPr>
          <p:cNvPr id="175" name="Google Shape;175;p22"/>
          <p:cNvSpPr txBox="1"/>
          <p:nvPr/>
        </p:nvSpPr>
        <p:spPr>
          <a:xfrm>
            <a:off x="7296675" y="3168000"/>
            <a:ext cx="1579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Misinformation</a:t>
            </a:r>
            <a:endParaRPr>
              <a:latin typeface="Roboto"/>
              <a:ea typeface="Roboto"/>
              <a:cs typeface="Roboto"/>
              <a:sym typeface="Roboto"/>
            </a:endParaRPr>
          </a:p>
        </p:txBody>
      </p:sp>
      <p:sp>
        <p:nvSpPr>
          <p:cNvPr id="176" name="Google Shape;176;p22"/>
          <p:cNvSpPr txBox="1"/>
          <p:nvPr/>
        </p:nvSpPr>
        <p:spPr>
          <a:xfrm>
            <a:off x="465875" y="1987150"/>
            <a:ext cx="213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Community Center</a:t>
            </a:r>
            <a:endParaRPr>
              <a:latin typeface="Roboto"/>
              <a:ea typeface="Roboto"/>
              <a:cs typeface="Roboto"/>
              <a:sym typeface="Roboto"/>
            </a:endParaRPr>
          </a:p>
        </p:txBody>
      </p:sp>
      <p:sp>
        <p:nvSpPr>
          <p:cNvPr id="177" name="Google Shape;177;p22"/>
          <p:cNvSpPr txBox="1"/>
          <p:nvPr/>
        </p:nvSpPr>
        <p:spPr>
          <a:xfrm>
            <a:off x="7015975" y="494525"/>
            <a:ext cx="1724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Lack of Funding</a:t>
            </a:r>
            <a:endParaRPr>
              <a:latin typeface="Roboto"/>
              <a:ea typeface="Roboto"/>
              <a:cs typeface="Roboto"/>
              <a:sym typeface="Roboto"/>
            </a:endParaRPr>
          </a:p>
        </p:txBody>
      </p:sp>
      <p:cxnSp>
        <p:nvCxnSpPr>
          <p:cNvPr id="178" name="Google Shape;178;p22"/>
          <p:cNvCxnSpPr>
            <a:endCxn id="174" idx="3"/>
          </p:cNvCxnSpPr>
          <p:nvPr/>
        </p:nvCxnSpPr>
        <p:spPr>
          <a:xfrm flipH="1">
            <a:off x="2248250" y="3889375"/>
            <a:ext cx="1709400" cy="492300"/>
          </a:xfrm>
          <a:prstGeom prst="straightConnector1">
            <a:avLst/>
          </a:prstGeom>
          <a:noFill/>
          <a:ln cap="flat" cmpd="sng" w="28575">
            <a:solidFill>
              <a:srgbClr val="D4E7FF"/>
            </a:solidFill>
            <a:prstDash val="solid"/>
            <a:round/>
            <a:headEnd len="med" w="med" type="none"/>
            <a:tailEnd len="med" w="med" type="none"/>
          </a:ln>
        </p:spPr>
      </p:cxnSp>
      <p:cxnSp>
        <p:nvCxnSpPr>
          <p:cNvPr id="179" name="Google Shape;179;p22"/>
          <p:cNvCxnSpPr>
            <a:stCxn id="176" idx="0"/>
            <a:endCxn id="167" idx="1"/>
          </p:cNvCxnSpPr>
          <p:nvPr/>
        </p:nvCxnSpPr>
        <p:spPr>
          <a:xfrm flipH="1" rot="10800000">
            <a:off x="1535375" y="1838650"/>
            <a:ext cx="2247600" cy="148500"/>
          </a:xfrm>
          <a:prstGeom prst="straightConnector1">
            <a:avLst/>
          </a:prstGeom>
          <a:noFill/>
          <a:ln cap="flat" cmpd="sng" w="28575">
            <a:solidFill>
              <a:srgbClr val="D4E7FF"/>
            </a:solidFill>
            <a:prstDash val="solid"/>
            <a:round/>
            <a:headEnd len="med" w="med" type="none"/>
            <a:tailEnd len="med" w="med" type="none"/>
          </a:ln>
        </p:spPr>
      </p:cxnSp>
      <p:cxnSp>
        <p:nvCxnSpPr>
          <p:cNvPr id="180" name="Google Shape;180;p22"/>
          <p:cNvCxnSpPr>
            <a:endCxn id="177" idx="1"/>
          </p:cNvCxnSpPr>
          <p:nvPr/>
        </p:nvCxnSpPr>
        <p:spPr>
          <a:xfrm flipH="1" rot="10800000">
            <a:off x="5485375" y="694625"/>
            <a:ext cx="1530600" cy="258600"/>
          </a:xfrm>
          <a:prstGeom prst="straightConnector1">
            <a:avLst/>
          </a:prstGeom>
          <a:noFill/>
          <a:ln cap="flat" cmpd="sng" w="28575">
            <a:solidFill>
              <a:srgbClr val="D4E7FF"/>
            </a:solidFill>
            <a:prstDash val="solid"/>
            <a:round/>
            <a:headEnd len="med" w="med" type="none"/>
            <a:tailEnd len="med" w="med" type="none"/>
          </a:ln>
        </p:spPr>
      </p:cxnSp>
      <p:cxnSp>
        <p:nvCxnSpPr>
          <p:cNvPr id="181" name="Google Shape;181;p22"/>
          <p:cNvCxnSpPr>
            <a:stCxn id="170" idx="0"/>
            <a:endCxn id="175" idx="1"/>
          </p:cNvCxnSpPr>
          <p:nvPr/>
        </p:nvCxnSpPr>
        <p:spPr>
          <a:xfrm>
            <a:off x="4572000" y="2483075"/>
            <a:ext cx="2724600" cy="885000"/>
          </a:xfrm>
          <a:prstGeom prst="straightConnector1">
            <a:avLst/>
          </a:prstGeom>
          <a:noFill/>
          <a:ln cap="flat" cmpd="sng" w="28575">
            <a:solidFill>
              <a:srgbClr val="D4E7FF"/>
            </a:solidFill>
            <a:prstDash val="solid"/>
            <a:round/>
            <a:headEnd len="med" w="med" type="none"/>
            <a:tailEnd len="med" w="med" type="none"/>
          </a:ln>
        </p:spPr>
      </p:cxnSp>
      <p:sp>
        <p:nvSpPr>
          <p:cNvPr id="182" name="Google Shape;182;p22"/>
          <p:cNvSpPr/>
          <p:nvPr/>
        </p:nvSpPr>
        <p:spPr>
          <a:xfrm>
            <a:off x="279050" y="1987150"/>
            <a:ext cx="1969200" cy="400200"/>
          </a:xfrm>
          <a:prstGeom prst="ellipse">
            <a:avLst/>
          </a:prstGeom>
          <a:noFill/>
          <a:ln cap="flat" cmpd="sng" w="9525">
            <a:solidFill>
              <a:srgbClr val="307B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a:off x="531350" y="4073875"/>
            <a:ext cx="1709400" cy="615600"/>
          </a:xfrm>
          <a:prstGeom prst="ellipse">
            <a:avLst/>
          </a:prstGeom>
          <a:noFill/>
          <a:ln cap="flat" cmpd="sng" w="9525">
            <a:solidFill>
              <a:srgbClr val="307B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p:nvPr/>
        </p:nvSpPr>
        <p:spPr>
          <a:xfrm>
            <a:off x="7296675" y="3060300"/>
            <a:ext cx="1709400" cy="615600"/>
          </a:xfrm>
          <a:prstGeom prst="ellipse">
            <a:avLst/>
          </a:prstGeom>
          <a:noFill/>
          <a:ln cap="flat" cmpd="sng" w="9525">
            <a:solidFill>
              <a:srgbClr val="307B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2"/>
          <p:cNvSpPr/>
          <p:nvPr/>
        </p:nvSpPr>
        <p:spPr>
          <a:xfrm>
            <a:off x="7023475" y="386825"/>
            <a:ext cx="1709400" cy="615600"/>
          </a:xfrm>
          <a:prstGeom prst="ellipse">
            <a:avLst/>
          </a:prstGeom>
          <a:noFill/>
          <a:ln cap="flat" cmpd="sng" w="9525">
            <a:solidFill>
              <a:srgbClr val="307B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txBox="1"/>
          <p:nvPr>
            <p:ph type="title"/>
          </p:nvPr>
        </p:nvSpPr>
        <p:spPr>
          <a:xfrm>
            <a:off x="311700" y="1219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Action Plan</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3"/>
          <p:cNvPicPr preferRelativeResize="0"/>
          <p:nvPr/>
        </p:nvPicPr>
        <p:blipFill>
          <a:blip r:embed="rId3">
            <a:alphaModFix/>
          </a:blip>
          <a:stretch>
            <a:fillRect/>
          </a:stretch>
        </p:blipFill>
        <p:spPr>
          <a:xfrm>
            <a:off x="152400" y="627700"/>
            <a:ext cx="8839202" cy="4439302"/>
          </a:xfrm>
          <a:prstGeom prst="rect">
            <a:avLst/>
          </a:prstGeom>
          <a:noFill/>
          <a:ln>
            <a:noFill/>
          </a:ln>
        </p:spPr>
      </p:pic>
      <p:sp>
        <p:nvSpPr>
          <p:cNvPr id="192" name="Google Shape;192;p23"/>
          <p:cNvSpPr txBox="1"/>
          <p:nvPr>
            <p:ph type="title"/>
          </p:nvPr>
        </p:nvSpPr>
        <p:spPr>
          <a:xfrm>
            <a:off x="91025" y="88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Action Plan (cont.)</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91025"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Action Plan (cont.)</a:t>
            </a:r>
            <a:endParaRPr>
              <a:latin typeface="Roboto"/>
              <a:ea typeface="Roboto"/>
              <a:cs typeface="Roboto"/>
              <a:sym typeface="Roboto"/>
            </a:endParaRPr>
          </a:p>
        </p:txBody>
      </p:sp>
      <p:sp>
        <p:nvSpPr>
          <p:cNvPr id="198" name="Google Shape;19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SEM</a:t>
            </a:r>
            <a:endParaRPr/>
          </a:p>
        </p:txBody>
      </p:sp>
      <p:pic>
        <p:nvPicPr>
          <p:cNvPr id="199" name="Google Shape;199;p24"/>
          <p:cNvPicPr preferRelativeResize="0"/>
          <p:nvPr/>
        </p:nvPicPr>
        <p:blipFill>
          <a:blip r:embed="rId3">
            <a:alphaModFix/>
          </a:blip>
          <a:stretch>
            <a:fillRect/>
          </a:stretch>
        </p:blipFill>
        <p:spPr>
          <a:xfrm>
            <a:off x="0" y="861900"/>
            <a:ext cx="9143999" cy="4281600"/>
          </a:xfrm>
          <a:prstGeom prst="rect">
            <a:avLst/>
          </a:prstGeom>
          <a:noFill/>
          <a:ln>
            <a:noFill/>
          </a:ln>
        </p:spPr>
      </p:pic>
      <p:pic>
        <p:nvPicPr>
          <p:cNvPr id="200" name="Google Shape;200;p24"/>
          <p:cNvPicPr preferRelativeResize="0"/>
          <p:nvPr/>
        </p:nvPicPr>
        <p:blipFill>
          <a:blip r:embed="rId4">
            <a:alphaModFix/>
          </a:blip>
          <a:stretch>
            <a:fillRect/>
          </a:stretch>
        </p:blipFill>
        <p:spPr>
          <a:xfrm>
            <a:off x="0" y="483152"/>
            <a:ext cx="9143999" cy="3787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5"/>
          <p:cNvSpPr txBox="1"/>
          <p:nvPr>
            <p:ph type="title"/>
          </p:nvPr>
        </p:nvSpPr>
        <p:spPr>
          <a:xfrm>
            <a:off x="209850" y="173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Interpretation and Dissemination of Findings</a:t>
            </a:r>
            <a:endParaRPr>
              <a:latin typeface="Roboto"/>
              <a:ea typeface="Roboto"/>
              <a:cs typeface="Roboto"/>
              <a:sym typeface="Roboto"/>
            </a:endParaRPr>
          </a:p>
        </p:txBody>
      </p:sp>
      <p:sp>
        <p:nvSpPr>
          <p:cNvPr id="206" name="Google Shape;206;p25"/>
          <p:cNvSpPr txBox="1"/>
          <p:nvPr>
            <p:ph idx="1" type="body"/>
          </p:nvPr>
        </p:nvSpPr>
        <p:spPr>
          <a:xfrm>
            <a:off x="209850" y="1152475"/>
            <a:ext cx="4260300" cy="3416400"/>
          </a:xfrm>
          <a:prstGeom prst="rect">
            <a:avLst/>
          </a:prstGeom>
          <a:solidFill>
            <a:srgbClr val="A4C2F4"/>
          </a:solidFill>
        </p:spPr>
        <p:txBody>
          <a:bodyPr anchorCtr="0" anchor="t" bIns="91425" lIns="91425" spcFirstLastPara="1" rIns="91425" wrap="square" tIns="91425">
            <a:normAutofit/>
          </a:bodyPr>
          <a:lstStyle/>
          <a:p>
            <a:pPr indent="0" lvl="0" marL="0" rtl="0" algn="l">
              <a:spcBef>
                <a:spcPts val="0"/>
              </a:spcBef>
              <a:spcAft>
                <a:spcPts val="0"/>
              </a:spcAft>
              <a:buNone/>
            </a:pPr>
            <a:r>
              <a:rPr lang="en" sz="2200">
                <a:solidFill>
                  <a:schemeClr val="dk1"/>
                </a:solidFill>
                <a:latin typeface="Roboto Light"/>
                <a:ea typeface="Roboto Light"/>
                <a:cs typeface="Roboto Light"/>
                <a:sym typeface="Roboto Light"/>
              </a:rPr>
              <a:t>Translated Videos</a:t>
            </a:r>
            <a:endParaRPr sz="2200">
              <a:solidFill>
                <a:schemeClr val="dk1"/>
              </a:solidFill>
              <a:latin typeface="Roboto Light"/>
              <a:ea typeface="Roboto Light"/>
              <a:cs typeface="Roboto Light"/>
              <a:sym typeface="Roboto Light"/>
            </a:endParaRPr>
          </a:p>
          <a:p>
            <a:pPr indent="0" lvl="0" marL="0" rtl="0" algn="l">
              <a:spcBef>
                <a:spcPts val="1200"/>
              </a:spcBef>
              <a:spcAft>
                <a:spcPts val="1200"/>
              </a:spcAft>
              <a:buNone/>
            </a:pPr>
            <a:r>
              <a:rPr lang="en" sz="2000">
                <a:solidFill>
                  <a:schemeClr val="dk1"/>
                </a:solidFill>
                <a:latin typeface="Roboto Light"/>
                <a:ea typeface="Roboto Light"/>
                <a:cs typeface="Roboto Light"/>
                <a:sym typeface="Roboto Light"/>
              </a:rPr>
              <a:t>Provide a summary of findings to WAWAC and work with them to create translated videos for dissemination to stakeholders and the community</a:t>
            </a:r>
            <a:endParaRPr sz="2000">
              <a:solidFill>
                <a:schemeClr val="dk1"/>
              </a:solidFill>
              <a:latin typeface="Roboto Light"/>
              <a:ea typeface="Roboto Light"/>
              <a:cs typeface="Roboto Light"/>
              <a:sym typeface="Roboto Light"/>
            </a:endParaRPr>
          </a:p>
        </p:txBody>
      </p:sp>
      <p:sp>
        <p:nvSpPr>
          <p:cNvPr id="207" name="Google Shape;207;p25"/>
          <p:cNvSpPr txBox="1"/>
          <p:nvPr>
            <p:ph idx="1" type="body"/>
          </p:nvPr>
        </p:nvSpPr>
        <p:spPr>
          <a:xfrm>
            <a:off x="4657000" y="1152475"/>
            <a:ext cx="4260300" cy="3416400"/>
          </a:xfrm>
          <a:prstGeom prst="rect">
            <a:avLst/>
          </a:prstGeom>
          <a:solidFill>
            <a:srgbClr val="A4C2F4"/>
          </a:solidFill>
        </p:spPr>
        <p:txBody>
          <a:bodyPr anchorCtr="0" anchor="t" bIns="91425" lIns="91425" spcFirstLastPara="1" rIns="91425" wrap="square" tIns="91425">
            <a:normAutofit/>
          </a:bodyPr>
          <a:lstStyle/>
          <a:p>
            <a:pPr indent="0" lvl="0" marL="0" rtl="0" algn="l">
              <a:spcBef>
                <a:spcPts val="0"/>
              </a:spcBef>
              <a:spcAft>
                <a:spcPts val="0"/>
              </a:spcAft>
              <a:buNone/>
            </a:pPr>
            <a:r>
              <a:rPr lang="en" sz="2200">
                <a:solidFill>
                  <a:schemeClr val="dk1"/>
                </a:solidFill>
                <a:latin typeface="Roboto Light"/>
                <a:ea typeface="Roboto Light"/>
                <a:cs typeface="Roboto Light"/>
                <a:sym typeface="Roboto Light"/>
              </a:rPr>
              <a:t>Town Hall Discussion</a:t>
            </a:r>
            <a:endParaRPr sz="2200">
              <a:solidFill>
                <a:schemeClr val="dk1"/>
              </a:solidFill>
              <a:latin typeface="Roboto Light"/>
              <a:ea typeface="Roboto Light"/>
              <a:cs typeface="Roboto Light"/>
              <a:sym typeface="Roboto Light"/>
            </a:endParaRPr>
          </a:p>
          <a:p>
            <a:pPr indent="0" lvl="0" marL="0" rtl="0" algn="l">
              <a:spcBef>
                <a:spcPts val="1200"/>
              </a:spcBef>
              <a:spcAft>
                <a:spcPts val="0"/>
              </a:spcAft>
              <a:buNone/>
            </a:pPr>
            <a:r>
              <a:rPr lang="en" sz="2000">
                <a:solidFill>
                  <a:schemeClr val="dk1"/>
                </a:solidFill>
                <a:latin typeface="Roboto Light"/>
                <a:ea typeface="Roboto Light"/>
                <a:cs typeface="Roboto Light"/>
                <a:sym typeface="Roboto Light"/>
              </a:rPr>
              <a:t>Utilize a community gathering to explain findings in a personal and direct manner</a:t>
            </a:r>
            <a:endParaRPr sz="2000">
              <a:solidFill>
                <a:schemeClr val="dk1"/>
              </a:solidFill>
              <a:latin typeface="Roboto Light"/>
              <a:ea typeface="Roboto Light"/>
              <a:cs typeface="Roboto Light"/>
              <a:sym typeface="Roboto Light"/>
            </a:endParaRPr>
          </a:p>
          <a:p>
            <a:pPr indent="-355600" lvl="0" marL="457200" rtl="0" algn="l">
              <a:spcBef>
                <a:spcPts val="1200"/>
              </a:spcBef>
              <a:spcAft>
                <a:spcPts val="0"/>
              </a:spcAft>
              <a:buClr>
                <a:schemeClr val="dk1"/>
              </a:buClr>
              <a:buSzPts val="2000"/>
              <a:buFont typeface="Roboto Light"/>
              <a:buChar char="-"/>
            </a:pPr>
            <a:r>
              <a:rPr lang="en" sz="2000">
                <a:solidFill>
                  <a:schemeClr val="dk1"/>
                </a:solidFill>
                <a:latin typeface="Roboto Light"/>
                <a:ea typeface="Roboto Light"/>
                <a:cs typeface="Roboto Light"/>
                <a:sym typeface="Roboto Light"/>
              </a:rPr>
              <a:t>Take time to answer questions and address additional concerns</a:t>
            </a:r>
            <a:endParaRPr sz="2000">
              <a:solidFill>
                <a:schemeClr val="dk1"/>
              </a:solidFill>
              <a:latin typeface="Roboto Light"/>
              <a:ea typeface="Roboto Light"/>
              <a:cs typeface="Roboto Light"/>
              <a:sym typeface="Robo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37000" y="1078163"/>
            <a:ext cx="32427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100" u="sng">
                <a:solidFill>
                  <a:schemeClr val="dk1"/>
                </a:solidFill>
                <a:latin typeface="Roboto"/>
                <a:ea typeface="Roboto"/>
                <a:cs typeface="Roboto"/>
                <a:sym typeface="Roboto"/>
              </a:rPr>
              <a:t>Population Impacted</a:t>
            </a:r>
            <a:endParaRPr u="sng">
              <a:latin typeface="Roboto"/>
              <a:ea typeface="Roboto"/>
              <a:cs typeface="Roboto"/>
              <a:sym typeface="Roboto"/>
            </a:endParaRPr>
          </a:p>
        </p:txBody>
      </p:sp>
      <p:sp>
        <p:nvSpPr>
          <p:cNvPr id="64" name="Google Shape;64;p14"/>
          <p:cNvSpPr/>
          <p:nvPr/>
        </p:nvSpPr>
        <p:spPr>
          <a:xfrm>
            <a:off x="3984975" y="2427075"/>
            <a:ext cx="2739600" cy="1292100"/>
          </a:xfrm>
          <a:prstGeom prst="ellipse">
            <a:avLst/>
          </a:prstGeom>
          <a:solidFill>
            <a:srgbClr val="C9DAF8"/>
          </a:solidFill>
          <a:ln cap="flat" cmpd="sng" w="38100">
            <a:solidFill>
              <a:srgbClr val="0944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West African Community in Snohomish County</a:t>
            </a:r>
            <a:endParaRPr b="1">
              <a:latin typeface="Roboto"/>
              <a:ea typeface="Roboto"/>
              <a:cs typeface="Roboto"/>
              <a:sym typeface="Roboto"/>
            </a:endParaRPr>
          </a:p>
        </p:txBody>
      </p:sp>
      <p:sp>
        <p:nvSpPr>
          <p:cNvPr id="65" name="Google Shape;65;p14"/>
          <p:cNvSpPr/>
          <p:nvPr/>
        </p:nvSpPr>
        <p:spPr>
          <a:xfrm>
            <a:off x="5016900" y="1158925"/>
            <a:ext cx="2502000" cy="936600"/>
          </a:xfrm>
          <a:prstGeom prst="ellipse">
            <a:avLst/>
          </a:prstGeom>
          <a:solidFill>
            <a:srgbClr val="C9DAF8"/>
          </a:solidFill>
          <a:ln cap="flat" cmpd="sng" w="19050">
            <a:solidFill>
              <a:srgbClr val="0944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English-Language Learners</a:t>
            </a:r>
            <a:endParaRPr>
              <a:latin typeface="Roboto"/>
              <a:ea typeface="Roboto"/>
              <a:cs typeface="Roboto"/>
              <a:sym typeface="Roboto"/>
            </a:endParaRPr>
          </a:p>
        </p:txBody>
      </p:sp>
      <p:sp>
        <p:nvSpPr>
          <p:cNvPr id="66" name="Google Shape;66;p14"/>
          <p:cNvSpPr/>
          <p:nvPr/>
        </p:nvSpPr>
        <p:spPr>
          <a:xfrm>
            <a:off x="7407100" y="2701725"/>
            <a:ext cx="1625100" cy="742800"/>
          </a:xfrm>
          <a:prstGeom prst="ellipse">
            <a:avLst/>
          </a:prstGeom>
          <a:solidFill>
            <a:srgbClr val="C9DAF8"/>
          </a:solidFill>
          <a:ln cap="flat" cmpd="sng" w="19050">
            <a:solidFill>
              <a:srgbClr val="0944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Elders</a:t>
            </a:r>
            <a:endParaRPr>
              <a:latin typeface="Roboto"/>
              <a:ea typeface="Roboto"/>
              <a:cs typeface="Roboto"/>
              <a:sym typeface="Roboto"/>
            </a:endParaRPr>
          </a:p>
        </p:txBody>
      </p:sp>
      <p:sp>
        <p:nvSpPr>
          <p:cNvPr id="67" name="Google Shape;67;p14"/>
          <p:cNvSpPr/>
          <p:nvPr/>
        </p:nvSpPr>
        <p:spPr>
          <a:xfrm>
            <a:off x="5637800" y="4127775"/>
            <a:ext cx="1625100" cy="742800"/>
          </a:xfrm>
          <a:prstGeom prst="ellipse">
            <a:avLst/>
          </a:prstGeom>
          <a:solidFill>
            <a:srgbClr val="C9DAF8"/>
          </a:solidFill>
          <a:ln cap="flat" cmpd="sng" w="19050">
            <a:solidFill>
              <a:srgbClr val="0944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Essential Workers</a:t>
            </a:r>
            <a:endParaRPr>
              <a:latin typeface="Roboto"/>
              <a:ea typeface="Roboto"/>
              <a:cs typeface="Roboto"/>
              <a:sym typeface="Roboto"/>
            </a:endParaRPr>
          </a:p>
        </p:txBody>
      </p:sp>
      <p:sp>
        <p:nvSpPr>
          <p:cNvPr id="68" name="Google Shape;68;p14"/>
          <p:cNvSpPr/>
          <p:nvPr/>
        </p:nvSpPr>
        <p:spPr>
          <a:xfrm>
            <a:off x="1399425" y="2009975"/>
            <a:ext cx="2100600" cy="742800"/>
          </a:xfrm>
          <a:prstGeom prst="ellipse">
            <a:avLst/>
          </a:prstGeom>
          <a:solidFill>
            <a:srgbClr val="C9DAF8"/>
          </a:solidFill>
          <a:ln cap="flat" cmpd="sng" w="19050">
            <a:solidFill>
              <a:srgbClr val="0944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Undocumented Immigrants</a:t>
            </a:r>
            <a:endParaRPr>
              <a:latin typeface="Roboto"/>
              <a:ea typeface="Roboto"/>
              <a:cs typeface="Roboto"/>
              <a:sym typeface="Roboto"/>
            </a:endParaRPr>
          </a:p>
        </p:txBody>
      </p:sp>
      <p:sp>
        <p:nvSpPr>
          <p:cNvPr id="69" name="Google Shape;69;p14"/>
          <p:cNvSpPr/>
          <p:nvPr/>
        </p:nvSpPr>
        <p:spPr>
          <a:xfrm>
            <a:off x="2359875" y="3738925"/>
            <a:ext cx="1625100" cy="742800"/>
          </a:xfrm>
          <a:prstGeom prst="ellipse">
            <a:avLst/>
          </a:prstGeom>
          <a:solidFill>
            <a:srgbClr val="C9DAF8"/>
          </a:solidFill>
          <a:ln cap="flat" cmpd="sng" w="19050">
            <a:solidFill>
              <a:srgbClr val="0944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Children</a:t>
            </a:r>
            <a:endParaRPr>
              <a:latin typeface="Roboto"/>
              <a:ea typeface="Roboto"/>
              <a:cs typeface="Roboto"/>
              <a:sym typeface="Roboto"/>
            </a:endParaRPr>
          </a:p>
        </p:txBody>
      </p:sp>
      <p:sp>
        <p:nvSpPr>
          <p:cNvPr id="70" name="Google Shape;70;p14"/>
          <p:cNvSpPr txBox="1"/>
          <p:nvPr/>
        </p:nvSpPr>
        <p:spPr>
          <a:xfrm>
            <a:off x="37000" y="91850"/>
            <a:ext cx="8995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Roboto"/>
                <a:ea typeface="Roboto"/>
                <a:cs typeface="Roboto"/>
                <a:sym typeface="Roboto"/>
              </a:rPr>
              <a:t>The Problem: </a:t>
            </a:r>
            <a:r>
              <a:rPr lang="en" sz="2000">
                <a:solidFill>
                  <a:schemeClr val="dk1"/>
                </a:solidFill>
                <a:latin typeface="Roboto Light"/>
                <a:ea typeface="Roboto Light"/>
                <a:cs typeface="Roboto Light"/>
                <a:sym typeface="Roboto Light"/>
              </a:rPr>
              <a:t>COVID-19 vaccine uptake in the West African community in Snohomish county is low relative to the population. </a:t>
            </a:r>
            <a:endParaRPr sz="2600">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176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The Community</a:t>
            </a:r>
            <a:endParaRPr>
              <a:latin typeface="Roboto"/>
              <a:ea typeface="Roboto"/>
              <a:cs typeface="Roboto"/>
              <a:sym typeface="Roboto"/>
            </a:endParaRPr>
          </a:p>
        </p:txBody>
      </p:sp>
      <p:sp>
        <p:nvSpPr>
          <p:cNvPr id="76" name="Google Shape;76;p15"/>
          <p:cNvSpPr txBox="1"/>
          <p:nvPr/>
        </p:nvSpPr>
        <p:spPr>
          <a:xfrm>
            <a:off x="3899988" y="2158482"/>
            <a:ext cx="1344000" cy="826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FFFFF"/>
                </a:solidFill>
                <a:latin typeface="Roboto"/>
                <a:ea typeface="Roboto"/>
                <a:cs typeface="Roboto"/>
                <a:sym typeface="Roboto"/>
              </a:rPr>
              <a:t>Lorem ipsum cngue</a:t>
            </a:r>
            <a:endParaRPr b="1">
              <a:solidFill>
                <a:srgbClr val="FFFFFF"/>
              </a:solidFill>
              <a:latin typeface="Roboto"/>
              <a:ea typeface="Roboto"/>
              <a:cs typeface="Roboto"/>
              <a:sym typeface="Roboto"/>
            </a:endParaRPr>
          </a:p>
        </p:txBody>
      </p:sp>
      <p:sp>
        <p:nvSpPr>
          <p:cNvPr id="77" name="Google Shape;77;p15"/>
          <p:cNvSpPr/>
          <p:nvPr/>
        </p:nvSpPr>
        <p:spPr>
          <a:xfrm rot="-5400000">
            <a:off x="2690487" y="852876"/>
            <a:ext cx="2864100" cy="3193800"/>
          </a:xfrm>
          <a:prstGeom prst="ellipse">
            <a:avLst/>
          </a:prstGeom>
          <a:noFill/>
          <a:ln cap="flat" cmpd="sng" w="19050">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78" name="Google Shape;78;p15"/>
          <p:cNvSpPr txBox="1"/>
          <p:nvPr/>
        </p:nvSpPr>
        <p:spPr>
          <a:xfrm>
            <a:off x="3041300" y="1925250"/>
            <a:ext cx="20433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Roboto"/>
                <a:ea typeface="Roboto"/>
                <a:cs typeface="Roboto"/>
                <a:sym typeface="Roboto"/>
              </a:rPr>
              <a:t>The West African Community in Snohomish County</a:t>
            </a:r>
            <a:endParaRPr sz="1800">
              <a:latin typeface="Roboto"/>
              <a:ea typeface="Roboto"/>
              <a:cs typeface="Roboto"/>
              <a:sym typeface="Roboto"/>
            </a:endParaRPr>
          </a:p>
        </p:txBody>
      </p:sp>
      <p:sp>
        <p:nvSpPr>
          <p:cNvPr id="79" name="Google Shape;79;p15"/>
          <p:cNvSpPr/>
          <p:nvPr/>
        </p:nvSpPr>
        <p:spPr>
          <a:xfrm>
            <a:off x="4644825" y="4006925"/>
            <a:ext cx="1536600" cy="966300"/>
          </a:xfrm>
          <a:prstGeom prst="cloud">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oboto"/>
                <a:ea typeface="Roboto"/>
                <a:cs typeface="Roboto"/>
                <a:sym typeface="Roboto"/>
              </a:rPr>
              <a:t>Language</a:t>
            </a:r>
            <a:endParaRPr>
              <a:solidFill>
                <a:schemeClr val="lt1"/>
              </a:solidFill>
              <a:latin typeface="Roboto"/>
              <a:ea typeface="Roboto"/>
              <a:cs typeface="Roboto"/>
              <a:sym typeface="Roboto"/>
            </a:endParaRPr>
          </a:p>
        </p:txBody>
      </p:sp>
      <p:sp>
        <p:nvSpPr>
          <p:cNvPr id="80" name="Google Shape;80;p15"/>
          <p:cNvSpPr/>
          <p:nvPr/>
        </p:nvSpPr>
        <p:spPr>
          <a:xfrm>
            <a:off x="311700" y="1017725"/>
            <a:ext cx="1817100" cy="1132200"/>
          </a:xfrm>
          <a:prstGeom prst="cloud">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oboto"/>
                <a:ea typeface="Roboto"/>
                <a:cs typeface="Roboto"/>
                <a:sym typeface="Roboto"/>
              </a:rPr>
              <a:t>WAWAC</a:t>
            </a:r>
            <a:endParaRPr>
              <a:solidFill>
                <a:schemeClr val="lt1"/>
              </a:solidFill>
              <a:latin typeface="Roboto"/>
              <a:ea typeface="Roboto"/>
              <a:cs typeface="Roboto"/>
              <a:sym typeface="Roboto"/>
            </a:endParaRPr>
          </a:p>
        </p:txBody>
      </p:sp>
      <p:sp>
        <p:nvSpPr>
          <p:cNvPr id="81" name="Google Shape;81;p15"/>
          <p:cNvSpPr/>
          <p:nvPr/>
        </p:nvSpPr>
        <p:spPr>
          <a:xfrm>
            <a:off x="905825" y="3590275"/>
            <a:ext cx="1817100" cy="1132200"/>
          </a:xfrm>
          <a:prstGeom prst="cloud">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oboto"/>
                <a:ea typeface="Roboto"/>
                <a:cs typeface="Roboto"/>
                <a:sym typeface="Roboto"/>
              </a:rPr>
              <a:t>Highly Connected</a:t>
            </a:r>
            <a:endParaRPr>
              <a:solidFill>
                <a:schemeClr val="lt1"/>
              </a:solidFill>
              <a:latin typeface="Roboto"/>
              <a:ea typeface="Roboto"/>
              <a:cs typeface="Roboto"/>
              <a:sym typeface="Roboto"/>
            </a:endParaRPr>
          </a:p>
        </p:txBody>
      </p:sp>
      <p:sp>
        <p:nvSpPr>
          <p:cNvPr id="82" name="Google Shape;82;p15"/>
          <p:cNvSpPr/>
          <p:nvPr/>
        </p:nvSpPr>
        <p:spPr>
          <a:xfrm>
            <a:off x="5515600" y="425775"/>
            <a:ext cx="1888056" cy="966276"/>
          </a:xfrm>
          <a:prstGeom prst="cloud">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oboto"/>
                <a:ea typeface="Roboto"/>
                <a:cs typeface="Roboto"/>
                <a:sym typeface="Roboto"/>
              </a:rPr>
              <a:t>Immigrants</a:t>
            </a:r>
            <a:endParaRPr>
              <a:solidFill>
                <a:schemeClr val="lt1"/>
              </a:solidFill>
              <a:latin typeface="Roboto"/>
              <a:ea typeface="Roboto"/>
              <a:cs typeface="Roboto"/>
              <a:sym typeface="Roboto"/>
            </a:endParaRPr>
          </a:p>
        </p:txBody>
      </p:sp>
      <p:sp>
        <p:nvSpPr>
          <p:cNvPr id="83" name="Google Shape;83;p15"/>
          <p:cNvSpPr/>
          <p:nvPr/>
        </p:nvSpPr>
        <p:spPr>
          <a:xfrm>
            <a:off x="6491275" y="2156075"/>
            <a:ext cx="1443000" cy="831300"/>
          </a:xfrm>
          <a:prstGeom prst="roundRect">
            <a:avLst>
              <a:gd fmla="val 16667" name="adj"/>
            </a:avLst>
          </a:prstGeom>
          <a:noFill/>
          <a:ln cap="flat" cmpd="sng" w="9525">
            <a:solidFill>
              <a:srgbClr val="0944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Difficulty accessing health care</a:t>
            </a:r>
            <a:endParaRPr/>
          </a:p>
        </p:txBody>
      </p:sp>
      <p:cxnSp>
        <p:nvCxnSpPr>
          <p:cNvPr id="84" name="Google Shape;84;p15"/>
          <p:cNvCxnSpPr>
            <a:stCxn id="82" idx="1"/>
            <a:endCxn id="83" idx="0"/>
          </p:cNvCxnSpPr>
          <p:nvPr/>
        </p:nvCxnSpPr>
        <p:spPr>
          <a:xfrm>
            <a:off x="6459628" y="1391022"/>
            <a:ext cx="753000" cy="765000"/>
          </a:xfrm>
          <a:prstGeom prst="straightConnector1">
            <a:avLst/>
          </a:prstGeom>
          <a:noFill/>
          <a:ln cap="flat" cmpd="sng" w="19050">
            <a:solidFill>
              <a:srgbClr val="0944A1"/>
            </a:solidFill>
            <a:prstDash val="solid"/>
            <a:round/>
            <a:headEnd len="med" w="med" type="none"/>
            <a:tailEnd len="med" w="med" type="stealth"/>
          </a:ln>
        </p:spPr>
      </p:cxnSp>
      <p:cxnSp>
        <p:nvCxnSpPr>
          <p:cNvPr id="85" name="Google Shape;85;p15"/>
          <p:cNvCxnSpPr>
            <a:stCxn id="79" idx="3"/>
            <a:endCxn id="83" idx="2"/>
          </p:cNvCxnSpPr>
          <p:nvPr/>
        </p:nvCxnSpPr>
        <p:spPr>
          <a:xfrm flipH="1" rot="10800000">
            <a:off x="5413125" y="2987274"/>
            <a:ext cx="1799700" cy="1074900"/>
          </a:xfrm>
          <a:prstGeom prst="straightConnector1">
            <a:avLst/>
          </a:prstGeom>
          <a:noFill/>
          <a:ln cap="flat" cmpd="sng" w="19050">
            <a:solidFill>
              <a:srgbClr val="0944A1"/>
            </a:solidFill>
            <a:prstDash val="solid"/>
            <a:round/>
            <a:headEnd len="med" w="med" type="none"/>
            <a:tailEnd len="med" w="med" type="triangle"/>
          </a:ln>
        </p:spPr>
      </p:cxnSp>
      <p:sp>
        <p:nvSpPr>
          <p:cNvPr id="86" name="Google Shape;86;p15"/>
          <p:cNvSpPr/>
          <p:nvPr/>
        </p:nvSpPr>
        <p:spPr>
          <a:xfrm>
            <a:off x="7543375" y="3379925"/>
            <a:ext cx="1443000" cy="831300"/>
          </a:xfrm>
          <a:prstGeom prst="roundRect">
            <a:avLst>
              <a:gd fmla="val 16667" name="adj"/>
            </a:avLst>
          </a:prstGeom>
          <a:noFill/>
          <a:ln cap="flat" cmpd="sng" w="9525">
            <a:solidFill>
              <a:srgbClr val="0944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COVID-19 Vaccine Hesitancy</a:t>
            </a:r>
            <a:endParaRPr/>
          </a:p>
        </p:txBody>
      </p:sp>
      <p:cxnSp>
        <p:nvCxnSpPr>
          <p:cNvPr id="87" name="Google Shape;87;p15"/>
          <p:cNvCxnSpPr>
            <a:stCxn id="83" idx="3"/>
            <a:endCxn id="86" idx="0"/>
          </p:cNvCxnSpPr>
          <p:nvPr/>
        </p:nvCxnSpPr>
        <p:spPr>
          <a:xfrm>
            <a:off x="7934275" y="2571725"/>
            <a:ext cx="330600" cy="808200"/>
          </a:xfrm>
          <a:prstGeom prst="straightConnector1">
            <a:avLst/>
          </a:prstGeom>
          <a:noFill/>
          <a:ln cap="flat" cmpd="sng" w="9525">
            <a:solidFill>
              <a:srgbClr val="0944A1"/>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6"/>
          <p:cNvPicPr preferRelativeResize="0"/>
          <p:nvPr/>
        </p:nvPicPr>
        <p:blipFill rotWithShape="1">
          <a:blip r:embed="rId3">
            <a:alphaModFix/>
          </a:blip>
          <a:srcRect b="0" l="3258" r="1729" t="0"/>
          <a:stretch/>
        </p:blipFill>
        <p:spPr>
          <a:xfrm>
            <a:off x="0" y="804674"/>
            <a:ext cx="9143999" cy="4269401"/>
          </a:xfrm>
          <a:prstGeom prst="rect">
            <a:avLst/>
          </a:prstGeom>
          <a:noFill/>
          <a:ln>
            <a:noFill/>
          </a:ln>
        </p:spPr>
      </p:pic>
      <p:sp>
        <p:nvSpPr>
          <p:cNvPr id="94" name="Google Shape;94;p16"/>
          <p:cNvSpPr txBox="1"/>
          <p:nvPr>
            <p:ph type="title"/>
          </p:nvPr>
        </p:nvSpPr>
        <p:spPr>
          <a:xfrm>
            <a:off x="311700" y="88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Root Cause Analysis</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grpSp>
        <p:nvGrpSpPr>
          <p:cNvPr id="99" name="Google Shape;99;p17"/>
          <p:cNvGrpSpPr/>
          <p:nvPr/>
        </p:nvGrpSpPr>
        <p:grpSpPr>
          <a:xfrm>
            <a:off x="323527" y="1986800"/>
            <a:ext cx="2952111" cy="1289700"/>
            <a:chOff x="323527" y="1986800"/>
            <a:chExt cx="2952111" cy="1289700"/>
          </a:xfrm>
        </p:grpSpPr>
        <p:sp>
          <p:nvSpPr>
            <p:cNvPr id="100" name="Google Shape;100;p17"/>
            <p:cNvSpPr txBox="1"/>
            <p:nvPr/>
          </p:nvSpPr>
          <p:spPr>
            <a:xfrm>
              <a:off x="323527" y="1986800"/>
              <a:ext cx="23388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Roboto"/>
                  <a:ea typeface="Roboto"/>
                  <a:cs typeface="Roboto"/>
                  <a:sym typeface="Roboto"/>
                </a:rPr>
                <a:t>Gathering Information</a:t>
              </a:r>
              <a:endParaRPr b="1" sz="1600">
                <a:solidFill>
                  <a:schemeClr val="dk1"/>
                </a:solidFill>
                <a:latin typeface="Roboto"/>
                <a:ea typeface="Roboto"/>
                <a:cs typeface="Roboto"/>
                <a:sym typeface="Roboto"/>
              </a:endParaRPr>
            </a:p>
            <a:p>
              <a:pPr indent="0" lvl="0" marL="0" rtl="0" algn="l">
                <a:spcBef>
                  <a:spcPts val="0"/>
                </a:spcBef>
                <a:spcAft>
                  <a:spcPts val="0"/>
                </a:spcAft>
                <a:buNone/>
              </a:pPr>
              <a:r>
                <a:t/>
              </a:r>
              <a:endParaRPr b="1" sz="800">
                <a:solidFill>
                  <a:schemeClr val="dk1"/>
                </a:solidFill>
                <a:latin typeface="Roboto"/>
                <a:ea typeface="Roboto"/>
                <a:cs typeface="Roboto"/>
                <a:sym typeface="Roboto"/>
              </a:endParaRPr>
            </a:p>
            <a:p>
              <a:pPr indent="0" lvl="0" marL="0" rtl="0" algn="l">
                <a:spcBef>
                  <a:spcPts val="1000"/>
                </a:spcBef>
                <a:spcAft>
                  <a:spcPts val="0"/>
                </a:spcAft>
                <a:buNone/>
              </a:pPr>
              <a:r>
                <a:rPr lang="en">
                  <a:solidFill>
                    <a:srgbClr val="434343"/>
                  </a:solidFill>
                  <a:latin typeface="Roboto"/>
                  <a:ea typeface="Roboto"/>
                  <a:cs typeface="Roboto"/>
                  <a:sym typeface="Roboto"/>
                </a:rPr>
                <a:t>Asking Questions:</a:t>
              </a:r>
              <a:endParaRPr>
                <a:solidFill>
                  <a:srgbClr val="434343"/>
                </a:solidFill>
                <a:latin typeface="Roboto"/>
                <a:ea typeface="Roboto"/>
                <a:cs typeface="Roboto"/>
                <a:sym typeface="Roboto"/>
              </a:endParaRPr>
            </a:p>
            <a:p>
              <a:pPr indent="0" lvl="0" marL="0" rtl="0" algn="l">
                <a:spcBef>
                  <a:spcPts val="1000"/>
                </a:spcBef>
                <a:spcAft>
                  <a:spcPts val="0"/>
                </a:spcAft>
                <a:buNone/>
              </a:pPr>
              <a:r>
                <a:rPr lang="en">
                  <a:solidFill>
                    <a:srgbClr val="434343"/>
                  </a:solidFill>
                  <a:latin typeface="Roboto"/>
                  <a:ea typeface="Roboto"/>
                  <a:cs typeface="Roboto"/>
                  <a:sym typeface="Roboto"/>
                </a:rPr>
                <a:t>Why are we seeing these trends in covid-19 vaccine uptake in this community?</a:t>
              </a:r>
              <a:endParaRPr>
                <a:solidFill>
                  <a:srgbClr val="434343"/>
                </a:solidFill>
                <a:latin typeface="Roboto"/>
                <a:ea typeface="Roboto"/>
                <a:cs typeface="Roboto"/>
                <a:sym typeface="Roboto"/>
              </a:endParaRPr>
            </a:p>
            <a:p>
              <a:pPr indent="0" lvl="0" marL="0" rtl="0" algn="l">
                <a:spcBef>
                  <a:spcPts val="1000"/>
                </a:spcBef>
                <a:spcAft>
                  <a:spcPts val="0"/>
                </a:spcAft>
                <a:buNone/>
              </a:pPr>
              <a:r>
                <a:rPr lang="en">
                  <a:solidFill>
                    <a:srgbClr val="434343"/>
                  </a:solidFill>
                  <a:latin typeface="Roboto"/>
                  <a:ea typeface="Roboto"/>
                  <a:cs typeface="Roboto"/>
                  <a:sym typeface="Roboto"/>
                </a:rPr>
                <a:t>What is contributing to covid-19 vaccine hesitancy?</a:t>
              </a:r>
              <a:endParaRPr>
                <a:solidFill>
                  <a:srgbClr val="434343"/>
                </a:solidFill>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
                  <a:solidFill>
                    <a:srgbClr val="434343"/>
                  </a:solidFill>
                  <a:latin typeface="Roboto"/>
                  <a:ea typeface="Roboto"/>
                  <a:cs typeface="Roboto"/>
                  <a:sym typeface="Roboto"/>
                </a:rPr>
                <a:t>What are barriers to people seeking care in this community?</a:t>
              </a:r>
              <a:endParaRPr b="1" sz="1000">
                <a:solidFill>
                  <a:srgbClr val="434343"/>
                </a:solidFill>
                <a:latin typeface="Roboto"/>
                <a:ea typeface="Roboto"/>
                <a:cs typeface="Roboto"/>
                <a:sym typeface="Roboto"/>
              </a:endParaRPr>
            </a:p>
          </p:txBody>
        </p:sp>
        <p:cxnSp>
          <p:nvCxnSpPr>
            <p:cNvPr id="101" name="Google Shape;101;p17"/>
            <p:cNvCxnSpPr/>
            <p:nvPr/>
          </p:nvCxnSpPr>
          <p:spPr>
            <a:xfrm rot="10800000">
              <a:off x="2642038" y="2647950"/>
              <a:ext cx="633600" cy="0"/>
            </a:xfrm>
            <a:prstGeom prst="straightConnector1">
              <a:avLst/>
            </a:prstGeom>
            <a:noFill/>
            <a:ln cap="flat" cmpd="sng" w="9525">
              <a:solidFill>
                <a:srgbClr val="307BF3"/>
              </a:solidFill>
              <a:prstDash val="solid"/>
              <a:round/>
              <a:headEnd len="sm" w="sm" type="none"/>
              <a:tailEnd len="med" w="med" type="oval"/>
            </a:ln>
          </p:spPr>
        </p:cxnSp>
      </p:grpSp>
      <p:grpSp>
        <p:nvGrpSpPr>
          <p:cNvPr id="102" name="Google Shape;102;p17"/>
          <p:cNvGrpSpPr/>
          <p:nvPr/>
        </p:nvGrpSpPr>
        <p:grpSpPr>
          <a:xfrm>
            <a:off x="5209838" y="1060350"/>
            <a:ext cx="3933913" cy="1927200"/>
            <a:chOff x="5209838" y="1060350"/>
            <a:chExt cx="3933913" cy="1927200"/>
          </a:xfrm>
        </p:grpSpPr>
        <p:sp>
          <p:nvSpPr>
            <p:cNvPr id="103" name="Google Shape;103;p17"/>
            <p:cNvSpPr txBox="1"/>
            <p:nvPr/>
          </p:nvSpPr>
          <p:spPr>
            <a:xfrm>
              <a:off x="6496550" y="1060350"/>
              <a:ext cx="2647200" cy="192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0"/>
                </a:spcAft>
                <a:buNone/>
              </a:pPr>
              <a:r>
                <a:rPr b="1" lang="en" sz="1600">
                  <a:latin typeface="Roboto"/>
                  <a:ea typeface="Roboto"/>
                  <a:cs typeface="Roboto"/>
                  <a:sym typeface="Roboto"/>
                </a:rPr>
                <a:t>Methods</a:t>
              </a:r>
              <a:endParaRPr b="1" sz="1600">
                <a:latin typeface="Roboto"/>
                <a:ea typeface="Roboto"/>
                <a:cs typeface="Roboto"/>
                <a:sym typeface="Roboto"/>
              </a:endParaRPr>
            </a:p>
            <a:p>
              <a:pPr indent="0" lvl="0" marL="0" rtl="0" algn="l">
                <a:spcBef>
                  <a:spcPts val="0"/>
                </a:spcBef>
                <a:spcAft>
                  <a:spcPts val="0"/>
                </a:spcAft>
                <a:buNone/>
              </a:pPr>
              <a:r>
                <a:t/>
              </a:r>
              <a:endParaRPr b="1">
                <a:latin typeface="Roboto"/>
                <a:ea typeface="Roboto"/>
                <a:cs typeface="Roboto"/>
                <a:sym typeface="Roboto"/>
              </a:endParaRPr>
            </a:p>
            <a:p>
              <a:pPr indent="0" lvl="0" marL="0" rtl="0" algn="l">
                <a:lnSpc>
                  <a:spcPct val="115000"/>
                </a:lnSpc>
                <a:spcBef>
                  <a:spcPts val="0"/>
                </a:spcBef>
                <a:spcAft>
                  <a:spcPts val="0"/>
                </a:spcAft>
                <a:buNone/>
              </a:pPr>
              <a:r>
                <a:rPr lang="en">
                  <a:solidFill>
                    <a:srgbClr val="434343"/>
                  </a:solidFill>
                  <a:latin typeface="Roboto"/>
                  <a:ea typeface="Roboto"/>
                  <a:cs typeface="Roboto"/>
                  <a:sym typeface="Roboto"/>
                </a:rPr>
                <a:t>F</a:t>
              </a:r>
              <a:r>
                <a:rPr lang="en">
                  <a:solidFill>
                    <a:srgbClr val="434343"/>
                  </a:solidFill>
                  <a:latin typeface="Roboto"/>
                  <a:ea typeface="Roboto"/>
                  <a:cs typeface="Roboto"/>
                  <a:sym typeface="Roboto"/>
                </a:rPr>
                <a:t>ormative Research utilizing primary and secondary data</a:t>
              </a:r>
              <a:endParaRPr>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rgbClr val="434343"/>
                </a:solidFill>
                <a:latin typeface="Roboto"/>
                <a:ea typeface="Roboto"/>
                <a:cs typeface="Roboto"/>
                <a:sym typeface="Roboto"/>
              </a:endParaRPr>
            </a:p>
            <a:p>
              <a:pPr indent="0" lvl="0" marL="457200" rtl="0" algn="l">
                <a:lnSpc>
                  <a:spcPct val="115000"/>
                </a:lnSpc>
                <a:spcBef>
                  <a:spcPts val="0"/>
                </a:spcBef>
                <a:spcAft>
                  <a:spcPts val="0"/>
                </a:spcAft>
                <a:buNone/>
              </a:pPr>
              <a:r>
                <a:rPr lang="en">
                  <a:solidFill>
                    <a:srgbClr val="434343"/>
                  </a:solidFill>
                  <a:latin typeface="Roboto"/>
                  <a:ea typeface="Roboto"/>
                  <a:cs typeface="Roboto"/>
                  <a:sym typeface="Roboto"/>
                </a:rPr>
                <a:t>&gt; Key Informant Interview</a:t>
              </a:r>
              <a:endParaRPr>
                <a:solidFill>
                  <a:srgbClr val="434343"/>
                </a:solidFill>
                <a:latin typeface="Roboto"/>
                <a:ea typeface="Roboto"/>
                <a:cs typeface="Roboto"/>
                <a:sym typeface="Roboto"/>
              </a:endParaRPr>
            </a:p>
            <a:p>
              <a:pPr indent="0" lvl="0" marL="457200" rtl="0" algn="l">
                <a:lnSpc>
                  <a:spcPct val="115000"/>
                </a:lnSpc>
                <a:spcBef>
                  <a:spcPts val="0"/>
                </a:spcBef>
                <a:spcAft>
                  <a:spcPts val="0"/>
                </a:spcAft>
                <a:buNone/>
              </a:pPr>
              <a:r>
                <a:rPr lang="en">
                  <a:solidFill>
                    <a:srgbClr val="434343"/>
                  </a:solidFill>
                  <a:latin typeface="Roboto"/>
                  <a:ea typeface="Roboto"/>
                  <a:cs typeface="Roboto"/>
                  <a:sym typeface="Roboto"/>
                </a:rPr>
                <a:t>&gt; Qualitative Research</a:t>
              </a:r>
              <a:endParaRPr>
                <a:solidFill>
                  <a:srgbClr val="434343"/>
                </a:solidFill>
                <a:latin typeface="Roboto"/>
                <a:ea typeface="Roboto"/>
                <a:cs typeface="Roboto"/>
                <a:sym typeface="Roboto"/>
              </a:endParaRPr>
            </a:p>
            <a:p>
              <a:pPr indent="0" lvl="0" marL="0" rtl="0" algn="l">
                <a:spcBef>
                  <a:spcPts val="0"/>
                </a:spcBef>
                <a:spcAft>
                  <a:spcPts val="1600"/>
                </a:spcAft>
                <a:buNone/>
              </a:pPr>
              <a:r>
                <a:t/>
              </a:r>
              <a:endParaRPr sz="800">
                <a:latin typeface="Roboto"/>
                <a:ea typeface="Roboto"/>
                <a:cs typeface="Roboto"/>
                <a:sym typeface="Roboto"/>
              </a:endParaRPr>
            </a:p>
          </p:txBody>
        </p:sp>
        <p:cxnSp>
          <p:nvCxnSpPr>
            <p:cNvPr id="104" name="Google Shape;104;p17"/>
            <p:cNvCxnSpPr/>
            <p:nvPr/>
          </p:nvCxnSpPr>
          <p:spPr>
            <a:xfrm>
              <a:off x="5209838" y="1705200"/>
              <a:ext cx="1286700" cy="0"/>
            </a:xfrm>
            <a:prstGeom prst="straightConnector1">
              <a:avLst/>
            </a:prstGeom>
            <a:noFill/>
            <a:ln cap="flat" cmpd="sng" w="9525">
              <a:solidFill>
                <a:srgbClr val="0944A1"/>
              </a:solidFill>
              <a:prstDash val="solid"/>
              <a:round/>
              <a:headEnd len="sm" w="sm" type="none"/>
              <a:tailEnd len="med" w="med" type="oval"/>
            </a:ln>
          </p:spPr>
        </p:cxnSp>
      </p:grpSp>
      <p:grpSp>
        <p:nvGrpSpPr>
          <p:cNvPr id="105" name="Google Shape;105;p17"/>
          <p:cNvGrpSpPr/>
          <p:nvPr/>
        </p:nvGrpSpPr>
        <p:grpSpPr>
          <a:xfrm>
            <a:off x="5209838" y="3648300"/>
            <a:ext cx="3705014" cy="1289700"/>
            <a:chOff x="5209838" y="3648300"/>
            <a:chExt cx="3705014" cy="1289700"/>
          </a:xfrm>
        </p:grpSpPr>
        <p:sp>
          <p:nvSpPr>
            <p:cNvPr id="106" name="Google Shape;106;p17"/>
            <p:cNvSpPr txBox="1"/>
            <p:nvPr/>
          </p:nvSpPr>
          <p:spPr>
            <a:xfrm>
              <a:off x="6496552" y="3648300"/>
              <a:ext cx="24183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solidFill>
                    <a:schemeClr val="dk1"/>
                  </a:solidFill>
                  <a:latin typeface="Roboto"/>
                  <a:ea typeface="Roboto"/>
                  <a:cs typeface="Roboto"/>
                  <a:sym typeface="Roboto"/>
                </a:rPr>
                <a:t>Scope of Assessment</a:t>
              </a:r>
              <a:endParaRPr b="1" sz="1600">
                <a:solidFill>
                  <a:schemeClr val="dk1"/>
                </a:solidFill>
                <a:latin typeface="Roboto"/>
                <a:ea typeface="Roboto"/>
                <a:cs typeface="Roboto"/>
                <a:sym typeface="Roboto"/>
              </a:endParaRPr>
            </a:p>
            <a:p>
              <a:pPr indent="0" lvl="0" marL="0" rtl="0" algn="r">
                <a:spcBef>
                  <a:spcPts val="0"/>
                </a:spcBef>
                <a:spcAft>
                  <a:spcPts val="0"/>
                </a:spcAft>
                <a:buClr>
                  <a:schemeClr val="dk1"/>
                </a:buClr>
                <a:buSzPts val="1100"/>
                <a:buFont typeface="Arial"/>
                <a:buNone/>
              </a:pPr>
              <a:r>
                <a:t/>
              </a:r>
              <a:endParaRPr b="1" sz="8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rgbClr val="434343"/>
                  </a:solidFill>
                  <a:latin typeface="Roboto"/>
                  <a:ea typeface="Roboto"/>
                  <a:cs typeface="Roboto"/>
                  <a:sym typeface="Roboto"/>
                </a:rPr>
                <a:t>Assessing the overall health and health needs/gaps in the West African Community in Snohomish County</a:t>
              </a:r>
              <a:endParaRPr b="1">
                <a:latin typeface="Roboto"/>
                <a:ea typeface="Roboto"/>
                <a:cs typeface="Roboto"/>
                <a:sym typeface="Roboto"/>
              </a:endParaRPr>
            </a:p>
            <a:p>
              <a:pPr indent="0" lvl="0" marL="0" rtl="0" algn="l">
                <a:spcBef>
                  <a:spcPts val="1600"/>
                </a:spcBef>
                <a:spcAft>
                  <a:spcPts val="1600"/>
                </a:spcAft>
                <a:buNone/>
              </a:pPr>
              <a:r>
                <a:t/>
              </a:r>
              <a:endParaRPr sz="800">
                <a:latin typeface="Roboto"/>
                <a:ea typeface="Roboto"/>
                <a:cs typeface="Roboto"/>
                <a:sym typeface="Roboto"/>
              </a:endParaRPr>
            </a:p>
          </p:txBody>
        </p:sp>
        <p:cxnSp>
          <p:nvCxnSpPr>
            <p:cNvPr id="107" name="Google Shape;107;p17"/>
            <p:cNvCxnSpPr/>
            <p:nvPr/>
          </p:nvCxnSpPr>
          <p:spPr>
            <a:xfrm>
              <a:off x="5209838" y="3648300"/>
              <a:ext cx="1286700" cy="0"/>
            </a:xfrm>
            <a:prstGeom prst="straightConnector1">
              <a:avLst/>
            </a:prstGeom>
            <a:noFill/>
            <a:ln cap="flat" cmpd="sng" w="9525">
              <a:solidFill>
                <a:srgbClr val="0D5DDF"/>
              </a:solidFill>
              <a:prstDash val="solid"/>
              <a:round/>
              <a:headEnd len="sm" w="sm" type="none"/>
              <a:tailEnd len="med" w="med" type="oval"/>
            </a:ln>
          </p:spPr>
        </p:cxnSp>
      </p:grpSp>
      <p:grpSp>
        <p:nvGrpSpPr>
          <p:cNvPr id="108" name="Google Shape;108;p17"/>
          <p:cNvGrpSpPr/>
          <p:nvPr/>
        </p:nvGrpSpPr>
        <p:grpSpPr>
          <a:xfrm>
            <a:off x="2662213" y="728463"/>
            <a:ext cx="3814835" cy="3790597"/>
            <a:chOff x="2662213" y="676344"/>
            <a:chExt cx="3814835" cy="3790597"/>
          </a:xfrm>
        </p:grpSpPr>
        <p:sp>
          <p:nvSpPr>
            <p:cNvPr id="109" name="Google Shape;109;p17"/>
            <p:cNvSpPr/>
            <p:nvPr/>
          </p:nvSpPr>
          <p:spPr>
            <a:xfrm rot="3600185">
              <a:off x="3169983" y="1184511"/>
              <a:ext cx="2774659" cy="2774659"/>
            </a:xfrm>
            <a:prstGeom prst="blockArc">
              <a:avLst>
                <a:gd fmla="val 12622480" name="adj1"/>
                <a:gd fmla="val 19781569" name="adj2"/>
                <a:gd fmla="val 20773" name="adj3"/>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rot="10800000">
              <a:off x="3183490" y="1163229"/>
              <a:ext cx="2774700" cy="2774700"/>
            </a:xfrm>
            <a:prstGeom prst="blockArc">
              <a:avLst>
                <a:gd fmla="val 12622480" name="adj1"/>
                <a:gd fmla="val 19662822" name="adj2"/>
                <a:gd fmla="val 20729" name="adj3"/>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rot="-3600185">
              <a:off x="3194618" y="1184114"/>
              <a:ext cx="2774659" cy="2774659"/>
            </a:xfrm>
            <a:prstGeom prst="blockArc">
              <a:avLst>
                <a:gd fmla="val 12622480" name="adj1"/>
                <a:gd fmla="val 19703271" name="adj2"/>
                <a:gd fmla="val 20851" name="adj3"/>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17"/>
            <p:cNvGrpSpPr/>
            <p:nvPr/>
          </p:nvGrpSpPr>
          <p:grpSpPr>
            <a:xfrm rot="-7200165">
              <a:off x="3337679" y="2826785"/>
              <a:ext cx="585011" cy="585536"/>
              <a:chOff x="1967628" y="812211"/>
              <a:chExt cx="588000" cy="588000"/>
            </a:xfrm>
          </p:grpSpPr>
          <p:sp>
            <p:nvSpPr>
              <p:cNvPr id="113" name="Google Shape;113;p17"/>
              <p:cNvSpPr/>
              <p:nvPr/>
            </p:nvSpPr>
            <p:spPr>
              <a:xfrm rot="39023">
                <a:off x="1970909" y="815492"/>
                <a:ext cx="581437" cy="581437"/>
              </a:xfrm>
              <a:prstGeom prst="pie">
                <a:avLst>
                  <a:gd fmla="val 6190354" name="adj1"/>
                  <a:gd fmla="val 14996165" name="adj2"/>
                </a:avLst>
              </a:prstGeom>
              <a:solidFill>
                <a:srgbClr val="307BF3"/>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rot="10800000">
                <a:off x="1970875" y="815525"/>
                <a:ext cx="581400" cy="581400"/>
              </a:xfrm>
              <a:prstGeom prst="pie">
                <a:avLst>
                  <a:gd fmla="val 4028252" name="adj1"/>
                  <a:gd fmla="val 17183677" name="adj2"/>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7"/>
            <p:cNvGrpSpPr/>
            <p:nvPr/>
          </p:nvGrpSpPr>
          <p:grpSpPr>
            <a:xfrm>
              <a:off x="4264097" y="1180331"/>
              <a:ext cx="585001" cy="585530"/>
              <a:chOff x="1970048" y="811613"/>
              <a:chExt cx="588000" cy="588000"/>
            </a:xfrm>
          </p:grpSpPr>
          <p:sp>
            <p:nvSpPr>
              <p:cNvPr id="116" name="Google Shape;116;p17"/>
              <p:cNvSpPr/>
              <p:nvPr/>
            </p:nvSpPr>
            <p:spPr>
              <a:xfrm rot="39023">
                <a:off x="1973329" y="814894"/>
                <a:ext cx="581437" cy="581437"/>
              </a:xfrm>
              <a:prstGeom prst="pie">
                <a:avLst>
                  <a:gd fmla="val 6190354" name="adj1"/>
                  <a:gd fmla="val 14996165" name="adj2"/>
                </a:avLst>
              </a:prstGeom>
              <a:solidFill>
                <a:srgbClr val="0944A1"/>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rot="10800000">
                <a:off x="1973295" y="814927"/>
                <a:ext cx="581400" cy="581400"/>
              </a:xfrm>
              <a:prstGeom prst="pie">
                <a:avLst>
                  <a:gd fmla="val 4028252" name="adj1"/>
                  <a:gd fmla="val 17183677" name="adj2"/>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7"/>
            <p:cNvGrpSpPr/>
            <p:nvPr/>
          </p:nvGrpSpPr>
          <p:grpSpPr>
            <a:xfrm rot="7200165">
              <a:off x="5229930" y="2804716"/>
              <a:ext cx="585011" cy="585536"/>
              <a:chOff x="1977085" y="811649"/>
              <a:chExt cx="588000" cy="588000"/>
            </a:xfrm>
          </p:grpSpPr>
          <p:sp>
            <p:nvSpPr>
              <p:cNvPr id="119" name="Google Shape;119;p17"/>
              <p:cNvSpPr/>
              <p:nvPr/>
            </p:nvSpPr>
            <p:spPr>
              <a:xfrm rot="39023">
                <a:off x="1980366" y="814930"/>
                <a:ext cx="581437" cy="581437"/>
              </a:xfrm>
              <a:prstGeom prst="pie">
                <a:avLst>
                  <a:gd fmla="val 6190354" name="adj1"/>
                  <a:gd fmla="val 14996165" name="adj2"/>
                </a:avLst>
              </a:prstGeom>
              <a:solidFill>
                <a:srgbClr val="0D5DDF"/>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rot="10800000">
                <a:off x="1980332" y="814963"/>
                <a:ext cx="581400" cy="581400"/>
              </a:xfrm>
              <a:prstGeom prst="pie">
                <a:avLst>
                  <a:gd fmla="val 4028252" name="adj1"/>
                  <a:gd fmla="val 17183677"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 name="Google Shape;121;p17"/>
            <p:cNvSpPr txBox="1"/>
            <p:nvPr/>
          </p:nvSpPr>
          <p:spPr>
            <a:xfrm>
              <a:off x="4334550" y="1255312"/>
              <a:ext cx="509100" cy="2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 </a:t>
              </a:r>
              <a:endParaRPr b="1" sz="1600">
                <a:solidFill>
                  <a:srgbClr val="FFFFFF"/>
                </a:solidFill>
                <a:latin typeface="Roboto"/>
                <a:ea typeface="Roboto"/>
                <a:cs typeface="Roboto"/>
                <a:sym typeface="Roboto"/>
              </a:endParaRPr>
            </a:p>
          </p:txBody>
        </p:sp>
        <p:sp>
          <p:nvSpPr>
            <p:cNvPr id="122" name="Google Shape;122;p17"/>
            <p:cNvSpPr txBox="1"/>
            <p:nvPr/>
          </p:nvSpPr>
          <p:spPr>
            <a:xfrm>
              <a:off x="3375648" y="2887440"/>
              <a:ext cx="509100" cy="2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 </a:t>
              </a:r>
              <a:endParaRPr b="1" sz="1600">
                <a:solidFill>
                  <a:srgbClr val="FFFFFF"/>
                </a:solidFill>
                <a:latin typeface="Roboto"/>
                <a:ea typeface="Roboto"/>
                <a:cs typeface="Roboto"/>
                <a:sym typeface="Roboto"/>
              </a:endParaRPr>
            </a:p>
          </p:txBody>
        </p:sp>
        <p:sp>
          <p:nvSpPr>
            <p:cNvPr id="123" name="Google Shape;123;p17"/>
            <p:cNvSpPr txBox="1"/>
            <p:nvPr/>
          </p:nvSpPr>
          <p:spPr>
            <a:xfrm>
              <a:off x="5281877" y="2857865"/>
              <a:ext cx="509100" cy="2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 </a:t>
              </a:r>
              <a:endParaRPr b="1" sz="1600">
                <a:solidFill>
                  <a:srgbClr val="FFFFFF"/>
                </a:solidFill>
                <a:latin typeface="Roboto"/>
                <a:ea typeface="Roboto"/>
                <a:cs typeface="Roboto"/>
                <a:sym typeface="Roboto"/>
              </a:endParaRPr>
            </a:p>
          </p:txBody>
        </p:sp>
      </p:grpSp>
      <p:sp>
        <p:nvSpPr>
          <p:cNvPr id="124" name="Google Shape;124;p1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600"/>
              </a:spcAft>
              <a:buNone/>
            </a:pPr>
            <a:r>
              <a:t/>
            </a:r>
            <a:endParaRPr/>
          </a:p>
        </p:txBody>
      </p:sp>
      <p:sp>
        <p:nvSpPr>
          <p:cNvPr id="125" name="Google Shape;125;p17"/>
          <p:cNvSpPr txBox="1"/>
          <p:nvPr>
            <p:ph type="title"/>
          </p:nvPr>
        </p:nvSpPr>
        <p:spPr>
          <a:xfrm>
            <a:off x="309338" y="155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The Assessment Plan</a:t>
            </a:r>
            <a:endParaRPr>
              <a:latin typeface="Roboto"/>
              <a:ea typeface="Roboto"/>
              <a:cs typeface="Roboto"/>
              <a:sym typeface="Roboto"/>
            </a:endParaRPr>
          </a:p>
        </p:txBody>
      </p:sp>
      <p:sp>
        <p:nvSpPr>
          <p:cNvPr id="126" name="Google Shape;126;p17"/>
          <p:cNvSpPr txBox="1"/>
          <p:nvPr/>
        </p:nvSpPr>
        <p:spPr>
          <a:xfrm>
            <a:off x="3965400" y="2156100"/>
            <a:ext cx="1213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3872D1"/>
                </a:solidFill>
              </a:rPr>
              <a:t>8-10 Week Assessment Period</a:t>
            </a:r>
            <a:endParaRPr>
              <a:solidFill>
                <a:srgbClr val="3872D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8"/>
          <p:cNvSpPr txBox="1"/>
          <p:nvPr>
            <p:ph type="title"/>
          </p:nvPr>
        </p:nvSpPr>
        <p:spPr>
          <a:xfrm>
            <a:off x="311700" y="202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Community Engagement </a:t>
            </a:r>
            <a:endParaRPr>
              <a:latin typeface="Roboto"/>
              <a:ea typeface="Roboto"/>
              <a:cs typeface="Roboto"/>
              <a:sym typeface="Roboto"/>
            </a:endParaRPr>
          </a:p>
        </p:txBody>
      </p:sp>
      <p:pic>
        <p:nvPicPr>
          <p:cNvPr id="132" name="Google Shape;132;p18"/>
          <p:cNvPicPr preferRelativeResize="0"/>
          <p:nvPr/>
        </p:nvPicPr>
        <p:blipFill>
          <a:blip r:embed="rId3">
            <a:alphaModFix/>
          </a:blip>
          <a:stretch>
            <a:fillRect/>
          </a:stretch>
        </p:blipFill>
        <p:spPr>
          <a:xfrm>
            <a:off x="1233298" y="3190463"/>
            <a:ext cx="5958550" cy="1857525"/>
          </a:xfrm>
          <a:prstGeom prst="rect">
            <a:avLst/>
          </a:prstGeom>
          <a:noFill/>
          <a:ln>
            <a:noFill/>
          </a:ln>
        </p:spPr>
      </p:pic>
      <p:sp>
        <p:nvSpPr>
          <p:cNvPr id="133" name="Google Shape;133;p18"/>
          <p:cNvSpPr/>
          <p:nvPr/>
        </p:nvSpPr>
        <p:spPr>
          <a:xfrm>
            <a:off x="3312625" y="951849"/>
            <a:ext cx="2682072" cy="1857546"/>
          </a:xfrm>
          <a:prstGeom prst="irregularSeal1">
            <a:avLst/>
          </a:prstGeom>
          <a:solidFill>
            <a:srgbClr val="D4E7FF"/>
          </a:solidFill>
          <a:ln cap="flat" cmpd="sng" w="9525">
            <a:solidFill>
              <a:srgbClr val="0944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944A1"/>
                </a:solidFill>
                <a:latin typeface="Roboto"/>
                <a:ea typeface="Roboto"/>
                <a:cs typeface="Roboto"/>
                <a:sym typeface="Roboto"/>
              </a:rPr>
              <a:t>Ethical Participation</a:t>
            </a:r>
            <a:endParaRPr b="1">
              <a:solidFill>
                <a:srgbClr val="0944A1"/>
              </a:solidFill>
              <a:latin typeface="Roboto"/>
              <a:ea typeface="Roboto"/>
              <a:cs typeface="Roboto"/>
              <a:sym typeface="Roboto"/>
            </a:endParaRPr>
          </a:p>
        </p:txBody>
      </p:sp>
      <p:sp>
        <p:nvSpPr>
          <p:cNvPr id="134" name="Google Shape;134;p18"/>
          <p:cNvSpPr/>
          <p:nvPr/>
        </p:nvSpPr>
        <p:spPr>
          <a:xfrm>
            <a:off x="311700" y="1563900"/>
            <a:ext cx="2563650" cy="1728432"/>
          </a:xfrm>
          <a:prstGeom prst="irregularSeal1">
            <a:avLst/>
          </a:prstGeom>
          <a:solidFill>
            <a:srgbClr val="D4E7FF"/>
          </a:solidFill>
          <a:ln cap="flat" cmpd="sng" w="9525">
            <a:solidFill>
              <a:srgbClr val="0944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944A1"/>
                </a:solidFill>
                <a:latin typeface="Roboto"/>
                <a:ea typeface="Roboto"/>
                <a:cs typeface="Roboto"/>
                <a:sym typeface="Roboto"/>
              </a:rPr>
              <a:t>Collaboration</a:t>
            </a:r>
            <a:endParaRPr b="1">
              <a:solidFill>
                <a:srgbClr val="0944A1"/>
              </a:solidFill>
              <a:latin typeface="Roboto"/>
              <a:ea typeface="Roboto"/>
              <a:cs typeface="Roboto"/>
              <a:sym typeface="Roboto"/>
            </a:endParaRPr>
          </a:p>
        </p:txBody>
      </p:sp>
      <p:sp>
        <p:nvSpPr>
          <p:cNvPr id="135" name="Google Shape;135;p18"/>
          <p:cNvSpPr/>
          <p:nvPr/>
        </p:nvSpPr>
        <p:spPr>
          <a:xfrm>
            <a:off x="6431975" y="1707537"/>
            <a:ext cx="2427354" cy="1728432"/>
          </a:xfrm>
          <a:prstGeom prst="irregularSeal1">
            <a:avLst/>
          </a:prstGeom>
          <a:solidFill>
            <a:srgbClr val="D4E7FF"/>
          </a:solidFill>
          <a:ln cap="flat" cmpd="sng" w="9525">
            <a:solidFill>
              <a:srgbClr val="0944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944A1"/>
                </a:solidFill>
                <a:latin typeface="Roboto"/>
                <a:ea typeface="Roboto"/>
                <a:cs typeface="Roboto"/>
                <a:sym typeface="Roboto"/>
              </a:rPr>
              <a:t>Rapport</a:t>
            </a:r>
            <a:endParaRPr b="1">
              <a:solidFill>
                <a:srgbClr val="0944A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ph type="title"/>
          </p:nvPr>
        </p:nvSpPr>
        <p:spPr>
          <a:xfrm>
            <a:off x="311700" y="258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Research Findings | </a:t>
            </a:r>
            <a:r>
              <a:rPr lang="en" sz="2022">
                <a:latin typeface="Roboto"/>
                <a:ea typeface="Roboto"/>
                <a:cs typeface="Roboto"/>
                <a:sym typeface="Roboto"/>
              </a:rPr>
              <a:t>Secondary Data Collection</a:t>
            </a:r>
            <a:endParaRPr sz="2022">
              <a:latin typeface="Roboto"/>
              <a:ea typeface="Roboto"/>
              <a:cs typeface="Roboto"/>
              <a:sym typeface="Roboto"/>
            </a:endParaRPr>
          </a:p>
          <a:p>
            <a:pPr indent="0" lvl="0" marL="0" rtl="0" algn="l">
              <a:spcBef>
                <a:spcPts val="0"/>
              </a:spcBef>
              <a:spcAft>
                <a:spcPts val="0"/>
              </a:spcAft>
              <a:buNone/>
            </a:pPr>
            <a:r>
              <a:t/>
            </a:r>
            <a:endParaRPr sz="2022">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Secondary research was conducted utilizing resources from WAWAC, CDC, SHD, and other sources to better understand indicators and the problem as a whole.</a:t>
            </a:r>
            <a:endParaRPr sz="1800">
              <a:latin typeface="Roboto"/>
              <a:ea typeface="Roboto"/>
              <a:cs typeface="Roboto"/>
              <a:sym typeface="Roboto"/>
            </a:endParaRPr>
          </a:p>
        </p:txBody>
      </p:sp>
      <p:sp>
        <p:nvSpPr>
          <p:cNvPr id="141" name="Google Shape;141;p19"/>
          <p:cNvSpPr txBox="1"/>
          <p:nvPr>
            <p:ph idx="1" type="body"/>
          </p:nvPr>
        </p:nvSpPr>
        <p:spPr>
          <a:xfrm>
            <a:off x="311700" y="1882425"/>
            <a:ext cx="3999900" cy="290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u="sng">
                <a:latin typeface="Roboto Light"/>
                <a:ea typeface="Roboto Light"/>
                <a:cs typeface="Roboto Light"/>
                <a:sym typeface="Roboto Light"/>
              </a:rPr>
              <a:t>What We Know</a:t>
            </a:r>
            <a:endParaRPr sz="1800" u="sng">
              <a:latin typeface="Roboto Light"/>
              <a:ea typeface="Roboto Light"/>
              <a:cs typeface="Roboto Light"/>
              <a:sym typeface="Roboto Light"/>
            </a:endParaRPr>
          </a:p>
          <a:p>
            <a:pPr indent="-330200" lvl="0" marL="457200" rtl="0" algn="l">
              <a:spcBef>
                <a:spcPts val="120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Broad and widespread vaccine hesitancy in the community</a:t>
            </a:r>
            <a:endParaRPr sz="1600">
              <a:solidFill>
                <a:schemeClr val="dk1"/>
              </a:solidFill>
              <a:latin typeface="Roboto Light"/>
              <a:ea typeface="Roboto Light"/>
              <a:cs typeface="Roboto Light"/>
              <a:sym typeface="Roboto Light"/>
            </a:endParaRPr>
          </a:p>
          <a:p>
            <a:pPr indent="-330200" lvl="0" marL="457200" rtl="0" algn="l">
              <a:spcBef>
                <a:spcPts val="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Lack of culturally competent/considerate resources</a:t>
            </a:r>
            <a:endParaRPr sz="1600">
              <a:solidFill>
                <a:schemeClr val="dk1"/>
              </a:solidFill>
              <a:latin typeface="Roboto Light"/>
              <a:ea typeface="Roboto Light"/>
              <a:cs typeface="Roboto Light"/>
              <a:sym typeface="Roboto Light"/>
            </a:endParaRPr>
          </a:p>
          <a:p>
            <a:pPr indent="-330200" lvl="1" marL="914400" rtl="0" algn="l">
              <a:spcBef>
                <a:spcPts val="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Information is difficult to find in native languages</a:t>
            </a:r>
            <a:endParaRPr sz="1600">
              <a:solidFill>
                <a:schemeClr val="dk1"/>
              </a:solidFill>
              <a:latin typeface="Roboto Light"/>
              <a:ea typeface="Roboto Light"/>
              <a:cs typeface="Roboto Light"/>
              <a:sym typeface="Roboto Light"/>
            </a:endParaRPr>
          </a:p>
          <a:p>
            <a:pPr indent="-330200" lvl="0" marL="457200" rtl="0" algn="l">
              <a:spcBef>
                <a:spcPts val="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Structural racism playing a role in barriers to accessing care</a:t>
            </a:r>
            <a:endParaRPr>
              <a:latin typeface="Roboto Light"/>
              <a:ea typeface="Roboto Light"/>
              <a:cs typeface="Roboto Light"/>
              <a:sym typeface="Roboto Light"/>
            </a:endParaRPr>
          </a:p>
        </p:txBody>
      </p:sp>
      <p:sp>
        <p:nvSpPr>
          <p:cNvPr id="142" name="Google Shape;142;p19"/>
          <p:cNvSpPr txBox="1"/>
          <p:nvPr>
            <p:ph idx="2" type="body"/>
          </p:nvPr>
        </p:nvSpPr>
        <p:spPr>
          <a:xfrm>
            <a:off x="4832400" y="188242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u="sng">
                <a:latin typeface="Roboto Light"/>
                <a:ea typeface="Roboto Light"/>
                <a:cs typeface="Roboto Light"/>
                <a:sym typeface="Roboto Light"/>
              </a:rPr>
              <a:t>Limitations</a:t>
            </a:r>
            <a:endParaRPr sz="1800" u="sng">
              <a:latin typeface="Roboto Light"/>
              <a:ea typeface="Roboto Light"/>
              <a:cs typeface="Roboto Light"/>
              <a:sym typeface="Roboto Light"/>
            </a:endParaRPr>
          </a:p>
          <a:p>
            <a:pPr indent="-330200" lvl="0" marL="457200" rtl="0" algn="l">
              <a:spcBef>
                <a:spcPts val="120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What specifically is causing COVID-19 vaccine hesitancy</a:t>
            </a:r>
            <a:endParaRPr sz="1600">
              <a:solidFill>
                <a:schemeClr val="dk1"/>
              </a:solidFill>
              <a:latin typeface="Roboto Light"/>
              <a:ea typeface="Roboto Light"/>
              <a:cs typeface="Roboto Light"/>
              <a:sym typeface="Roboto Light"/>
            </a:endParaRPr>
          </a:p>
          <a:p>
            <a:pPr indent="-330200" lvl="0" marL="457200" rtl="0" algn="l">
              <a:spcBef>
                <a:spcPts val="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Difficult to find data specific to the community</a:t>
            </a:r>
            <a:endParaRPr sz="1600">
              <a:solidFill>
                <a:schemeClr val="dk1"/>
              </a:solidFill>
              <a:latin typeface="Roboto Light"/>
              <a:ea typeface="Roboto Light"/>
              <a:cs typeface="Roboto Light"/>
              <a:sym typeface="Roboto Light"/>
            </a:endParaRPr>
          </a:p>
          <a:p>
            <a:pPr indent="-330200" lvl="1" marL="914400" rtl="0" algn="l">
              <a:spcBef>
                <a:spcPts val="0"/>
              </a:spcBef>
              <a:spcAft>
                <a:spcPts val="0"/>
              </a:spcAft>
              <a:buClr>
                <a:schemeClr val="dk1"/>
              </a:buClr>
              <a:buSzPts val="1600"/>
              <a:buFont typeface="Roboto Light"/>
              <a:buChar char="-"/>
            </a:pPr>
            <a:r>
              <a:rPr lang="en" sz="1600">
                <a:solidFill>
                  <a:schemeClr val="dk1"/>
                </a:solidFill>
                <a:latin typeface="Roboto Light"/>
                <a:ea typeface="Roboto Light"/>
                <a:cs typeface="Roboto Light"/>
                <a:sym typeface="Roboto Light"/>
              </a:rPr>
              <a:t>BIPOC, Immigrants, and ESL all grouped together</a:t>
            </a:r>
            <a:endParaRPr sz="1600">
              <a:solidFill>
                <a:schemeClr val="dk1"/>
              </a:solidFill>
              <a:latin typeface="Roboto Light"/>
              <a:ea typeface="Roboto Light"/>
              <a:cs typeface="Roboto Light"/>
              <a:sym typeface="Roboto Light"/>
            </a:endParaRPr>
          </a:p>
          <a:p>
            <a:pPr indent="0" lvl="0" marL="0" rtl="0" algn="l">
              <a:spcBef>
                <a:spcPts val="0"/>
              </a:spcBef>
              <a:spcAft>
                <a:spcPts val="1200"/>
              </a:spcAft>
              <a:buClr>
                <a:schemeClr val="dk1"/>
              </a:buClr>
              <a:buSzPts val="1100"/>
              <a:buFont typeface="Arial"/>
              <a:buNone/>
            </a:pPr>
            <a:r>
              <a:t/>
            </a:r>
            <a:endParaRPr sz="1800">
              <a:latin typeface="Roboto Light"/>
              <a:ea typeface="Roboto Light"/>
              <a:cs typeface="Roboto Light"/>
              <a:sym typeface="Roboto Light"/>
            </a:endParaRPr>
          </a:p>
        </p:txBody>
      </p:sp>
      <p:cxnSp>
        <p:nvCxnSpPr>
          <p:cNvPr id="143" name="Google Shape;143;p19"/>
          <p:cNvCxnSpPr/>
          <p:nvPr/>
        </p:nvCxnSpPr>
        <p:spPr>
          <a:xfrm>
            <a:off x="-11250" y="1748450"/>
            <a:ext cx="9166500" cy="0"/>
          </a:xfrm>
          <a:prstGeom prst="straightConnector1">
            <a:avLst/>
          </a:prstGeom>
          <a:noFill/>
          <a:ln cap="flat" cmpd="sng" w="38100">
            <a:solidFill>
              <a:srgbClr val="0944A1"/>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txBox="1"/>
          <p:nvPr>
            <p:ph type="title"/>
          </p:nvPr>
        </p:nvSpPr>
        <p:spPr>
          <a:xfrm>
            <a:off x="311700" y="241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Primary Data Collection</a:t>
            </a:r>
            <a:endParaRPr>
              <a:latin typeface="Roboto"/>
              <a:ea typeface="Roboto"/>
              <a:cs typeface="Roboto"/>
              <a:sym typeface="Roboto"/>
            </a:endParaRPr>
          </a:p>
        </p:txBody>
      </p:sp>
      <p:sp>
        <p:nvSpPr>
          <p:cNvPr id="149" name="Google Shape;149;p20"/>
          <p:cNvSpPr txBox="1"/>
          <p:nvPr>
            <p:ph idx="1" type="body"/>
          </p:nvPr>
        </p:nvSpPr>
        <p:spPr>
          <a:xfrm>
            <a:off x="311700" y="946225"/>
            <a:ext cx="4494900" cy="4301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900">
                <a:latin typeface="Roboto Light"/>
                <a:ea typeface="Roboto Light"/>
                <a:cs typeface="Roboto Light"/>
                <a:sym typeface="Roboto Light"/>
              </a:rPr>
              <a:t>Qualitative Data</a:t>
            </a:r>
            <a:endParaRPr sz="1900">
              <a:latin typeface="Roboto Light"/>
              <a:ea typeface="Roboto Light"/>
              <a:cs typeface="Roboto Light"/>
              <a:sym typeface="Roboto Light"/>
            </a:endParaRPr>
          </a:p>
          <a:p>
            <a:pPr indent="-349250" lvl="0" marL="457200" rtl="0" algn="l">
              <a:spcBef>
                <a:spcPts val="1200"/>
              </a:spcBef>
              <a:spcAft>
                <a:spcPts val="0"/>
              </a:spcAft>
              <a:buSzPts val="1900"/>
              <a:buFont typeface="Roboto Light"/>
              <a:buChar char="-"/>
            </a:pPr>
            <a:r>
              <a:rPr lang="en" sz="1900">
                <a:latin typeface="Roboto Light"/>
                <a:ea typeface="Roboto Light"/>
                <a:cs typeface="Roboto Light"/>
                <a:sym typeface="Roboto Light"/>
              </a:rPr>
              <a:t>Oral Histories</a:t>
            </a:r>
            <a:endParaRPr sz="1900">
              <a:latin typeface="Roboto Light"/>
              <a:ea typeface="Roboto Light"/>
              <a:cs typeface="Roboto Light"/>
              <a:sym typeface="Roboto Light"/>
            </a:endParaRPr>
          </a:p>
          <a:p>
            <a:pPr indent="-323850" lvl="1" marL="914400" rtl="0" algn="l">
              <a:spcBef>
                <a:spcPts val="0"/>
              </a:spcBef>
              <a:spcAft>
                <a:spcPts val="0"/>
              </a:spcAft>
              <a:buSzPts val="1500"/>
              <a:buFont typeface="Roboto Light"/>
              <a:buChar char="-"/>
            </a:pPr>
            <a:r>
              <a:rPr lang="en" sz="1500">
                <a:latin typeface="Roboto Light"/>
                <a:ea typeface="Roboto Light"/>
                <a:cs typeface="Roboto Light"/>
                <a:sym typeface="Roboto Light"/>
              </a:rPr>
              <a:t>Importance of lived experiences to understanding health outcomes</a:t>
            </a:r>
            <a:endParaRPr sz="1500">
              <a:latin typeface="Roboto Light"/>
              <a:ea typeface="Roboto Light"/>
              <a:cs typeface="Roboto Light"/>
              <a:sym typeface="Roboto Light"/>
            </a:endParaRPr>
          </a:p>
          <a:p>
            <a:pPr indent="-349250" lvl="0" marL="457200" rtl="0" algn="l">
              <a:spcBef>
                <a:spcPts val="0"/>
              </a:spcBef>
              <a:spcAft>
                <a:spcPts val="0"/>
              </a:spcAft>
              <a:buSzPts val="1900"/>
              <a:buFont typeface="Roboto Light"/>
              <a:buChar char="-"/>
            </a:pPr>
            <a:r>
              <a:rPr lang="en" sz="1900">
                <a:latin typeface="Roboto Light"/>
                <a:ea typeface="Roboto Light"/>
                <a:cs typeface="Roboto Light"/>
                <a:sym typeface="Roboto Light"/>
              </a:rPr>
              <a:t>Focus Groups</a:t>
            </a:r>
            <a:endParaRPr sz="1900">
              <a:latin typeface="Roboto Light"/>
              <a:ea typeface="Roboto Light"/>
              <a:cs typeface="Roboto Light"/>
              <a:sym typeface="Roboto Light"/>
            </a:endParaRPr>
          </a:p>
          <a:p>
            <a:pPr indent="-323850" lvl="1" marL="914400" rtl="0" algn="l">
              <a:spcBef>
                <a:spcPts val="0"/>
              </a:spcBef>
              <a:spcAft>
                <a:spcPts val="0"/>
              </a:spcAft>
              <a:buSzPts val="1500"/>
              <a:buFont typeface="Roboto Light"/>
              <a:buChar char="-"/>
            </a:pPr>
            <a:r>
              <a:rPr lang="en" sz="1500">
                <a:latin typeface="Roboto Light"/>
                <a:ea typeface="Roboto Light"/>
                <a:cs typeface="Roboto Light"/>
                <a:sym typeface="Roboto Light"/>
              </a:rPr>
              <a:t>Collective understanding, </a:t>
            </a:r>
            <a:r>
              <a:rPr lang="en" sz="1500">
                <a:latin typeface="Roboto Light"/>
                <a:ea typeface="Roboto Light"/>
                <a:cs typeface="Roboto Light"/>
                <a:sym typeface="Roboto Light"/>
              </a:rPr>
              <a:t>commonalities</a:t>
            </a:r>
            <a:r>
              <a:rPr lang="en" sz="1500">
                <a:latin typeface="Roboto Light"/>
                <a:ea typeface="Roboto Light"/>
                <a:cs typeface="Roboto Light"/>
                <a:sym typeface="Roboto Light"/>
              </a:rPr>
              <a:t> and shared experiences</a:t>
            </a:r>
            <a:endParaRPr sz="1500">
              <a:latin typeface="Roboto Light"/>
              <a:ea typeface="Roboto Light"/>
              <a:cs typeface="Roboto Light"/>
              <a:sym typeface="Roboto Light"/>
            </a:endParaRPr>
          </a:p>
          <a:p>
            <a:pPr indent="-349250" lvl="0" marL="457200" rtl="0" algn="l">
              <a:spcBef>
                <a:spcPts val="0"/>
              </a:spcBef>
              <a:spcAft>
                <a:spcPts val="0"/>
              </a:spcAft>
              <a:buSzPts val="1900"/>
              <a:buFont typeface="Roboto Light"/>
              <a:buChar char="-"/>
            </a:pPr>
            <a:r>
              <a:rPr lang="en" sz="1900">
                <a:latin typeface="Roboto Light"/>
                <a:ea typeface="Roboto Light"/>
                <a:cs typeface="Roboto Light"/>
                <a:sym typeface="Roboto Light"/>
              </a:rPr>
              <a:t>Key Informant Interviews</a:t>
            </a:r>
            <a:endParaRPr sz="1900">
              <a:latin typeface="Roboto Light"/>
              <a:ea typeface="Roboto Light"/>
              <a:cs typeface="Roboto Light"/>
              <a:sym typeface="Roboto Light"/>
            </a:endParaRPr>
          </a:p>
          <a:p>
            <a:pPr indent="-323850" lvl="1" marL="914400" rtl="0" algn="l">
              <a:spcBef>
                <a:spcPts val="0"/>
              </a:spcBef>
              <a:spcAft>
                <a:spcPts val="0"/>
              </a:spcAft>
              <a:buSzPts val="1500"/>
              <a:buFont typeface="Roboto Light"/>
              <a:buChar char="-"/>
            </a:pPr>
            <a:r>
              <a:rPr lang="en" sz="1500">
                <a:latin typeface="Roboto Light"/>
                <a:ea typeface="Roboto Light"/>
                <a:cs typeface="Roboto Light"/>
                <a:sym typeface="Roboto Light"/>
              </a:rPr>
              <a:t>Deeper</a:t>
            </a:r>
            <a:r>
              <a:rPr lang="en" sz="1500">
                <a:latin typeface="Roboto Light"/>
                <a:ea typeface="Roboto Light"/>
                <a:cs typeface="Roboto Light"/>
                <a:sym typeface="Roboto Light"/>
              </a:rPr>
              <a:t> understanding of how the community works - communication, resources, etc.</a:t>
            </a:r>
            <a:endParaRPr sz="1500">
              <a:latin typeface="Roboto Light"/>
              <a:ea typeface="Roboto Light"/>
              <a:cs typeface="Roboto Light"/>
              <a:sym typeface="Roboto Light"/>
            </a:endParaRPr>
          </a:p>
          <a:p>
            <a:pPr indent="0" lvl="0" marL="0" rtl="0" algn="l">
              <a:spcBef>
                <a:spcPts val="1200"/>
              </a:spcBef>
              <a:spcAft>
                <a:spcPts val="1200"/>
              </a:spcAft>
              <a:buNone/>
            </a:pPr>
            <a:r>
              <a:rPr i="1" lang="en" sz="1100">
                <a:solidFill>
                  <a:srgbClr val="0000FF"/>
                </a:solidFill>
              </a:rPr>
              <a:t>“WAWAC has limited capacity to accommodate community health needs; need more funding and full time staff” (from KII interview with Pa Ousmane)</a:t>
            </a:r>
            <a:endParaRPr/>
          </a:p>
        </p:txBody>
      </p:sp>
      <p:pic>
        <p:nvPicPr>
          <p:cNvPr id="150" name="Google Shape;150;p20"/>
          <p:cNvPicPr preferRelativeResize="0"/>
          <p:nvPr/>
        </p:nvPicPr>
        <p:blipFill>
          <a:blip r:embed="rId3">
            <a:alphaModFix/>
          </a:blip>
          <a:stretch>
            <a:fillRect/>
          </a:stretch>
        </p:blipFill>
        <p:spPr>
          <a:xfrm>
            <a:off x="5344375" y="946225"/>
            <a:ext cx="3416400" cy="341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ph idx="1" type="body"/>
          </p:nvPr>
        </p:nvSpPr>
        <p:spPr>
          <a:xfrm>
            <a:off x="311700" y="1152475"/>
            <a:ext cx="3764700" cy="3416400"/>
          </a:xfrm>
          <a:prstGeom prst="rect">
            <a:avLst/>
          </a:prstGeom>
          <a:ln cap="flat" cmpd="sng" w="28575">
            <a:solidFill>
              <a:srgbClr val="0944A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sz="2200"/>
              <a:t>Organize and Evaluate</a:t>
            </a:r>
            <a:endParaRPr sz="2200"/>
          </a:p>
          <a:p>
            <a:pPr indent="0" lvl="0" marL="0" rtl="0" algn="l">
              <a:spcBef>
                <a:spcPts val="1200"/>
              </a:spcBef>
              <a:spcAft>
                <a:spcPts val="0"/>
              </a:spcAft>
              <a:buNone/>
            </a:pPr>
            <a:r>
              <a:rPr lang="en" sz="2000"/>
              <a:t>Looking for gaps in the data and circling back to fill these</a:t>
            </a:r>
            <a:endParaRPr sz="2000"/>
          </a:p>
          <a:p>
            <a:pPr indent="0" lvl="0" marL="0" rtl="0" algn="l">
              <a:spcBef>
                <a:spcPts val="1200"/>
              </a:spcBef>
              <a:spcAft>
                <a:spcPts val="1200"/>
              </a:spcAft>
              <a:buNone/>
            </a:pPr>
            <a:r>
              <a:rPr lang="en" sz="2000"/>
              <a:t>Finding patterns in the data</a:t>
            </a:r>
            <a:endParaRPr sz="2000"/>
          </a:p>
        </p:txBody>
      </p:sp>
      <p:sp>
        <p:nvSpPr>
          <p:cNvPr id="156" name="Google Shape;156;p21"/>
          <p:cNvSpPr txBox="1"/>
          <p:nvPr>
            <p:ph type="title"/>
          </p:nvPr>
        </p:nvSpPr>
        <p:spPr>
          <a:xfrm>
            <a:off x="311700" y="185175"/>
            <a:ext cx="8334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Roboto"/>
                <a:ea typeface="Roboto"/>
                <a:cs typeface="Roboto"/>
                <a:sym typeface="Roboto"/>
              </a:rPr>
              <a:t>Data Analysis Plan</a:t>
            </a:r>
            <a:endParaRPr>
              <a:latin typeface="Roboto"/>
              <a:ea typeface="Roboto"/>
              <a:cs typeface="Roboto"/>
              <a:sym typeface="Roboto"/>
            </a:endParaRPr>
          </a:p>
        </p:txBody>
      </p:sp>
      <p:sp>
        <p:nvSpPr>
          <p:cNvPr id="157" name="Google Shape;157;p21"/>
          <p:cNvSpPr txBox="1"/>
          <p:nvPr>
            <p:ph idx="1" type="body"/>
          </p:nvPr>
        </p:nvSpPr>
        <p:spPr>
          <a:xfrm>
            <a:off x="4880875" y="1152475"/>
            <a:ext cx="3764700" cy="3416400"/>
          </a:xfrm>
          <a:prstGeom prst="rect">
            <a:avLst/>
          </a:prstGeom>
          <a:ln cap="flat" cmpd="sng" w="28575">
            <a:solidFill>
              <a:srgbClr val="0944A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sz="2200"/>
              <a:t>Cleaning and Coding</a:t>
            </a:r>
            <a:endParaRPr sz="2200"/>
          </a:p>
          <a:p>
            <a:pPr indent="0" lvl="0" marL="0" rtl="0" algn="l">
              <a:spcBef>
                <a:spcPts val="1200"/>
              </a:spcBef>
              <a:spcAft>
                <a:spcPts val="1200"/>
              </a:spcAft>
              <a:buNone/>
            </a:pPr>
            <a:r>
              <a:rPr lang="en" sz="2000"/>
              <a:t>Looking for themes in the data, pulling out points of emphasis from research and qualitative data</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