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9" r:id="rId2"/>
    <p:sldId id="257" r:id="rId3"/>
    <p:sldId id="263" r:id="rId4"/>
    <p:sldId id="264" r:id="rId5"/>
    <p:sldId id="260" r:id="rId6"/>
    <p:sldId id="266" r:id="rId7"/>
    <p:sldId id="267" r:id="rId8"/>
    <p:sldId id="268" r:id="rId9"/>
    <p:sldId id="269" r:id="rId10"/>
    <p:sldId id="270" r:id="rId11"/>
    <p:sldId id="271" r:id="rId12"/>
    <p:sldId id="272" r:id="rId13"/>
    <p:sldId id="273" r:id="rId14"/>
    <p:sldId id="274"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70"/>
    <p:restoredTop sz="94703"/>
  </p:normalViewPr>
  <p:slideViewPr>
    <p:cSldViewPr snapToGrid="0">
      <p:cViewPr varScale="1">
        <p:scale>
          <a:sx n="75" d="100"/>
          <a:sy n="75" d="100"/>
        </p:scale>
        <p:origin x="184" y="4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_rels/data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2B1BB89-7A9A-4EBB-938A-B222AFAB17FE}"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EAACE73C-0EF3-41BE-AD60-01EC6601DDA7}">
      <dgm:prSet/>
      <dgm:spPr/>
      <dgm:t>
        <a:bodyPr/>
        <a:lstStyle/>
        <a:p>
          <a:pPr>
            <a:lnSpc>
              <a:spcPct val="100000"/>
            </a:lnSpc>
          </a:pPr>
          <a:r>
            <a:rPr lang="en-US"/>
            <a:t>Background Research</a:t>
          </a:r>
        </a:p>
      </dgm:t>
    </dgm:pt>
    <dgm:pt modelId="{5C858538-8FD6-4536-BCC7-510080D43902}" type="parTrans" cxnId="{AFC0BAC3-11F9-435F-87C6-FBFB2AB9DF14}">
      <dgm:prSet/>
      <dgm:spPr/>
      <dgm:t>
        <a:bodyPr/>
        <a:lstStyle/>
        <a:p>
          <a:endParaRPr lang="en-US"/>
        </a:p>
      </dgm:t>
    </dgm:pt>
    <dgm:pt modelId="{2625587D-F2C4-4569-ABFA-21205D1AA3AE}" type="sibTrans" cxnId="{AFC0BAC3-11F9-435F-87C6-FBFB2AB9DF14}">
      <dgm:prSet/>
      <dgm:spPr/>
      <dgm:t>
        <a:bodyPr/>
        <a:lstStyle/>
        <a:p>
          <a:endParaRPr lang="en-US"/>
        </a:p>
      </dgm:t>
    </dgm:pt>
    <dgm:pt modelId="{BDF8C4BF-BB2A-40B7-AD66-38C1810FEF9C}">
      <dgm:prSet/>
      <dgm:spPr/>
      <dgm:t>
        <a:bodyPr/>
        <a:lstStyle/>
        <a:p>
          <a:pPr>
            <a:lnSpc>
              <a:spcPct val="100000"/>
            </a:lnSpc>
          </a:pPr>
          <a:r>
            <a:rPr lang="en-US"/>
            <a:t>Community Member Interviews</a:t>
          </a:r>
        </a:p>
      </dgm:t>
    </dgm:pt>
    <dgm:pt modelId="{3FB9EF0C-794C-4CA8-84A3-E1084766A439}" type="parTrans" cxnId="{F44399E8-50AA-4092-89D3-454361250AA3}">
      <dgm:prSet/>
      <dgm:spPr/>
      <dgm:t>
        <a:bodyPr/>
        <a:lstStyle/>
        <a:p>
          <a:endParaRPr lang="en-US"/>
        </a:p>
      </dgm:t>
    </dgm:pt>
    <dgm:pt modelId="{1448887E-E721-48E3-B0FC-F059B91AE88F}" type="sibTrans" cxnId="{F44399E8-50AA-4092-89D3-454361250AA3}">
      <dgm:prSet/>
      <dgm:spPr/>
      <dgm:t>
        <a:bodyPr/>
        <a:lstStyle/>
        <a:p>
          <a:endParaRPr lang="en-US"/>
        </a:p>
      </dgm:t>
    </dgm:pt>
    <dgm:pt modelId="{2268BD64-2A5E-425F-8541-EEBAF8D2B825}">
      <dgm:prSet/>
      <dgm:spPr/>
      <dgm:t>
        <a:bodyPr/>
        <a:lstStyle/>
        <a:p>
          <a:pPr>
            <a:lnSpc>
              <a:spcPct val="100000"/>
            </a:lnSpc>
          </a:pPr>
          <a:r>
            <a:rPr lang="en-US"/>
            <a:t>Staff Questionnaire</a:t>
          </a:r>
        </a:p>
      </dgm:t>
    </dgm:pt>
    <dgm:pt modelId="{D272293D-0DED-48F9-9AB5-7133A8220077}" type="parTrans" cxnId="{A4394ABF-5E27-4F77-99AE-1A4DBA5B1F10}">
      <dgm:prSet/>
      <dgm:spPr/>
      <dgm:t>
        <a:bodyPr/>
        <a:lstStyle/>
        <a:p>
          <a:endParaRPr lang="en-US"/>
        </a:p>
      </dgm:t>
    </dgm:pt>
    <dgm:pt modelId="{44160D0D-35C7-4B1F-8F56-69FB10BE66F0}" type="sibTrans" cxnId="{A4394ABF-5E27-4F77-99AE-1A4DBA5B1F10}">
      <dgm:prSet/>
      <dgm:spPr/>
      <dgm:t>
        <a:bodyPr/>
        <a:lstStyle/>
        <a:p>
          <a:endParaRPr lang="en-US"/>
        </a:p>
      </dgm:t>
    </dgm:pt>
    <dgm:pt modelId="{F8F8692C-7AF4-4BFC-875F-A54E08CBF307}">
      <dgm:prSet/>
      <dgm:spPr/>
      <dgm:t>
        <a:bodyPr/>
        <a:lstStyle/>
        <a:p>
          <a:pPr>
            <a:lnSpc>
              <a:spcPct val="100000"/>
            </a:lnSpc>
          </a:pPr>
          <a:r>
            <a:rPr lang="en-US"/>
            <a:t>Rapid Qualitative Analysis</a:t>
          </a:r>
        </a:p>
      </dgm:t>
    </dgm:pt>
    <dgm:pt modelId="{907188EF-1441-41F9-A846-42F652DCB65E}" type="parTrans" cxnId="{3DD82E67-AB34-49C6-B0D0-A89370884A68}">
      <dgm:prSet/>
      <dgm:spPr/>
      <dgm:t>
        <a:bodyPr/>
        <a:lstStyle/>
        <a:p>
          <a:endParaRPr lang="en-US"/>
        </a:p>
      </dgm:t>
    </dgm:pt>
    <dgm:pt modelId="{7F3CF2F9-FA78-47BD-9DEE-BEA78C75E046}" type="sibTrans" cxnId="{3DD82E67-AB34-49C6-B0D0-A89370884A68}">
      <dgm:prSet/>
      <dgm:spPr/>
      <dgm:t>
        <a:bodyPr/>
        <a:lstStyle/>
        <a:p>
          <a:endParaRPr lang="en-US"/>
        </a:p>
      </dgm:t>
    </dgm:pt>
    <dgm:pt modelId="{213CD5A8-99BA-4F46-8E4E-6AEB394D0876}" type="pres">
      <dgm:prSet presAssocID="{B2B1BB89-7A9A-4EBB-938A-B222AFAB17FE}" presName="root" presStyleCnt="0">
        <dgm:presLayoutVars>
          <dgm:dir/>
          <dgm:resizeHandles val="exact"/>
        </dgm:presLayoutVars>
      </dgm:prSet>
      <dgm:spPr/>
    </dgm:pt>
    <dgm:pt modelId="{446EBF72-D568-48BD-84CA-43BD3283E0A5}" type="pres">
      <dgm:prSet presAssocID="{EAACE73C-0EF3-41BE-AD60-01EC6601DDA7}" presName="compNode" presStyleCnt="0"/>
      <dgm:spPr/>
    </dgm:pt>
    <dgm:pt modelId="{9838D22C-484D-4561-9872-D7DED5754B0F}" type="pres">
      <dgm:prSet presAssocID="{EAACE73C-0EF3-41BE-AD60-01EC6601DDA7}"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agnifying glass"/>
        </a:ext>
      </dgm:extLst>
    </dgm:pt>
    <dgm:pt modelId="{643E5EAE-5B04-43D3-89AF-A1F9D6F15C62}" type="pres">
      <dgm:prSet presAssocID="{EAACE73C-0EF3-41BE-AD60-01EC6601DDA7}" presName="spaceRect" presStyleCnt="0"/>
      <dgm:spPr/>
    </dgm:pt>
    <dgm:pt modelId="{6030C6F9-6EF2-41EF-9858-6659FA12BADC}" type="pres">
      <dgm:prSet presAssocID="{EAACE73C-0EF3-41BE-AD60-01EC6601DDA7}" presName="textRect" presStyleLbl="revTx" presStyleIdx="0" presStyleCnt="4">
        <dgm:presLayoutVars>
          <dgm:chMax val="1"/>
          <dgm:chPref val="1"/>
        </dgm:presLayoutVars>
      </dgm:prSet>
      <dgm:spPr/>
    </dgm:pt>
    <dgm:pt modelId="{5DDA4E7F-E14A-42A4-A310-B76A31802023}" type="pres">
      <dgm:prSet presAssocID="{2625587D-F2C4-4569-ABFA-21205D1AA3AE}" presName="sibTrans" presStyleCnt="0"/>
      <dgm:spPr/>
    </dgm:pt>
    <dgm:pt modelId="{75C27D6A-2D1E-4F2B-B0F5-AAA42106B806}" type="pres">
      <dgm:prSet presAssocID="{BDF8C4BF-BB2A-40B7-AD66-38C1810FEF9C}" presName="compNode" presStyleCnt="0"/>
      <dgm:spPr/>
    </dgm:pt>
    <dgm:pt modelId="{04BD54D0-B3EF-43DF-9ECC-7ABE27BBE0C0}" type="pres">
      <dgm:prSet presAssocID="{BDF8C4BF-BB2A-40B7-AD66-38C1810FEF9C}"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Users"/>
        </a:ext>
      </dgm:extLst>
    </dgm:pt>
    <dgm:pt modelId="{E1E98648-13CF-4E94-93A6-907F30B836A1}" type="pres">
      <dgm:prSet presAssocID="{BDF8C4BF-BB2A-40B7-AD66-38C1810FEF9C}" presName="spaceRect" presStyleCnt="0"/>
      <dgm:spPr/>
    </dgm:pt>
    <dgm:pt modelId="{DCE80182-E235-4A93-95FF-360AC14E52F7}" type="pres">
      <dgm:prSet presAssocID="{BDF8C4BF-BB2A-40B7-AD66-38C1810FEF9C}" presName="textRect" presStyleLbl="revTx" presStyleIdx="1" presStyleCnt="4">
        <dgm:presLayoutVars>
          <dgm:chMax val="1"/>
          <dgm:chPref val="1"/>
        </dgm:presLayoutVars>
      </dgm:prSet>
      <dgm:spPr/>
    </dgm:pt>
    <dgm:pt modelId="{7541D6B8-19CA-4C65-8360-06542F43DCC6}" type="pres">
      <dgm:prSet presAssocID="{1448887E-E721-48E3-B0FC-F059B91AE88F}" presName="sibTrans" presStyleCnt="0"/>
      <dgm:spPr/>
    </dgm:pt>
    <dgm:pt modelId="{58B937B1-0909-42F9-8BAD-2330137A4F8F}" type="pres">
      <dgm:prSet presAssocID="{2268BD64-2A5E-425F-8541-EEBAF8D2B825}" presName="compNode" presStyleCnt="0"/>
      <dgm:spPr/>
    </dgm:pt>
    <dgm:pt modelId="{38281261-1308-4F65-BAC5-D9FA4CA4332E}" type="pres">
      <dgm:prSet presAssocID="{2268BD64-2A5E-425F-8541-EEBAF8D2B825}"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heck List"/>
        </a:ext>
      </dgm:extLst>
    </dgm:pt>
    <dgm:pt modelId="{6527B532-34D8-42E5-AA9A-04A9D844FF94}" type="pres">
      <dgm:prSet presAssocID="{2268BD64-2A5E-425F-8541-EEBAF8D2B825}" presName="spaceRect" presStyleCnt="0"/>
      <dgm:spPr/>
    </dgm:pt>
    <dgm:pt modelId="{72CF954D-5A04-4E33-89C7-C13965DBC423}" type="pres">
      <dgm:prSet presAssocID="{2268BD64-2A5E-425F-8541-EEBAF8D2B825}" presName="textRect" presStyleLbl="revTx" presStyleIdx="2" presStyleCnt="4">
        <dgm:presLayoutVars>
          <dgm:chMax val="1"/>
          <dgm:chPref val="1"/>
        </dgm:presLayoutVars>
      </dgm:prSet>
      <dgm:spPr/>
    </dgm:pt>
    <dgm:pt modelId="{86BB7D63-0AFD-4C3B-8A66-C420129A905B}" type="pres">
      <dgm:prSet presAssocID="{44160D0D-35C7-4B1F-8F56-69FB10BE66F0}" presName="sibTrans" presStyleCnt="0"/>
      <dgm:spPr/>
    </dgm:pt>
    <dgm:pt modelId="{DFD2E4D9-0453-4D80-A1D9-8CAA06FB802C}" type="pres">
      <dgm:prSet presAssocID="{F8F8692C-7AF4-4BFC-875F-A54E08CBF307}" presName="compNode" presStyleCnt="0"/>
      <dgm:spPr/>
    </dgm:pt>
    <dgm:pt modelId="{34419636-6DF1-4867-B99F-571A20C72195}" type="pres">
      <dgm:prSet presAssocID="{F8F8692C-7AF4-4BFC-875F-A54E08CBF307}" presName="iconRect" presStyleLbl="node1" presStyleIdx="3" presStyleCnt="4" custLinFactNeighborX="-6384" custLinFactNeighborY="2151"/>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Stopwatch 75% with solid fill"/>
        </a:ext>
      </dgm:extLst>
    </dgm:pt>
    <dgm:pt modelId="{2634BF32-1111-4B03-87FA-7F1B7C4B1297}" type="pres">
      <dgm:prSet presAssocID="{F8F8692C-7AF4-4BFC-875F-A54E08CBF307}" presName="spaceRect" presStyleCnt="0"/>
      <dgm:spPr/>
    </dgm:pt>
    <dgm:pt modelId="{4E9EE6D6-9EF0-48E5-948D-B7978FB79C11}" type="pres">
      <dgm:prSet presAssocID="{F8F8692C-7AF4-4BFC-875F-A54E08CBF307}" presName="textRect" presStyleLbl="revTx" presStyleIdx="3" presStyleCnt="4">
        <dgm:presLayoutVars>
          <dgm:chMax val="1"/>
          <dgm:chPref val="1"/>
        </dgm:presLayoutVars>
      </dgm:prSet>
      <dgm:spPr/>
    </dgm:pt>
  </dgm:ptLst>
  <dgm:cxnLst>
    <dgm:cxn modelId="{5BF34125-0275-481D-B03F-0A8A78F2DAA4}" type="presOf" srcId="{2268BD64-2A5E-425F-8541-EEBAF8D2B825}" destId="{72CF954D-5A04-4E33-89C7-C13965DBC423}" srcOrd="0" destOrd="0" presId="urn:microsoft.com/office/officeart/2018/2/layout/IconLabelList"/>
    <dgm:cxn modelId="{3DD82E67-AB34-49C6-B0D0-A89370884A68}" srcId="{B2B1BB89-7A9A-4EBB-938A-B222AFAB17FE}" destId="{F8F8692C-7AF4-4BFC-875F-A54E08CBF307}" srcOrd="3" destOrd="0" parTransId="{907188EF-1441-41F9-A846-42F652DCB65E}" sibTransId="{7F3CF2F9-FA78-47BD-9DEE-BEA78C75E046}"/>
    <dgm:cxn modelId="{A801F692-F4F3-4A89-9CD9-168C10CB7DD0}" type="presOf" srcId="{B2B1BB89-7A9A-4EBB-938A-B222AFAB17FE}" destId="{213CD5A8-99BA-4F46-8E4E-6AEB394D0876}" srcOrd="0" destOrd="0" presId="urn:microsoft.com/office/officeart/2018/2/layout/IconLabelList"/>
    <dgm:cxn modelId="{3A3ECBA4-5E8C-4DB2-830E-97FE8FE28F25}" type="presOf" srcId="{BDF8C4BF-BB2A-40B7-AD66-38C1810FEF9C}" destId="{DCE80182-E235-4A93-95FF-360AC14E52F7}" srcOrd="0" destOrd="0" presId="urn:microsoft.com/office/officeart/2018/2/layout/IconLabelList"/>
    <dgm:cxn modelId="{A4394ABF-5E27-4F77-99AE-1A4DBA5B1F10}" srcId="{B2B1BB89-7A9A-4EBB-938A-B222AFAB17FE}" destId="{2268BD64-2A5E-425F-8541-EEBAF8D2B825}" srcOrd="2" destOrd="0" parTransId="{D272293D-0DED-48F9-9AB5-7133A8220077}" sibTransId="{44160D0D-35C7-4B1F-8F56-69FB10BE66F0}"/>
    <dgm:cxn modelId="{AFC0BAC3-11F9-435F-87C6-FBFB2AB9DF14}" srcId="{B2B1BB89-7A9A-4EBB-938A-B222AFAB17FE}" destId="{EAACE73C-0EF3-41BE-AD60-01EC6601DDA7}" srcOrd="0" destOrd="0" parTransId="{5C858538-8FD6-4536-BCC7-510080D43902}" sibTransId="{2625587D-F2C4-4569-ABFA-21205D1AA3AE}"/>
    <dgm:cxn modelId="{F44399E8-50AA-4092-89D3-454361250AA3}" srcId="{B2B1BB89-7A9A-4EBB-938A-B222AFAB17FE}" destId="{BDF8C4BF-BB2A-40B7-AD66-38C1810FEF9C}" srcOrd="1" destOrd="0" parTransId="{3FB9EF0C-794C-4CA8-84A3-E1084766A439}" sibTransId="{1448887E-E721-48E3-B0FC-F059B91AE88F}"/>
    <dgm:cxn modelId="{D88B56EA-7C75-4C9D-97F8-8CFE78A3F186}" type="presOf" srcId="{EAACE73C-0EF3-41BE-AD60-01EC6601DDA7}" destId="{6030C6F9-6EF2-41EF-9858-6659FA12BADC}" srcOrd="0" destOrd="0" presId="urn:microsoft.com/office/officeart/2018/2/layout/IconLabelList"/>
    <dgm:cxn modelId="{6B792FF5-239D-43FB-B58D-02653D778CBD}" type="presOf" srcId="{F8F8692C-7AF4-4BFC-875F-A54E08CBF307}" destId="{4E9EE6D6-9EF0-48E5-948D-B7978FB79C11}" srcOrd="0" destOrd="0" presId="urn:microsoft.com/office/officeart/2018/2/layout/IconLabelList"/>
    <dgm:cxn modelId="{E87F675F-08BC-4DF4-88EA-880F6D1CAD31}" type="presParOf" srcId="{213CD5A8-99BA-4F46-8E4E-6AEB394D0876}" destId="{446EBF72-D568-48BD-84CA-43BD3283E0A5}" srcOrd="0" destOrd="0" presId="urn:microsoft.com/office/officeart/2018/2/layout/IconLabelList"/>
    <dgm:cxn modelId="{D89693D2-9B00-458C-9CF9-ACB7054B83EC}" type="presParOf" srcId="{446EBF72-D568-48BD-84CA-43BD3283E0A5}" destId="{9838D22C-484D-4561-9872-D7DED5754B0F}" srcOrd="0" destOrd="0" presId="urn:microsoft.com/office/officeart/2018/2/layout/IconLabelList"/>
    <dgm:cxn modelId="{7A726D74-53D0-4419-A2BF-975C54DC5B2B}" type="presParOf" srcId="{446EBF72-D568-48BD-84CA-43BD3283E0A5}" destId="{643E5EAE-5B04-43D3-89AF-A1F9D6F15C62}" srcOrd="1" destOrd="0" presId="urn:microsoft.com/office/officeart/2018/2/layout/IconLabelList"/>
    <dgm:cxn modelId="{85B94352-37E7-4BE2-B2E1-1C1CD41A282D}" type="presParOf" srcId="{446EBF72-D568-48BD-84CA-43BD3283E0A5}" destId="{6030C6F9-6EF2-41EF-9858-6659FA12BADC}" srcOrd="2" destOrd="0" presId="urn:microsoft.com/office/officeart/2018/2/layout/IconLabelList"/>
    <dgm:cxn modelId="{53053F08-804D-4BE7-9B5C-9C66A05A67A6}" type="presParOf" srcId="{213CD5A8-99BA-4F46-8E4E-6AEB394D0876}" destId="{5DDA4E7F-E14A-42A4-A310-B76A31802023}" srcOrd="1" destOrd="0" presId="urn:microsoft.com/office/officeart/2018/2/layout/IconLabelList"/>
    <dgm:cxn modelId="{BD006680-CDBD-4FB2-9AF4-25C0B937135A}" type="presParOf" srcId="{213CD5A8-99BA-4F46-8E4E-6AEB394D0876}" destId="{75C27D6A-2D1E-4F2B-B0F5-AAA42106B806}" srcOrd="2" destOrd="0" presId="urn:microsoft.com/office/officeart/2018/2/layout/IconLabelList"/>
    <dgm:cxn modelId="{A1F95EF2-9875-495D-B056-B11669743E90}" type="presParOf" srcId="{75C27D6A-2D1E-4F2B-B0F5-AAA42106B806}" destId="{04BD54D0-B3EF-43DF-9ECC-7ABE27BBE0C0}" srcOrd="0" destOrd="0" presId="urn:microsoft.com/office/officeart/2018/2/layout/IconLabelList"/>
    <dgm:cxn modelId="{F88D765F-5AF7-45E8-8B4F-F924A7478B9C}" type="presParOf" srcId="{75C27D6A-2D1E-4F2B-B0F5-AAA42106B806}" destId="{E1E98648-13CF-4E94-93A6-907F30B836A1}" srcOrd="1" destOrd="0" presId="urn:microsoft.com/office/officeart/2018/2/layout/IconLabelList"/>
    <dgm:cxn modelId="{74E9515C-54B0-4AB9-880E-BADA9CB25871}" type="presParOf" srcId="{75C27D6A-2D1E-4F2B-B0F5-AAA42106B806}" destId="{DCE80182-E235-4A93-95FF-360AC14E52F7}" srcOrd="2" destOrd="0" presId="urn:microsoft.com/office/officeart/2018/2/layout/IconLabelList"/>
    <dgm:cxn modelId="{19D297B9-8F07-4A0E-B8EF-C81E3F26A6B4}" type="presParOf" srcId="{213CD5A8-99BA-4F46-8E4E-6AEB394D0876}" destId="{7541D6B8-19CA-4C65-8360-06542F43DCC6}" srcOrd="3" destOrd="0" presId="urn:microsoft.com/office/officeart/2018/2/layout/IconLabelList"/>
    <dgm:cxn modelId="{6F4C0D3C-1D23-43E3-9783-73B348FFEE1E}" type="presParOf" srcId="{213CD5A8-99BA-4F46-8E4E-6AEB394D0876}" destId="{58B937B1-0909-42F9-8BAD-2330137A4F8F}" srcOrd="4" destOrd="0" presId="urn:microsoft.com/office/officeart/2018/2/layout/IconLabelList"/>
    <dgm:cxn modelId="{16BC7647-35F8-4D63-AF7B-1B9346526D70}" type="presParOf" srcId="{58B937B1-0909-42F9-8BAD-2330137A4F8F}" destId="{38281261-1308-4F65-BAC5-D9FA4CA4332E}" srcOrd="0" destOrd="0" presId="urn:microsoft.com/office/officeart/2018/2/layout/IconLabelList"/>
    <dgm:cxn modelId="{EF268C1D-1E54-448F-B7E3-6239F7FD8924}" type="presParOf" srcId="{58B937B1-0909-42F9-8BAD-2330137A4F8F}" destId="{6527B532-34D8-42E5-AA9A-04A9D844FF94}" srcOrd="1" destOrd="0" presId="urn:microsoft.com/office/officeart/2018/2/layout/IconLabelList"/>
    <dgm:cxn modelId="{30E1176D-7C9C-4A0F-90DE-82C5E91BD076}" type="presParOf" srcId="{58B937B1-0909-42F9-8BAD-2330137A4F8F}" destId="{72CF954D-5A04-4E33-89C7-C13965DBC423}" srcOrd="2" destOrd="0" presId="urn:microsoft.com/office/officeart/2018/2/layout/IconLabelList"/>
    <dgm:cxn modelId="{59A470EA-2D93-4C06-9755-B7A8B25115FE}" type="presParOf" srcId="{213CD5A8-99BA-4F46-8E4E-6AEB394D0876}" destId="{86BB7D63-0AFD-4C3B-8A66-C420129A905B}" srcOrd="5" destOrd="0" presId="urn:microsoft.com/office/officeart/2018/2/layout/IconLabelList"/>
    <dgm:cxn modelId="{E4F79F80-7816-46D4-9522-A6AEEB0EBC67}" type="presParOf" srcId="{213CD5A8-99BA-4F46-8E4E-6AEB394D0876}" destId="{DFD2E4D9-0453-4D80-A1D9-8CAA06FB802C}" srcOrd="6" destOrd="0" presId="urn:microsoft.com/office/officeart/2018/2/layout/IconLabelList"/>
    <dgm:cxn modelId="{AD8B6E75-390F-4A2C-BCFD-126CE64CF885}" type="presParOf" srcId="{DFD2E4D9-0453-4D80-A1D9-8CAA06FB802C}" destId="{34419636-6DF1-4867-B99F-571A20C72195}" srcOrd="0" destOrd="0" presId="urn:microsoft.com/office/officeart/2018/2/layout/IconLabelList"/>
    <dgm:cxn modelId="{9432BAB0-2DDF-429A-AE39-07ABA2B0270F}" type="presParOf" srcId="{DFD2E4D9-0453-4D80-A1D9-8CAA06FB802C}" destId="{2634BF32-1111-4B03-87FA-7F1B7C4B1297}" srcOrd="1" destOrd="0" presId="urn:microsoft.com/office/officeart/2018/2/layout/IconLabelList"/>
    <dgm:cxn modelId="{9D81981D-B92D-470E-8366-5326A4D0A273}" type="presParOf" srcId="{DFD2E4D9-0453-4D80-A1D9-8CAA06FB802C}" destId="{4E9EE6D6-9EF0-48E5-948D-B7978FB79C11}"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8D16BCB-5622-48A0-991B-1D495663EEEE}"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67CC6F8B-9D05-4180-B687-B0CA491D0E38}">
      <dgm:prSet custT="1"/>
      <dgm:spPr/>
      <dgm:t>
        <a:bodyPr/>
        <a:lstStyle/>
        <a:p>
          <a:r>
            <a:rPr lang="en-US" sz="2400" baseline="0" dirty="0"/>
            <a:t>1. Adults associate mental health with immigration struggles, worries, or stressors.</a:t>
          </a:r>
          <a:endParaRPr lang="en-US" sz="2400" dirty="0"/>
        </a:p>
      </dgm:t>
    </dgm:pt>
    <dgm:pt modelId="{297F6FD7-A401-45CB-8553-80D7DA77F75E}" type="parTrans" cxnId="{010BA040-8258-46ED-9FCC-E536FFD65498}">
      <dgm:prSet/>
      <dgm:spPr/>
      <dgm:t>
        <a:bodyPr/>
        <a:lstStyle/>
        <a:p>
          <a:endParaRPr lang="en-US"/>
        </a:p>
      </dgm:t>
    </dgm:pt>
    <dgm:pt modelId="{9560E41C-82C8-4138-AC26-8F23DDF3CF66}" type="sibTrans" cxnId="{010BA040-8258-46ED-9FCC-E536FFD65498}">
      <dgm:prSet/>
      <dgm:spPr/>
      <dgm:t>
        <a:bodyPr/>
        <a:lstStyle/>
        <a:p>
          <a:endParaRPr lang="en-US"/>
        </a:p>
      </dgm:t>
    </dgm:pt>
    <dgm:pt modelId="{EDD9B70E-48E9-4023-A0CF-7BDB24F429B9}">
      <dgm:prSet custT="1"/>
      <dgm:spPr/>
      <dgm:t>
        <a:bodyPr/>
        <a:lstStyle/>
        <a:p>
          <a:r>
            <a:rPr lang="en-US" sz="2400" baseline="0" dirty="0"/>
            <a:t>2. Kids have a general understanding of their emotions and are open talking about mental health/mental well-being.</a:t>
          </a:r>
          <a:endParaRPr lang="en-US" sz="2400" dirty="0"/>
        </a:p>
      </dgm:t>
    </dgm:pt>
    <dgm:pt modelId="{A1AFCD8A-5DA3-4F9E-B23E-2DBDBAC7F316}" type="parTrans" cxnId="{AF6BAC4D-63A6-4C21-BFE3-D27D5158BDE0}">
      <dgm:prSet/>
      <dgm:spPr/>
      <dgm:t>
        <a:bodyPr/>
        <a:lstStyle/>
        <a:p>
          <a:endParaRPr lang="en-US"/>
        </a:p>
      </dgm:t>
    </dgm:pt>
    <dgm:pt modelId="{E3E90377-4A1A-4871-8C8D-FDC31EE3D64F}" type="sibTrans" cxnId="{AF6BAC4D-63A6-4C21-BFE3-D27D5158BDE0}">
      <dgm:prSet/>
      <dgm:spPr/>
      <dgm:t>
        <a:bodyPr/>
        <a:lstStyle/>
        <a:p>
          <a:endParaRPr lang="en-US"/>
        </a:p>
      </dgm:t>
    </dgm:pt>
    <dgm:pt modelId="{6422272E-040E-4606-B148-7C4F37CDBC63}">
      <dgm:prSet custT="1"/>
      <dgm:spPr/>
      <dgm:t>
        <a:bodyPr/>
        <a:lstStyle/>
        <a:p>
          <a:r>
            <a:rPr lang="en-US" sz="2400" baseline="0" dirty="0"/>
            <a:t>3. Community members more likely to seek support from someone they know or trust.</a:t>
          </a:r>
          <a:endParaRPr lang="en-US" sz="2400" dirty="0"/>
        </a:p>
      </dgm:t>
    </dgm:pt>
    <dgm:pt modelId="{35CCA83C-4D92-4C20-A05B-1C50C4E50646}" type="parTrans" cxnId="{CA13B8FF-57C7-4E7E-9CAF-FA2841EB8556}">
      <dgm:prSet/>
      <dgm:spPr/>
      <dgm:t>
        <a:bodyPr/>
        <a:lstStyle/>
        <a:p>
          <a:endParaRPr lang="en-US"/>
        </a:p>
      </dgm:t>
    </dgm:pt>
    <dgm:pt modelId="{67CEE7D1-32AB-4F0E-B385-147B52F35EC9}" type="sibTrans" cxnId="{CA13B8FF-57C7-4E7E-9CAF-FA2841EB8556}">
      <dgm:prSet/>
      <dgm:spPr/>
      <dgm:t>
        <a:bodyPr/>
        <a:lstStyle/>
        <a:p>
          <a:endParaRPr lang="en-US"/>
        </a:p>
      </dgm:t>
    </dgm:pt>
    <dgm:pt modelId="{0E656E02-3CCA-4465-862E-D4631541818A}">
      <dgm:prSet custT="1"/>
      <dgm:spPr/>
      <dgm:t>
        <a:bodyPr/>
        <a:lstStyle/>
        <a:p>
          <a:r>
            <a:rPr lang="en-US" sz="2400" baseline="0" dirty="0"/>
            <a:t>4. Staff outwardly name mental health stigma or lack of awareness as an area of concern.</a:t>
          </a:r>
          <a:endParaRPr lang="en-US" sz="2400" dirty="0"/>
        </a:p>
      </dgm:t>
    </dgm:pt>
    <dgm:pt modelId="{26298737-BE26-45F8-8374-5D812A0D9BE6}" type="parTrans" cxnId="{68886CE1-9F54-46A8-A0B0-603673D64A9D}">
      <dgm:prSet/>
      <dgm:spPr/>
      <dgm:t>
        <a:bodyPr/>
        <a:lstStyle/>
        <a:p>
          <a:endParaRPr lang="en-US"/>
        </a:p>
      </dgm:t>
    </dgm:pt>
    <dgm:pt modelId="{E197516A-78E7-4DF4-9062-24115CCAC226}" type="sibTrans" cxnId="{68886CE1-9F54-46A8-A0B0-603673D64A9D}">
      <dgm:prSet/>
      <dgm:spPr/>
      <dgm:t>
        <a:bodyPr/>
        <a:lstStyle/>
        <a:p>
          <a:endParaRPr lang="en-US"/>
        </a:p>
      </dgm:t>
    </dgm:pt>
    <dgm:pt modelId="{3A3EE82B-CB2B-2B49-87D7-9F9990D8450E}" type="pres">
      <dgm:prSet presAssocID="{D8D16BCB-5622-48A0-991B-1D495663EEEE}" presName="vert0" presStyleCnt="0">
        <dgm:presLayoutVars>
          <dgm:dir/>
          <dgm:animOne val="branch"/>
          <dgm:animLvl val="lvl"/>
        </dgm:presLayoutVars>
      </dgm:prSet>
      <dgm:spPr/>
    </dgm:pt>
    <dgm:pt modelId="{E49A4F91-C44F-7D43-9602-A3F9AB62BACE}" type="pres">
      <dgm:prSet presAssocID="{67CC6F8B-9D05-4180-B687-B0CA491D0E38}" presName="thickLine" presStyleLbl="alignNode1" presStyleIdx="0" presStyleCnt="4"/>
      <dgm:spPr/>
    </dgm:pt>
    <dgm:pt modelId="{BDFAD4EE-114B-284A-A682-464B5A8ECBDA}" type="pres">
      <dgm:prSet presAssocID="{67CC6F8B-9D05-4180-B687-B0CA491D0E38}" presName="horz1" presStyleCnt="0"/>
      <dgm:spPr/>
    </dgm:pt>
    <dgm:pt modelId="{ED0944F3-8C29-9B45-AE25-F44131C33FEA}" type="pres">
      <dgm:prSet presAssocID="{67CC6F8B-9D05-4180-B687-B0CA491D0E38}" presName="tx1" presStyleLbl="revTx" presStyleIdx="0" presStyleCnt="4"/>
      <dgm:spPr/>
    </dgm:pt>
    <dgm:pt modelId="{64EB0D8F-05A7-6749-89F5-57C0CBE0EFB0}" type="pres">
      <dgm:prSet presAssocID="{67CC6F8B-9D05-4180-B687-B0CA491D0E38}" presName="vert1" presStyleCnt="0"/>
      <dgm:spPr/>
    </dgm:pt>
    <dgm:pt modelId="{E8820392-1260-CB42-9690-416410796C6D}" type="pres">
      <dgm:prSet presAssocID="{EDD9B70E-48E9-4023-A0CF-7BDB24F429B9}" presName="thickLine" presStyleLbl="alignNode1" presStyleIdx="1" presStyleCnt="4"/>
      <dgm:spPr/>
    </dgm:pt>
    <dgm:pt modelId="{52344292-D000-0A47-9FE7-91603BBA1D30}" type="pres">
      <dgm:prSet presAssocID="{EDD9B70E-48E9-4023-A0CF-7BDB24F429B9}" presName="horz1" presStyleCnt="0"/>
      <dgm:spPr/>
    </dgm:pt>
    <dgm:pt modelId="{A4EBC274-167A-3941-A66E-0A592AC79A4A}" type="pres">
      <dgm:prSet presAssocID="{EDD9B70E-48E9-4023-A0CF-7BDB24F429B9}" presName="tx1" presStyleLbl="revTx" presStyleIdx="1" presStyleCnt="4"/>
      <dgm:spPr/>
    </dgm:pt>
    <dgm:pt modelId="{5C5FC58A-C8CB-694A-B5D2-64C419422E79}" type="pres">
      <dgm:prSet presAssocID="{EDD9B70E-48E9-4023-A0CF-7BDB24F429B9}" presName="vert1" presStyleCnt="0"/>
      <dgm:spPr/>
    </dgm:pt>
    <dgm:pt modelId="{9B02897E-D5EE-5840-89D4-AC1A8AAAC965}" type="pres">
      <dgm:prSet presAssocID="{6422272E-040E-4606-B148-7C4F37CDBC63}" presName="thickLine" presStyleLbl="alignNode1" presStyleIdx="2" presStyleCnt="4"/>
      <dgm:spPr/>
    </dgm:pt>
    <dgm:pt modelId="{C12CCD07-90E2-A74B-B66F-BAEEAF56B3E0}" type="pres">
      <dgm:prSet presAssocID="{6422272E-040E-4606-B148-7C4F37CDBC63}" presName="horz1" presStyleCnt="0"/>
      <dgm:spPr/>
    </dgm:pt>
    <dgm:pt modelId="{CE7304BC-43F7-5645-97EC-2429A07D4B94}" type="pres">
      <dgm:prSet presAssocID="{6422272E-040E-4606-B148-7C4F37CDBC63}" presName="tx1" presStyleLbl="revTx" presStyleIdx="2" presStyleCnt="4"/>
      <dgm:spPr/>
    </dgm:pt>
    <dgm:pt modelId="{7B119D37-F500-E34B-BF7E-DC6D54E3D774}" type="pres">
      <dgm:prSet presAssocID="{6422272E-040E-4606-B148-7C4F37CDBC63}" presName="vert1" presStyleCnt="0"/>
      <dgm:spPr/>
    </dgm:pt>
    <dgm:pt modelId="{8B46D95E-98FE-A347-B229-0285B968E26D}" type="pres">
      <dgm:prSet presAssocID="{0E656E02-3CCA-4465-862E-D4631541818A}" presName="thickLine" presStyleLbl="alignNode1" presStyleIdx="3" presStyleCnt="4"/>
      <dgm:spPr/>
    </dgm:pt>
    <dgm:pt modelId="{17A43956-C5AA-FE47-B0BA-AB9E100CFEC5}" type="pres">
      <dgm:prSet presAssocID="{0E656E02-3CCA-4465-862E-D4631541818A}" presName="horz1" presStyleCnt="0"/>
      <dgm:spPr/>
    </dgm:pt>
    <dgm:pt modelId="{8B9A8FEA-94FA-9F41-915B-310F60812AF3}" type="pres">
      <dgm:prSet presAssocID="{0E656E02-3CCA-4465-862E-D4631541818A}" presName="tx1" presStyleLbl="revTx" presStyleIdx="3" presStyleCnt="4"/>
      <dgm:spPr/>
    </dgm:pt>
    <dgm:pt modelId="{1E663B5A-F794-D049-AE46-9FAEED6831FA}" type="pres">
      <dgm:prSet presAssocID="{0E656E02-3CCA-4465-862E-D4631541818A}" presName="vert1" presStyleCnt="0"/>
      <dgm:spPr/>
    </dgm:pt>
  </dgm:ptLst>
  <dgm:cxnLst>
    <dgm:cxn modelId="{E9EC8709-D5AF-5B4B-AE86-DD8563CBAB50}" type="presOf" srcId="{0E656E02-3CCA-4465-862E-D4631541818A}" destId="{8B9A8FEA-94FA-9F41-915B-310F60812AF3}" srcOrd="0" destOrd="0" presId="urn:microsoft.com/office/officeart/2008/layout/LinedList"/>
    <dgm:cxn modelId="{778EBA3A-513B-C44D-B0D1-2A271E0538E0}" type="presOf" srcId="{6422272E-040E-4606-B148-7C4F37CDBC63}" destId="{CE7304BC-43F7-5645-97EC-2429A07D4B94}" srcOrd="0" destOrd="0" presId="urn:microsoft.com/office/officeart/2008/layout/LinedList"/>
    <dgm:cxn modelId="{010BA040-8258-46ED-9FCC-E536FFD65498}" srcId="{D8D16BCB-5622-48A0-991B-1D495663EEEE}" destId="{67CC6F8B-9D05-4180-B687-B0CA491D0E38}" srcOrd="0" destOrd="0" parTransId="{297F6FD7-A401-45CB-8553-80D7DA77F75E}" sibTransId="{9560E41C-82C8-4138-AC26-8F23DDF3CF66}"/>
    <dgm:cxn modelId="{AF6BAC4D-63A6-4C21-BFE3-D27D5158BDE0}" srcId="{D8D16BCB-5622-48A0-991B-1D495663EEEE}" destId="{EDD9B70E-48E9-4023-A0CF-7BDB24F429B9}" srcOrd="1" destOrd="0" parTransId="{A1AFCD8A-5DA3-4F9E-B23E-2DBDBAC7F316}" sibTransId="{E3E90377-4A1A-4871-8C8D-FDC31EE3D64F}"/>
    <dgm:cxn modelId="{F608B47C-EDFD-2B4A-AA38-3253BB0ACBEA}" type="presOf" srcId="{EDD9B70E-48E9-4023-A0CF-7BDB24F429B9}" destId="{A4EBC274-167A-3941-A66E-0A592AC79A4A}" srcOrd="0" destOrd="0" presId="urn:microsoft.com/office/officeart/2008/layout/LinedList"/>
    <dgm:cxn modelId="{68886CE1-9F54-46A8-A0B0-603673D64A9D}" srcId="{D8D16BCB-5622-48A0-991B-1D495663EEEE}" destId="{0E656E02-3CCA-4465-862E-D4631541818A}" srcOrd="3" destOrd="0" parTransId="{26298737-BE26-45F8-8374-5D812A0D9BE6}" sibTransId="{E197516A-78E7-4DF4-9062-24115CCAC226}"/>
    <dgm:cxn modelId="{EAE287E7-CFD0-3A4D-AC36-197F9C9CDC66}" type="presOf" srcId="{D8D16BCB-5622-48A0-991B-1D495663EEEE}" destId="{3A3EE82B-CB2B-2B49-87D7-9F9990D8450E}" srcOrd="0" destOrd="0" presId="urn:microsoft.com/office/officeart/2008/layout/LinedList"/>
    <dgm:cxn modelId="{CB7B9AF6-CB0A-D74B-B1C5-8E6229B8F575}" type="presOf" srcId="{67CC6F8B-9D05-4180-B687-B0CA491D0E38}" destId="{ED0944F3-8C29-9B45-AE25-F44131C33FEA}" srcOrd="0" destOrd="0" presId="urn:microsoft.com/office/officeart/2008/layout/LinedList"/>
    <dgm:cxn modelId="{CA13B8FF-57C7-4E7E-9CAF-FA2841EB8556}" srcId="{D8D16BCB-5622-48A0-991B-1D495663EEEE}" destId="{6422272E-040E-4606-B148-7C4F37CDBC63}" srcOrd="2" destOrd="0" parTransId="{35CCA83C-4D92-4C20-A05B-1C50C4E50646}" sibTransId="{67CEE7D1-32AB-4F0E-B385-147B52F35EC9}"/>
    <dgm:cxn modelId="{E0F9FF59-5220-FF45-80A3-AD0DFF9C2D52}" type="presParOf" srcId="{3A3EE82B-CB2B-2B49-87D7-9F9990D8450E}" destId="{E49A4F91-C44F-7D43-9602-A3F9AB62BACE}" srcOrd="0" destOrd="0" presId="urn:microsoft.com/office/officeart/2008/layout/LinedList"/>
    <dgm:cxn modelId="{F4A1EB53-70FC-2348-872C-0BA041D1AE56}" type="presParOf" srcId="{3A3EE82B-CB2B-2B49-87D7-9F9990D8450E}" destId="{BDFAD4EE-114B-284A-A682-464B5A8ECBDA}" srcOrd="1" destOrd="0" presId="urn:microsoft.com/office/officeart/2008/layout/LinedList"/>
    <dgm:cxn modelId="{6FCFF9B8-CC92-304B-9D6D-CF80F5954E43}" type="presParOf" srcId="{BDFAD4EE-114B-284A-A682-464B5A8ECBDA}" destId="{ED0944F3-8C29-9B45-AE25-F44131C33FEA}" srcOrd="0" destOrd="0" presId="urn:microsoft.com/office/officeart/2008/layout/LinedList"/>
    <dgm:cxn modelId="{54FE4379-4FA7-ED4E-9EF8-1CDB4F62FCC2}" type="presParOf" srcId="{BDFAD4EE-114B-284A-A682-464B5A8ECBDA}" destId="{64EB0D8F-05A7-6749-89F5-57C0CBE0EFB0}" srcOrd="1" destOrd="0" presId="urn:microsoft.com/office/officeart/2008/layout/LinedList"/>
    <dgm:cxn modelId="{C2E7CDA2-DACB-4047-9B01-0F6F017569E6}" type="presParOf" srcId="{3A3EE82B-CB2B-2B49-87D7-9F9990D8450E}" destId="{E8820392-1260-CB42-9690-416410796C6D}" srcOrd="2" destOrd="0" presId="urn:microsoft.com/office/officeart/2008/layout/LinedList"/>
    <dgm:cxn modelId="{783869CE-16D2-2448-82D5-9E3D7EA49D8A}" type="presParOf" srcId="{3A3EE82B-CB2B-2B49-87D7-9F9990D8450E}" destId="{52344292-D000-0A47-9FE7-91603BBA1D30}" srcOrd="3" destOrd="0" presId="urn:microsoft.com/office/officeart/2008/layout/LinedList"/>
    <dgm:cxn modelId="{7ACA24EF-0F13-1B47-8D5E-A2D7BAA66A4E}" type="presParOf" srcId="{52344292-D000-0A47-9FE7-91603BBA1D30}" destId="{A4EBC274-167A-3941-A66E-0A592AC79A4A}" srcOrd="0" destOrd="0" presId="urn:microsoft.com/office/officeart/2008/layout/LinedList"/>
    <dgm:cxn modelId="{A0C5DD6D-261F-0449-9DF8-3D7238679520}" type="presParOf" srcId="{52344292-D000-0A47-9FE7-91603BBA1D30}" destId="{5C5FC58A-C8CB-694A-B5D2-64C419422E79}" srcOrd="1" destOrd="0" presId="urn:microsoft.com/office/officeart/2008/layout/LinedList"/>
    <dgm:cxn modelId="{84E73EEA-2FFC-ED48-9512-A3582C89551B}" type="presParOf" srcId="{3A3EE82B-CB2B-2B49-87D7-9F9990D8450E}" destId="{9B02897E-D5EE-5840-89D4-AC1A8AAAC965}" srcOrd="4" destOrd="0" presId="urn:microsoft.com/office/officeart/2008/layout/LinedList"/>
    <dgm:cxn modelId="{A4993293-93CD-5146-A324-ACB1329DEE01}" type="presParOf" srcId="{3A3EE82B-CB2B-2B49-87D7-9F9990D8450E}" destId="{C12CCD07-90E2-A74B-B66F-BAEEAF56B3E0}" srcOrd="5" destOrd="0" presId="urn:microsoft.com/office/officeart/2008/layout/LinedList"/>
    <dgm:cxn modelId="{2BAAAF9B-EAB7-EB48-ADEF-6656E0E86BE7}" type="presParOf" srcId="{C12CCD07-90E2-A74B-B66F-BAEEAF56B3E0}" destId="{CE7304BC-43F7-5645-97EC-2429A07D4B94}" srcOrd="0" destOrd="0" presId="urn:microsoft.com/office/officeart/2008/layout/LinedList"/>
    <dgm:cxn modelId="{4F9BBF44-429B-C74F-AF1D-705F874E6E4C}" type="presParOf" srcId="{C12CCD07-90E2-A74B-B66F-BAEEAF56B3E0}" destId="{7B119D37-F500-E34B-BF7E-DC6D54E3D774}" srcOrd="1" destOrd="0" presId="urn:microsoft.com/office/officeart/2008/layout/LinedList"/>
    <dgm:cxn modelId="{20F15AE3-FC3A-C94F-9E31-89EEDC98E2D2}" type="presParOf" srcId="{3A3EE82B-CB2B-2B49-87D7-9F9990D8450E}" destId="{8B46D95E-98FE-A347-B229-0285B968E26D}" srcOrd="6" destOrd="0" presId="urn:microsoft.com/office/officeart/2008/layout/LinedList"/>
    <dgm:cxn modelId="{6926A8CB-73E4-2944-B75E-78E65ED3B609}" type="presParOf" srcId="{3A3EE82B-CB2B-2B49-87D7-9F9990D8450E}" destId="{17A43956-C5AA-FE47-B0BA-AB9E100CFEC5}" srcOrd="7" destOrd="0" presId="urn:microsoft.com/office/officeart/2008/layout/LinedList"/>
    <dgm:cxn modelId="{4F243CC0-1353-6745-9D8D-EFC4084D4BCE}" type="presParOf" srcId="{17A43956-C5AA-FE47-B0BA-AB9E100CFEC5}" destId="{8B9A8FEA-94FA-9F41-915B-310F60812AF3}" srcOrd="0" destOrd="0" presId="urn:microsoft.com/office/officeart/2008/layout/LinedList"/>
    <dgm:cxn modelId="{8F3C3EED-105E-7E48-8CD3-3D2D530EB125}" type="presParOf" srcId="{17A43956-C5AA-FE47-B0BA-AB9E100CFEC5}" destId="{1E663B5A-F794-D049-AE46-9FAEED6831FA}"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38D22C-484D-4561-9872-D7DED5754B0F}">
      <dsp:nvSpPr>
        <dsp:cNvPr id="0" name=""/>
        <dsp:cNvSpPr/>
      </dsp:nvSpPr>
      <dsp:spPr>
        <a:xfrm>
          <a:off x="734468" y="468866"/>
          <a:ext cx="1065365" cy="106536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030C6F9-6EF2-41EF-9858-6659FA12BADC}">
      <dsp:nvSpPr>
        <dsp:cNvPr id="0" name=""/>
        <dsp:cNvSpPr/>
      </dsp:nvSpPr>
      <dsp:spPr>
        <a:xfrm>
          <a:off x="83411" y="1849325"/>
          <a:ext cx="236747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pPr>
          <a:r>
            <a:rPr lang="en-US" sz="2300" kern="1200"/>
            <a:t>Background Research</a:t>
          </a:r>
        </a:p>
      </dsp:txBody>
      <dsp:txXfrm>
        <a:off x="83411" y="1849325"/>
        <a:ext cx="2367479" cy="720000"/>
      </dsp:txXfrm>
    </dsp:sp>
    <dsp:sp modelId="{04BD54D0-B3EF-43DF-9ECC-7ABE27BBE0C0}">
      <dsp:nvSpPr>
        <dsp:cNvPr id="0" name=""/>
        <dsp:cNvSpPr/>
      </dsp:nvSpPr>
      <dsp:spPr>
        <a:xfrm>
          <a:off x="3516256" y="468866"/>
          <a:ext cx="1065365" cy="106536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CE80182-E235-4A93-95FF-360AC14E52F7}">
      <dsp:nvSpPr>
        <dsp:cNvPr id="0" name=""/>
        <dsp:cNvSpPr/>
      </dsp:nvSpPr>
      <dsp:spPr>
        <a:xfrm>
          <a:off x="2865199" y="1849325"/>
          <a:ext cx="236747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pPr>
          <a:r>
            <a:rPr lang="en-US" sz="2300" kern="1200"/>
            <a:t>Community Member Interviews</a:t>
          </a:r>
        </a:p>
      </dsp:txBody>
      <dsp:txXfrm>
        <a:off x="2865199" y="1849325"/>
        <a:ext cx="2367479" cy="720000"/>
      </dsp:txXfrm>
    </dsp:sp>
    <dsp:sp modelId="{38281261-1308-4F65-BAC5-D9FA4CA4332E}">
      <dsp:nvSpPr>
        <dsp:cNvPr id="0" name=""/>
        <dsp:cNvSpPr/>
      </dsp:nvSpPr>
      <dsp:spPr>
        <a:xfrm>
          <a:off x="6298044" y="468866"/>
          <a:ext cx="1065365" cy="106536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2CF954D-5A04-4E33-89C7-C13965DBC423}">
      <dsp:nvSpPr>
        <dsp:cNvPr id="0" name=""/>
        <dsp:cNvSpPr/>
      </dsp:nvSpPr>
      <dsp:spPr>
        <a:xfrm>
          <a:off x="5646987" y="1849325"/>
          <a:ext cx="236747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pPr>
          <a:r>
            <a:rPr lang="en-US" sz="2300" kern="1200"/>
            <a:t>Staff Questionnaire</a:t>
          </a:r>
        </a:p>
      </dsp:txBody>
      <dsp:txXfrm>
        <a:off x="5646987" y="1849325"/>
        <a:ext cx="2367479" cy="720000"/>
      </dsp:txXfrm>
    </dsp:sp>
    <dsp:sp modelId="{34419636-6DF1-4867-B99F-571A20C72195}">
      <dsp:nvSpPr>
        <dsp:cNvPr id="0" name=""/>
        <dsp:cNvSpPr/>
      </dsp:nvSpPr>
      <dsp:spPr>
        <a:xfrm>
          <a:off x="9011819" y="491782"/>
          <a:ext cx="1065365" cy="1065365"/>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E9EE6D6-9EF0-48E5-948D-B7978FB79C11}">
      <dsp:nvSpPr>
        <dsp:cNvPr id="0" name=""/>
        <dsp:cNvSpPr/>
      </dsp:nvSpPr>
      <dsp:spPr>
        <a:xfrm>
          <a:off x="8428775" y="1849325"/>
          <a:ext cx="236747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pPr>
          <a:r>
            <a:rPr lang="en-US" sz="2300" kern="1200"/>
            <a:t>Rapid Qualitative Analysis</a:t>
          </a:r>
        </a:p>
      </dsp:txBody>
      <dsp:txXfrm>
        <a:off x="8428775" y="1849325"/>
        <a:ext cx="2367479"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9A4F91-C44F-7D43-9602-A3F9AB62BACE}">
      <dsp:nvSpPr>
        <dsp:cNvPr id="0" name=""/>
        <dsp:cNvSpPr/>
      </dsp:nvSpPr>
      <dsp:spPr>
        <a:xfrm>
          <a:off x="0" y="0"/>
          <a:ext cx="9601200" cy="0"/>
        </a:xfrm>
        <a:prstGeom prst="line">
          <a:avLst/>
        </a:prstGeom>
        <a:solidFill>
          <a:schemeClr val="accent1">
            <a:hueOff val="0"/>
            <a:satOff val="0"/>
            <a:lumOff val="0"/>
            <a:alphaOff val="0"/>
          </a:schemeClr>
        </a:solidFill>
        <a:ln w="34925"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D0944F3-8C29-9B45-AE25-F44131C33FEA}">
      <dsp:nvSpPr>
        <dsp:cNvPr id="0" name=""/>
        <dsp:cNvSpPr/>
      </dsp:nvSpPr>
      <dsp:spPr>
        <a:xfrm>
          <a:off x="0" y="0"/>
          <a:ext cx="9601200" cy="895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baseline="0" dirty="0"/>
            <a:t>1. Adults associate mental health with immigration struggles, worries, or stressors.</a:t>
          </a:r>
          <a:endParaRPr lang="en-US" sz="2400" kern="1200" dirty="0"/>
        </a:p>
      </dsp:txBody>
      <dsp:txXfrm>
        <a:off x="0" y="0"/>
        <a:ext cx="9601200" cy="895350"/>
      </dsp:txXfrm>
    </dsp:sp>
    <dsp:sp modelId="{E8820392-1260-CB42-9690-416410796C6D}">
      <dsp:nvSpPr>
        <dsp:cNvPr id="0" name=""/>
        <dsp:cNvSpPr/>
      </dsp:nvSpPr>
      <dsp:spPr>
        <a:xfrm>
          <a:off x="0" y="895350"/>
          <a:ext cx="9601200" cy="0"/>
        </a:xfrm>
        <a:prstGeom prst="line">
          <a:avLst/>
        </a:prstGeom>
        <a:solidFill>
          <a:schemeClr val="accent1">
            <a:hueOff val="0"/>
            <a:satOff val="0"/>
            <a:lumOff val="0"/>
            <a:alphaOff val="0"/>
          </a:schemeClr>
        </a:solidFill>
        <a:ln w="34925"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4EBC274-167A-3941-A66E-0A592AC79A4A}">
      <dsp:nvSpPr>
        <dsp:cNvPr id="0" name=""/>
        <dsp:cNvSpPr/>
      </dsp:nvSpPr>
      <dsp:spPr>
        <a:xfrm>
          <a:off x="0" y="895350"/>
          <a:ext cx="9601200" cy="895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baseline="0" dirty="0"/>
            <a:t>2. Kids have a general understanding of their emotions and are open talking about mental health/mental well-being.</a:t>
          </a:r>
          <a:endParaRPr lang="en-US" sz="2400" kern="1200" dirty="0"/>
        </a:p>
      </dsp:txBody>
      <dsp:txXfrm>
        <a:off x="0" y="895350"/>
        <a:ext cx="9601200" cy="895350"/>
      </dsp:txXfrm>
    </dsp:sp>
    <dsp:sp modelId="{9B02897E-D5EE-5840-89D4-AC1A8AAAC965}">
      <dsp:nvSpPr>
        <dsp:cNvPr id="0" name=""/>
        <dsp:cNvSpPr/>
      </dsp:nvSpPr>
      <dsp:spPr>
        <a:xfrm>
          <a:off x="0" y="1790700"/>
          <a:ext cx="9601200" cy="0"/>
        </a:xfrm>
        <a:prstGeom prst="line">
          <a:avLst/>
        </a:prstGeom>
        <a:solidFill>
          <a:schemeClr val="accent1">
            <a:hueOff val="0"/>
            <a:satOff val="0"/>
            <a:lumOff val="0"/>
            <a:alphaOff val="0"/>
          </a:schemeClr>
        </a:solidFill>
        <a:ln w="34925"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E7304BC-43F7-5645-97EC-2429A07D4B94}">
      <dsp:nvSpPr>
        <dsp:cNvPr id="0" name=""/>
        <dsp:cNvSpPr/>
      </dsp:nvSpPr>
      <dsp:spPr>
        <a:xfrm>
          <a:off x="0" y="1790700"/>
          <a:ext cx="9601200" cy="895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baseline="0" dirty="0"/>
            <a:t>3. Community members more likely to seek support from someone they know or trust.</a:t>
          </a:r>
          <a:endParaRPr lang="en-US" sz="2400" kern="1200" dirty="0"/>
        </a:p>
      </dsp:txBody>
      <dsp:txXfrm>
        <a:off x="0" y="1790700"/>
        <a:ext cx="9601200" cy="895350"/>
      </dsp:txXfrm>
    </dsp:sp>
    <dsp:sp modelId="{8B46D95E-98FE-A347-B229-0285B968E26D}">
      <dsp:nvSpPr>
        <dsp:cNvPr id="0" name=""/>
        <dsp:cNvSpPr/>
      </dsp:nvSpPr>
      <dsp:spPr>
        <a:xfrm>
          <a:off x="0" y="2686050"/>
          <a:ext cx="9601200" cy="0"/>
        </a:xfrm>
        <a:prstGeom prst="line">
          <a:avLst/>
        </a:prstGeom>
        <a:solidFill>
          <a:schemeClr val="accent1">
            <a:hueOff val="0"/>
            <a:satOff val="0"/>
            <a:lumOff val="0"/>
            <a:alphaOff val="0"/>
          </a:schemeClr>
        </a:solidFill>
        <a:ln w="34925"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B9A8FEA-94FA-9F41-915B-310F60812AF3}">
      <dsp:nvSpPr>
        <dsp:cNvPr id="0" name=""/>
        <dsp:cNvSpPr/>
      </dsp:nvSpPr>
      <dsp:spPr>
        <a:xfrm>
          <a:off x="0" y="2686050"/>
          <a:ext cx="9601200" cy="895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baseline="0" dirty="0"/>
            <a:t>4. Staff outwardly name mental health stigma or lack of awareness as an area of concern.</a:t>
          </a:r>
          <a:endParaRPr lang="en-US" sz="2400" kern="1200" dirty="0"/>
        </a:p>
      </dsp:txBody>
      <dsp:txXfrm>
        <a:off x="0" y="2686050"/>
        <a:ext cx="9601200" cy="895350"/>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dirty="0"/>
              <a:pPr/>
              <a:t>6/1/24</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dirty="0"/>
              <a:pPr/>
              <a:t>‹#›</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6/1/24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6/1/24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6/1/24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7DE6118-2437-4B30-8E3C-4D2BE6020583}" type="datetimeFigureOut">
              <a:rPr lang="en-US" dirty="0"/>
              <a:pPr/>
              <a:t>6/1/24</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dirty="0"/>
              <a:t>6/1/24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dirty="0"/>
              <a:t>6/1/24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dirty="0"/>
              <a:t>6/1/24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dirty="0"/>
              <a:t>6/1/24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6/1/24</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6/1/24</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dirty="0"/>
              <a:pPr/>
              <a:t>6/1/24</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pPr/>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657355F-A015-1062-64B5-F0FEC6A5B3B7}"/>
              </a:ext>
            </a:extLst>
          </p:cNvPr>
          <p:cNvPicPr>
            <a:picLocks noChangeAspect="1"/>
          </p:cNvPicPr>
          <p:nvPr/>
        </p:nvPicPr>
        <p:blipFill>
          <a:blip r:embed="rId2"/>
          <a:stretch>
            <a:fillRect/>
          </a:stretch>
        </p:blipFill>
        <p:spPr>
          <a:xfrm>
            <a:off x="6139277" y="933495"/>
            <a:ext cx="5366680" cy="4991010"/>
          </a:xfrm>
          <a:prstGeom prst="rect">
            <a:avLst/>
          </a:prstGeom>
        </p:spPr>
      </p:pic>
      <p:sp>
        <p:nvSpPr>
          <p:cNvPr id="7" name="Title 1">
            <a:extLst>
              <a:ext uri="{FF2B5EF4-FFF2-40B4-BE49-F238E27FC236}">
                <a16:creationId xmlns:a16="http://schemas.microsoft.com/office/drawing/2014/main" id="{3A26764F-92E4-B3B9-C570-886E72CB10E5}"/>
              </a:ext>
            </a:extLst>
          </p:cNvPr>
          <p:cNvSpPr>
            <a:spLocks noGrp="1"/>
          </p:cNvSpPr>
          <p:nvPr>
            <p:ph type="title"/>
          </p:nvPr>
        </p:nvSpPr>
        <p:spPr>
          <a:xfrm>
            <a:off x="686043" y="436358"/>
            <a:ext cx="4037930" cy="4408488"/>
          </a:xfrm>
        </p:spPr>
        <p:txBody>
          <a:bodyPr vert="horz" lIns="91440" tIns="45720" rIns="91440" bIns="45720" rtlCol="0" anchor="b">
            <a:noAutofit/>
          </a:bodyPr>
          <a:lstStyle/>
          <a:p>
            <a:pPr algn="l"/>
            <a:r>
              <a:rPr lang="en-US" sz="8000" dirty="0">
                <a:solidFill>
                  <a:schemeClr val="bg2"/>
                </a:solidFill>
              </a:rPr>
              <a:t>WAWAC Mental Health Study</a:t>
            </a:r>
          </a:p>
        </p:txBody>
      </p:sp>
      <p:sp>
        <p:nvSpPr>
          <p:cNvPr id="10" name="TextBox 9">
            <a:extLst>
              <a:ext uri="{FF2B5EF4-FFF2-40B4-BE49-F238E27FC236}">
                <a16:creationId xmlns:a16="http://schemas.microsoft.com/office/drawing/2014/main" id="{0B1B7AB8-7070-8ACA-4FF1-71F83240F26F}"/>
              </a:ext>
            </a:extLst>
          </p:cNvPr>
          <p:cNvSpPr txBox="1"/>
          <p:nvPr/>
        </p:nvSpPr>
        <p:spPr>
          <a:xfrm>
            <a:off x="686043" y="5263010"/>
            <a:ext cx="4366488" cy="1200329"/>
          </a:xfrm>
          <a:prstGeom prst="rect">
            <a:avLst/>
          </a:prstGeom>
          <a:noFill/>
        </p:spPr>
        <p:txBody>
          <a:bodyPr wrap="square">
            <a:spAutoFit/>
          </a:bodyPr>
          <a:lstStyle/>
          <a:p>
            <a:r>
              <a:rPr lang="en-US" dirty="0">
                <a:solidFill>
                  <a:schemeClr val="bg2"/>
                </a:solidFill>
              </a:rPr>
              <a:t>Sarina Klein (she/her)</a:t>
            </a:r>
          </a:p>
          <a:p>
            <a:r>
              <a:rPr lang="en-US" dirty="0">
                <a:solidFill>
                  <a:schemeClr val="bg2"/>
                </a:solidFill>
              </a:rPr>
              <a:t>University of Washington</a:t>
            </a:r>
          </a:p>
          <a:p>
            <a:r>
              <a:rPr lang="en-US" dirty="0">
                <a:solidFill>
                  <a:schemeClr val="bg2"/>
                </a:solidFill>
              </a:rPr>
              <a:t>Community-Oriented Public Health Practice</a:t>
            </a:r>
          </a:p>
          <a:p>
            <a:r>
              <a:rPr lang="en-US" dirty="0">
                <a:solidFill>
                  <a:schemeClr val="bg2"/>
                </a:solidFill>
              </a:rPr>
              <a:t>2023-2024 Practicum Project</a:t>
            </a:r>
          </a:p>
        </p:txBody>
      </p:sp>
    </p:spTree>
    <p:extLst>
      <p:ext uri="{BB962C8B-B14F-4D97-AF65-F5344CB8AC3E}">
        <p14:creationId xmlns:p14="http://schemas.microsoft.com/office/powerpoint/2010/main" val="13577542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E39AA-537E-05CE-BBB9-EBE9260C87B1}"/>
              </a:ext>
            </a:extLst>
          </p:cNvPr>
          <p:cNvSpPr>
            <a:spLocks noGrp="1"/>
          </p:cNvSpPr>
          <p:nvPr>
            <p:ph type="title"/>
          </p:nvPr>
        </p:nvSpPr>
        <p:spPr/>
        <p:txBody>
          <a:bodyPr/>
          <a:lstStyle/>
          <a:p>
            <a:r>
              <a:rPr lang="en-US" dirty="0"/>
              <a:t>KEY TAKEAWAYS</a:t>
            </a:r>
          </a:p>
        </p:txBody>
      </p:sp>
      <p:sp>
        <p:nvSpPr>
          <p:cNvPr id="3" name="Content Placeholder 2">
            <a:extLst>
              <a:ext uri="{FF2B5EF4-FFF2-40B4-BE49-F238E27FC236}">
                <a16:creationId xmlns:a16="http://schemas.microsoft.com/office/drawing/2014/main" id="{1994B1F3-1FB8-84B5-85CC-5EF8788AD8CB}"/>
              </a:ext>
            </a:extLst>
          </p:cNvPr>
          <p:cNvSpPr>
            <a:spLocks noGrp="1"/>
          </p:cNvSpPr>
          <p:nvPr>
            <p:ph idx="1"/>
          </p:nvPr>
        </p:nvSpPr>
        <p:spPr/>
        <p:txBody>
          <a:bodyPr>
            <a:normAutofit/>
          </a:bodyPr>
          <a:lstStyle/>
          <a:p>
            <a:pPr marL="0" indent="0">
              <a:buNone/>
            </a:pPr>
            <a:r>
              <a:rPr lang="en-US" sz="3200" dirty="0"/>
              <a:t>Addressing Mental Health &amp; Stigma</a:t>
            </a:r>
          </a:p>
          <a:p>
            <a:pPr marL="0" indent="0">
              <a:buNone/>
            </a:pPr>
            <a:endParaRPr lang="en-US" sz="3200" dirty="0"/>
          </a:p>
          <a:p>
            <a:pPr marL="0" indent="0">
              <a:buNone/>
            </a:pPr>
            <a:r>
              <a:rPr lang="en-US" sz="3200" b="1" dirty="0"/>
              <a:t>Importance of Culturally Competent Resources</a:t>
            </a:r>
          </a:p>
          <a:p>
            <a:pPr marL="0" indent="0">
              <a:buNone/>
            </a:pPr>
            <a:endParaRPr lang="en-US" sz="3200" dirty="0"/>
          </a:p>
          <a:p>
            <a:pPr marL="0" indent="0">
              <a:buNone/>
            </a:pPr>
            <a:r>
              <a:rPr lang="en-US" sz="3200" dirty="0"/>
              <a:t>Linguistically &amp; Culturally Relevant Educational Materials</a:t>
            </a:r>
          </a:p>
        </p:txBody>
      </p:sp>
    </p:spTree>
    <p:extLst>
      <p:ext uri="{BB962C8B-B14F-4D97-AF65-F5344CB8AC3E}">
        <p14:creationId xmlns:p14="http://schemas.microsoft.com/office/powerpoint/2010/main" val="5326993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E39AA-537E-05CE-BBB9-EBE9260C87B1}"/>
              </a:ext>
            </a:extLst>
          </p:cNvPr>
          <p:cNvSpPr>
            <a:spLocks noGrp="1"/>
          </p:cNvSpPr>
          <p:nvPr>
            <p:ph type="title"/>
          </p:nvPr>
        </p:nvSpPr>
        <p:spPr/>
        <p:txBody>
          <a:bodyPr/>
          <a:lstStyle/>
          <a:p>
            <a:r>
              <a:rPr lang="en-US" dirty="0"/>
              <a:t>KEY TAKEAWAYS</a:t>
            </a:r>
          </a:p>
        </p:txBody>
      </p:sp>
      <p:sp>
        <p:nvSpPr>
          <p:cNvPr id="3" name="Content Placeholder 2">
            <a:extLst>
              <a:ext uri="{FF2B5EF4-FFF2-40B4-BE49-F238E27FC236}">
                <a16:creationId xmlns:a16="http://schemas.microsoft.com/office/drawing/2014/main" id="{1994B1F3-1FB8-84B5-85CC-5EF8788AD8CB}"/>
              </a:ext>
            </a:extLst>
          </p:cNvPr>
          <p:cNvSpPr>
            <a:spLocks noGrp="1"/>
          </p:cNvSpPr>
          <p:nvPr>
            <p:ph idx="1"/>
          </p:nvPr>
        </p:nvSpPr>
        <p:spPr/>
        <p:txBody>
          <a:bodyPr>
            <a:normAutofit/>
          </a:bodyPr>
          <a:lstStyle/>
          <a:p>
            <a:pPr marL="0" indent="0">
              <a:buNone/>
            </a:pPr>
            <a:r>
              <a:rPr lang="en-US" sz="3200" dirty="0"/>
              <a:t>Addressing Mental Health &amp; Stigma</a:t>
            </a:r>
          </a:p>
          <a:p>
            <a:pPr marL="0" indent="0">
              <a:buNone/>
            </a:pPr>
            <a:endParaRPr lang="en-US" sz="3200" dirty="0"/>
          </a:p>
          <a:p>
            <a:pPr marL="0" indent="0">
              <a:buNone/>
            </a:pPr>
            <a:r>
              <a:rPr lang="en-US" sz="3200" dirty="0"/>
              <a:t>Importance of Culturally Competent Resources</a:t>
            </a:r>
          </a:p>
          <a:p>
            <a:pPr marL="0" indent="0">
              <a:buNone/>
            </a:pPr>
            <a:endParaRPr lang="en-US" sz="3200" dirty="0"/>
          </a:p>
          <a:p>
            <a:pPr marL="0" indent="0">
              <a:buNone/>
            </a:pPr>
            <a:r>
              <a:rPr lang="en-US" sz="3200" b="1" dirty="0"/>
              <a:t>Linguistically &amp; Culturally Relevant Educational Materials</a:t>
            </a:r>
          </a:p>
        </p:txBody>
      </p:sp>
    </p:spTree>
    <p:extLst>
      <p:ext uri="{BB962C8B-B14F-4D97-AF65-F5344CB8AC3E}">
        <p14:creationId xmlns:p14="http://schemas.microsoft.com/office/powerpoint/2010/main" val="30535339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C1CDA39-2C63-0FDC-AE2D-2C2D690140E9}"/>
              </a:ext>
            </a:extLst>
          </p:cNvPr>
          <p:cNvPicPr>
            <a:picLocks noChangeAspect="1"/>
          </p:cNvPicPr>
          <p:nvPr/>
        </p:nvPicPr>
        <p:blipFill>
          <a:blip r:embed="rId2"/>
          <a:stretch>
            <a:fillRect/>
          </a:stretch>
        </p:blipFill>
        <p:spPr>
          <a:xfrm>
            <a:off x="1048331" y="104880"/>
            <a:ext cx="3869104" cy="6581333"/>
          </a:xfrm>
          <a:prstGeom prst="rect">
            <a:avLst/>
          </a:prstGeom>
        </p:spPr>
      </p:pic>
      <p:pic>
        <p:nvPicPr>
          <p:cNvPr id="5" name="Picture 4">
            <a:extLst>
              <a:ext uri="{FF2B5EF4-FFF2-40B4-BE49-F238E27FC236}">
                <a16:creationId xmlns:a16="http://schemas.microsoft.com/office/drawing/2014/main" id="{FE9237BC-D5EA-C958-22BA-738B6ED68F2E}"/>
              </a:ext>
            </a:extLst>
          </p:cNvPr>
          <p:cNvPicPr>
            <a:picLocks noChangeAspect="1"/>
          </p:cNvPicPr>
          <p:nvPr/>
        </p:nvPicPr>
        <p:blipFill rotWithShape="1">
          <a:blip r:embed="rId3"/>
          <a:srcRect l="1077" t="15601" r="13574" b="244"/>
          <a:stretch/>
        </p:blipFill>
        <p:spPr>
          <a:xfrm>
            <a:off x="5507530" y="147466"/>
            <a:ext cx="5856272" cy="3248081"/>
          </a:xfrm>
          <a:prstGeom prst="rect">
            <a:avLst/>
          </a:prstGeom>
        </p:spPr>
      </p:pic>
      <p:pic>
        <p:nvPicPr>
          <p:cNvPr id="6" name="Picture 5">
            <a:extLst>
              <a:ext uri="{FF2B5EF4-FFF2-40B4-BE49-F238E27FC236}">
                <a16:creationId xmlns:a16="http://schemas.microsoft.com/office/drawing/2014/main" id="{2A85009E-2701-D903-56BC-49BE4243C48B}"/>
              </a:ext>
            </a:extLst>
          </p:cNvPr>
          <p:cNvPicPr>
            <a:picLocks noChangeAspect="1"/>
          </p:cNvPicPr>
          <p:nvPr/>
        </p:nvPicPr>
        <p:blipFill rotWithShape="1">
          <a:blip r:embed="rId4"/>
          <a:srcRect l="2316" t="227" r="-13405" b="8379"/>
          <a:stretch/>
        </p:blipFill>
        <p:spPr>
          <a:xfrm>
            <a:off x="5507530" y="3544600"/>
            <a:ext cx="6810530" cy="3165934"/>
          </a:xfrm>
          <a:prstGeom prst="rect">
            <a:avLst/>
          </a:prstGeom>
        </p:spPr>
      </p:pic>
    </p:spTree>
    <p:extLst>
      <p:ext uri="{BB962C8B-B14F-4D97-AF65-F5344CB8AC3E}">
        <p14:creationId xmlns:p14="http://schemas.microsoft.com/office/powerpoint/2010/main" val="23579295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961D8973-EAA9-459A-AF59-BBB4233D6C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FB664A-54CF-BFF5-A275-42C07D6CFD57}"/>
              </a:ext>
            </a:extLst>
          </p:cNvPr>
          <p:cNvSpPr>
            <a:spLocks noGrp="1"/>
          </p:cNvSpPr>
          <p:nvPr>
            <p:ph type="title"/>
          </p:nvPr>
        </p:nvSpPr>
        <p:spPr>
          <a:xfrm>
            <a:off x="784743" y="685800"/>
            <a:ext cx="5793475" cy="1485900"/>
          </a:xfrm>
        </p:spPr>
        <p:txBody>
          <a:bodyPr>
            <a:normAutofit/>
          </a:bodyPr>
          <a:lstStyle/>
          <a:p>
            <a:r>
              <a:rPr lang="en-US"/>
              <a:t>POTENTIAL NEXT STEPS</a:t>
            </a:r>
            <a:endParaRPr lang="en-US" dirty="0"/>
          </a:p>
        </p:txBody>
      </p:sp>
      <p:sp>
        <p:nvSpPr>
          <p:cNvPr id="3" name="Content Placeholder 2">
            <a:extLst>
              <a:ext uri="{FF2B5EF4-FFF2-40B4-BE49-F238E27FC236}">
                <a16:creationId xmlns:a16="http://schemas.microsoft.com/office/drawing/2014/main" id="{1B8D5D24-39ED-9EDA-0752-CC10110D1FF2}"/>
              </a:ext>
            </a:extLst>
          </p:cNvPr>
          <p:cNvSpPr>
            <a:spLocks noGrp="1"/>
          </p:cNvSpPr>
          <p:nvPr>
            <p:ph idx="1"/>
          </p:nvPr>
        </p:nvSpPr>
        <p:spPr>
          <a:xfrm>
            <a:off x="784742" y="1845733"/>
            <a:ext cx="5793475" cy="4724400"/>
          </a:xfrm>
        </p:spPr>
        <p:txBody>
          <a:bodyPr>
            <a:normAutofit lnSpcReduction="10000"/>
          </a:bodyPr>
          <a:lstStyle/>
          <a:p>
            <a:r>
              <a:rPr lang="en-US" sz="2400" dirty="0"/>
              <a:t>Integrate mental health awareness into existing programs &amp; messaging</a:t>
            </a:r>
          </a:p>
          <a:p>
            <a:pPr marL="0" indent="0">
              <a:buNone/>
            </a:pPr>
            <a:endParaRPr lang="en-US" sz="2400" dirty="0"/>
          </a:p>
          <a:p>
            <a:r>
              <a:rPr lang="en-US" sz="2400" dirty="0"/>
              <a:t>Share research findings with key service providers</a:t>
            </a:r>
          </a:p>
          <a:p>
            <a:pPr marL="0" indent="0">
              <a:buNone/>
            </a:pPr>
            <a:endParaRPr lang="en-US" sz="2400" dirty="0"/>
          </a:p>
          <a:p>
            <a:r>
              <a:rPr lang="en-US" sz="2400" dirty="0"/>
              <a:t>Collaborate with other mental health &amp; African non-profits in WA</a:t>
            </a:r>
          </a:p>
          <a:p>
            <a:pPr marL="0" indent="0">
              <a:buNone/>
            </a:pPr>
            <a:endParaRPr lang="en-US" sz="2400" dirty="0"/>
          </a:p>
          <a:p>
            <a:r>
              <a:rPr lang="en-US" sz="2400" dirty="0"/>
              <a:t>Continue researching the needs of the West African community</a:t>
            </a:r>
          </a:p>
          <a:p>
            <a:endParaRPr lang="en-US" sz="1700" dirty="0"/>
          </a:p>
        </p:txBody>
      </p:sp>
      <p:sp>
        <p:nvSpPr>
          <p:cNvPr id="18" name="Rectangle 17">
            <a:extLst>
              <a:ext uri="{FF2B5EF4-FFF2-40B4-BE49-F238E27FC236}">
                <a16:creationId xmlns:a16="http://schemas.microsoft.com/office/drawing/2014/main" id="{FBEA8A33-C0D0-416D-8359-724B8828C7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661"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4" name="Picture 3" descr="A group of framed art on a table&#10;&#10;Description automatically generated">
            <a:extLst>
              <a:ext uri="{FF2B5EF4-FFF2-40B4-BE49-F238E27FC236}">
                <a16:creationId xmlns:a16="http://schemas.microsoft.com/office/drawing/2014/main" id="{9148BFE7-0514-E061-251C-64BAEB8291E7}"/>
              </a:ext>
            </a:extLst>
          </p:cNvPr>
          <p:cNvPicPr>
            <a:picLocks noChangeAspect="1"/>
          </p:cNvPicPr>
          <p:nvPr/>
        </p:nvPicPr>
        <p:blipFill rotWithShape="1">
          <a:blip r:embed="rId2"/>
          <a:srcRect l="31301" r="18614"/>
          <a:stretch/>
        </p:blipFill>
        <p:spPr>
          <a:xfrm>
            <a:off x="7612261" y="10"/>
            <a:ext cx="4579739" cy="6857990"/>
          </a:xfrm>
          <a:prstGeom prst="rect">
            <a:avLst/>
          </a:prstGeom>
        </p:spPr>
      </p:pic>
    </p:spTree>
    <p:extLst>
      <p:ext uri="{BB962C8B-B14F-4D97-AF65-F5344CB8AC3E}">
        <p14:creationId xmlns:p14="http://schemas.microsoft.com/office/powerpoint/2010/main" val="5863079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91575-EEF3-FAA0-040C-9730DA14F1A4}"/>
              </a:ext>
            </a:extLst>
          </p:cNvPr>
          <p:cNvSpPr>
            <a:spLocks noGrp="1"/>
          </p:cNvSpPr>
          <p:nvPr>
            <p:ph type="ctrTitle"/>
          </p:nvPr>
        </p:nvSpPr>
        <p:spPr/>
        <p:txBody>
          <a:bodyPr/>
          <a:lstStyle/>
          <a:p>
            <a:r>
              <a:rPr lang="en-US" dirty="0"/>
              <a:t>THANK YOU!</a:t>
            </a:r>
          </a:p>
        </p:txBody>
      </p:sp>
      <p:sp>
        <p:nvSpPr>
          <p:cNvPr id="3" name="Subtitle 2">
            <a:extLst>
              <a:ext uri="{FF2B5EF4-FFF2-40B4-BE49-F238E27FC236}">
                <a16:creationId xmlns:a16="http://schemas.microsoft.com/office/drawing/2014/main" id="{4B6DFF68-43DC-FA44-E979-5A1D90DA414B}"/>
              </a:ext>
            </a:extLst>
          </p:cNvPr>
          <p:cNvSpPr>
            <a:spLocks noGrp="1"/>
          </p:cNvSpPr>
          <p:nvPr>
            <p:ph type="subTitle" idx="1"/>
          </p:nvPr>
        </p:nvSpPr>
        <p:spPr/>
        <p:txBody>
          <a:bodyPr/>
          <a:lstStyle/>
          <a:p>
            <a:r>
              <a:rPr lang="en-US" dirty="0"/>
              <a:t>Q&amp;A</a:t>
            </a:r>
          </a:p>
        </p:txBody>
      </p:sp>
    </p:spTree>
    <p:extLst>
      <p:ext uri="{BB962C8B-B14F-4D97-AF65-F5344CB8AC3E}">
        <p14:creationId xmlns:p14="http://schemas.microsoft.com/office/powerpoint/2010/main" val="38397177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96282C0-351C-48EE-A89D-D662C5DB25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BDD21E-4D10-C0FD-0066-99C2DFE3AD70}"/>
              </a:ext>
            </a:extLst>
          </p:cNvPr>
          <p:cNvSpPr>
            <a:spLocks noGrp="1"/>
          </p:cNvSpPr>
          <p:nvPr>
            <p:ph type="title"/>
          </p:nvPr>
        </p:nvSpPr>
        <p:spPr>
          <a:xfrm>
            <a:off x="5100824" y="685800"/>
            <a:ext cx="6176776" cy="1485900"/>
          </a:xfrm>
        </p:spPr>
        <p:txBody>
          <a:bodyPr>
            <a:normAutofit/>
          </a:bodyPr>
          <a:lstStyle/>
          <a:p>
            <a:r>
              <a:rPr lang="en-US" dirty="0"/>
              <a:t>BACKGROUND</a:t>
            </a:r>
          </a:p>
        </p:txBody>
      </p:sp>
      <p:pic>
        <p:nvPicPr>
          <p:cNvPr id="4" name="Picture 3" descr="A table with various objects on it&#10;&#10;Description automatically generated">
            <a:extLst>
              <a:ext uri="{FF2B5EF4-FFF2-40B4-BE49-F238E27FC236}">
                <a16:creationId xmlns:a16="http://schemas.microsoft.com/office/drawing/2014/main" id="{64AEA55E-0195-8C8A-7F48-8C08D9F371C8}"/>
              </a:ext>
            </a:extLst>
          </p:cNvPr>
          <p:cNvPicPr>
            <a:picLocks noChangeAspect="1"/>
          </p:cNvPicPr>
          <p:nvPr/>
        </p:nvPicPr>
        <p:blipFill rotWithShape="1">
          <a:blip r:embed="rId2"/>
          <a:srcRect t="13467" b="1502"/>
          <a:stretch/>
        </p:blipFill>
        <p:spPr>
          <a:xfrm rot="5400000">
            <a:off x="-1242228" y="1242227"/>
            <a:ext cx="6858000" cy="4373546"/>
          </a:xfrm>
          <a:prstGeom prst="rect">
            <a:avLst/>
          </a:prstGeom>
        </p:spPr>
      </p:pic>
      <p:sp>
        <p:nvSpPr>
          <p:cNvPr id="11" name="Rectangle 10">
            <a:extLst>
              <a:ext uri="{FF2B5EF4-FFF2-40B4-BE49-F238E27FC236}">
                <a16:creationId xmlns:a16="http://schemas.microsoft.com/office/drawing/2014/main" id="{1B35EC73-2F87-44A7-B231-91053659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354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A5972048-9B13-E7E3-39F8-7A3B2A333015}"/>
              </a:ext>
            </a:extLst>
          </p:cNvPr>
          <p:cNvSpPr>
            <a:spLocks noGrp="1"/>
          </p:cNvSpPr>
          <p:nvPr>
            <p:ph idx="1"/>
          </p:nvPr>
        </p:nvSpPr>
        <p:spPr>
          <a:xfrm>
            <a:off x="5080084" y="1819660"/>
            <a:ext cx="6176776" cy="3581400"/>
          </a:xfrm>
        </p:spPr>
        <p:txBody>
          <a:bodyPr>
            <a:noAutofit/>
          </a:bodyPr>
          <a:lstStyle/>
          <a:p>
            <a:r>
              <a:rPr lang="en-US" sz="2400" dirty="0"/>
              <a:t>Established in 2017 in Lynwood, WA</a:t>
            </a:r>
          </a:p>
          <a:p>
            <a:pPr marL="0" indent="0">
              <a:buNone/>
            </a:pPr>
            <a:endParaRPr lang="en-US" sz="2400" dirty="0"/>
          </a:p>
          <a:p>
            <a:r>
              <a:rPr lang="en-US" sz="2400" dirty="0"/>
              <a:t>Snohomish, Pierce, and King Counties</a:t>
            </a:r>
          </a:p>
          <a:p>
            <a:pPr marL="0" indent="0">
              <a:buNone/>
            </a:pPr>
            <a:endParaRPr lang="en-US" sz="2400" dirty="0"/>
          </a:p>
          <a:p>
            <a:r>
              <a:rPr lang="en-US" sz="2400" dirty="0"/>
              <a:t>2-1-1 for 20,000 West Africans in WA</a:t>
            </a:r>
          </a:p>
          <a:p>
            <a:pPr marL="0" indent="0">
              <a:buNone/>
            </a:pPr>
            <a:endParaRPr lang="en-US" sz="2400" dirty="0"/>
          </a:p>
          <a:p>
            <a:r>
              <a:rPr lang="en-US" sz="2400" dirty="0"/>
              <a:t>Provides wrapped-around services</a:t>
            </a:r>
          </a:p>
          <a:p>
            <a:pPr marL="0" indent="0">
              <a:buNone/>
            </a:pPr>
            <a:endParaRPr lang="en-US" sz="2400" dirty="0"/>
          </a:p>
          <a:p>
            <a:r>
              <a:rPr lang="en-US" sz="2400" dirty="0"/>
              <a:t>Vibrant &amp; Welcoming</a:t>
            </a:r>
          </a:p>
        </p:txBody>
      </p:sp>
    </p:spTree>
    <p:extLst>
      <p:ext uri="{BB962C8B-B14F-4D97-AF65-F5344CB8AC3E}">
        <p14:creationId xmlns:p14="http://schemas.microsoft.com/office/powerpoint/2010/main" val="1836004834"/>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group of statues on a table&#10;&#10;Description automatically generated">
            <a:extLst>
              <a:ext uri="{FF2B5EF4-FFF2-40B4-BE49-F238E27FC236}">
                <a16:creationId xmlns:a16="http://schemas.microsoft.com/office/drawing/2014/main" id="{CFDE9534-1508-8CA7-01EA-03BEB1EA733C}"/>
              </a:ext>
            </a:extLst>
          </p:cNvPr>
          <p:cNvPicPr>
            <a:picLocks noChangeAspect="1"/>
          </p:cNvPicPr>
          <p:nvPr/>
        </p:nvPicPr>
        <p:blipFill rotWithShape="1">
          <a:blip r:embed="rId2"/>
          <a:srcRect t="5458" b="19542"/>
          <a:stretch/>
        </p:blipFill>
        <p:spPr>
          <a:xfrm>
            <a:off x="20" y="-1"/>
            <a:ext cx="12191980" cy="6858000"/>
          </a:xfrm>
          <a:prstGeom prst="rect">
            <a:avLst/>
          </a:prstGeom>
        </p:spPr>
      </p:pic>
      <p:sp>
        <p:nvSpPr>
          <p:cNvPr id="9" name="Rectangle 8">
            <a:extLst>
              <a:ext uri="{FF2B5EF4-FFF2-40B4-BE49-F238E27FC236}">
                <a16:creationId xmlns:a16="http://schemas.microsoft.com/office/drawing/2014/main" id="{3CBA2BA5-DF4D-437C-9273-F945CF857D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7948" y="1838152"/>
            <a:ext cx="5607908" cy="372444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7754EA86-2D7A-4D51-B5F6-DA6349D5F4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1087261" y="1405049"/>
            <a:ext cx="2131466" cy="1830903"/>
          </a:xfrm>
          <a:custGeom>
            <a:avLst/>
            <a:gdLst>
              <a:gd name="connsiteX0" fmla="*/ 2308583 w 2308583"/>
              <a:gd name="connsiteY0" fmla="*/ 1983044 h 1983044"/>
              <a:gd name="connsiteX1" fmla="*/ 462 w 2308583"/>
              <a:gd name="connsiteY1" fmla="*/ 1983044 h 1983044"/>
              <a:gd name="connsiteX2" fmla="*/ 0 w 2308583"/>
              <a:gd name="connsiteY2" fmla="*/ 1711185 h 1983044"/>
              <a:gd name="connsiteX3" fmla="*/ 2022607 w 2308583"/>
              <a:gd name="connsiteY3" fmla="*/ 1712117 h 1983044"/>
              <a:gd name="connsiteX4" fmla="*/ 2022607 w 2308583"/>
              <a:gd name="connsiteY4" fmla="*/ 0 h 1983044"/>
              <a:gd name="connsiteX5" fmla="*/ 2308583 w 2308583"/>
              <a:gd name="connsiteY5" fmla="*/ 0 h 1983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8583" h="1983044">
                <a:moveTo>
                  <a:pt x="2308583" y="1983044"/>
                </a:moveTo>
                <a:lnTo>
                  <a:pt x="462" y="1983044"/>
                </a:lnTo>
                <a:cubicBezTo>
                  <a:pt x="-462" y="1889214"/>
                  <a:pt x="923" y="1805015"/>
                  <a:pt x="0" y="1711185"/>
                </a:cubicBezTo>
                <a:lnTo>
                  <a:pt x="2022607" y="1712117"/>
                </a:lnTo>
                <a:lnTo>
                  <a:pt x="2022607" y="0"/>
                </a:lnTo>
                <a:lnTo>
                  <a:pt x="2308583" y="0"/>
                </a:lnTo>
                <a:close/>
              </a:path>
            </a:pathLst>
          </a:custGeom>
          <a:solidFill>
            <a:schemeClr val="tx1">
              <a:alpha val="70000"/>
            </a:schemeClr>
          </a:solidFill>
          <a:ln w="0">
            <a:noFill/>
            <a:prstDash val="solid"/>
            <a:round/>
            <a:headEnd/>
            <a:tailEnd/>
          </a:ln>
        </p:spPr>
        <p:txBody>
          <a:bodyPr/>
          <a:lstStyle/>
          <a:p>
            <a:endParaRPr lang="en-US"/>
          </a:p>
        </p:txBody>
      </p:sp>
      <p:sp>
        <p:nvSpPr>
          <p:cNvPr id="2" name="Title 1">
            <a:extLst>
              <a:ext uri="{FF2B5EF4-FFF2-40B4-BE49-F238E27FC236}">
                <a16:creationId xmlns:a16="http://schemas.microsoft.com/office/drawing/2014/main" id="{22D5730D-76BE-27FA-70E9-852CCA2728BD}"/>
              </a:ext>
            </a:extLst>
          </p:cNvPr>
          <p:cNvSpPr>
            <a:spLocks noGrp="1"/>
          </p:cNvSpPr>
          <p:nvPr>
            <p:ph type="title"/>
          </p:nvPr>
        </p:nvSpPr>
        <p:spPr>
          <a:xfrm>
            <a:off x="1885959" y="2185352"/>
            <a:ext cx="4891887" cy="1025935"/>
          </a:xfrm>
        </p:spPr>
        <p:txBody>
          <a:bodyPr anchor="ctr">
            <a:normAutofit/>
          </a:bodyPr>
          <a:lstStyle/>
          <a:p>
            <a:r>
              <a:rPr lang="en-US" sz="3600" dirty="0"/>
              <a:t>PROJECT OVERVIEW</a:t>
            </a:r>
          </a:p>
        </p:txBody>
      </p:sp>
      <p:sp>
        <p:nvSpPr>
          <p:cNvPr id="3" name="Content Placeholder 2">
            <a:extLst>
              <a:ext uri="{FF2B5EF4-FFF2-40B4-BE49-F238E27FC236}">
                <a16:creationId xmlns:a16="http://schemas.microsoft.com/office/drawing/2014/main" id="{F19366A1-8DC3-394C-D56F-D9ED0A5C6DE2}"/>
              </a:ext>
            </a:extLst>
          </p:cNvPr>
          <p:cNvSpPr>
            <a:spLocks noGrp="1"/>
          </p:cNvSpPr>
          <p:nvPr>
            <p:ph idx="1"/>
          </p:nvPr>
        </p:nvSpPr>
        <p:spPr>
          <a:xfrm>
            <a:off x="1885959" y="3211287"/>
            <a:ext cx="4891887" cy="2068284"/>
          </a:xfrm>
        </p:spPr>
        <p:txBody>
          <a:bodyPr>
            <a:normAutofit fontScale="92500" lnSpcReduction="20000"/>
          </a:bodyPr>
          <a:lstStyle/>
          <a:p>
            <a:r>
              <a:rPr lang="en-US" dirty="0"/>
              <a:t>Mental Health = organizational priority</a:t>
            </a:r>
          </a:p>
          <a:p>
            <a:r>
              <a:rPr lang="en-US" dirty="0"/>
              <a:t>Lack of existing information on mental health status</a:t>
            </a:r>
          </a:p>
          <a:p>
            <a:r>
              <a:rPr lang="en-US" dirty="0"/>
              <a:t>Gather preliminary data &amp; community recommendations</a:t>
            </a:r>
          </a:p>
          <a:p>
            <a:r>
              <a:rPr lang="en-US" dirty="0"/>
              <a:t>Inform future programing &amp; outreach efforts</a:t>
            </a:r>
          </a:p>
        </p:txBody>
      </p:sp>
    </p:spTree>
    <p:extLst>
      <p:ext uri="{BB962C8B-B14F-4D97-AF65-F5344CB8AC3E}">
        <p14:creationId xmlns:p14="http://schemas.microsoft.com/office/powerpoint/2010/main" val="2718251433"/>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BA0B8-3E8F-51C2-BA4C-8510A5FE1246}"/>
              </a:ext>
            </a:extLst>
          </p:cNvPr>
          <p:cNvSpPr>
            <a:spLocks noGrp="1"/>
          </p:cNvSpPr>
          <p:nvPr>
            <p:ph type="title"/>
          </p:nvPr>
        </p:nvSpPr>
        <p:spPr/>
        <p:txBody>
          <a:bodyPr/>
          <a:lstStyle/>
          <a:p>
            <a:r>
              <a:rPr lang="en-US" dirty="0"/>
              <a:t>METHODS</a:t>
            </a:r>
          </a:p>
        </p:txBody>
      </p:sp>
      <p:graphicFrame>
        <p:nvGraphicFramePr>
          <p:cNvPr id="5" name="Content Placeholder 2">
            <a:extLst>
              <a:ext uri="{FF2B5EF4-FFF2-40B4-BE49-F238E27FC236}">
                <a16:creationId xmlns:a16="http://schemas.microsoft.com/office/drawing/2014/main" id="{A2955326-DA73-FF1F-C674-B65A92CB1C32}"/>
              </a:ext>
            </a:extLst>
          </p:cNvPr>
          <p:cNvGraphicFramePr>
            <a:graphicFrameLocks noGrp="1"/>
          </p:cNvGraphicFramePr>
          <p:nvPr>
            <p:ph idx="1"/>
            <p:extLst>
              <p:ext uri="{D42A27DB-BD31-4B8C-83A1-F6EECF244321}">
                <p14:modId xmlns:p14="http://schemas.microsoft.com/office/powerpoint/2010/main" val="2854466918"/>
              </p:ext>
            </p:extLst>
          </p:nvPr>
        </p:nvGraphicFramePr>
        <p:xfrm>
          <a:off x="656166" y="2404533"/>
          <a:ext cx="10879667" cy="30381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274754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4DD7F-B042-3DCE-5EE4-81B577BB8FB4}"/>
              </a:ext>
            </a:extLst>
          </p:cNvPr>
          <p:cNvSpPr>
            <a:spLocks noGrp="1"/>
          </p:cNvSpPr>
          <p:nvPr>
            <p:ph type="title"/>
          </p:nvPr>
        </p:nvSpPr>
        <p:spPr>
          <a:xfrm>
            <a:off x="457963" y="2083916"/>
            <a:ext cx="4657569" cy="2157884"/>
          </a:xfrm>
        </p:spPr>
        <p:txBody>
          <a:bodyPr/>
          <a:lstStyle/>
          <a:p>
            <a:r>
              <a:rPr lang="en-US" sz="7200" dirty="0">
                <a:solidFill>
                  <a:schemeClr val="bg2"/>
                </a:solidFill>
              </a:rPr>
              <a:t>Community Member Interviews</a:t>
            </a:r>
            <a:endParaRPr lang="en-US" sz="7200" dirty="0"/>
          </a:p>
        </p:txBody>
      </p:sp>
      <p:sp>
        <p:nvSpPr>
          <p:cNvPr id="7" name="Content Placeholder 6">
            <a:extLst>
              <a:ext uri="{FF2B5EF4-FFF2-40B4-BE49-F238E27FC236}">
                <a16:creationId xmlns:a16="http://schemas.microsoft.com/office/drawing/2014/main" id="{10F19E4F-7391-8033-5A5D-F65DDD204DBC}"/>
              </a:ext>
            </a:extLst>
          </p:cNvPr>
          <p:cNvSpPr>
            <a:spLocks noGrp="1"/>
          </p:cNvSpPr>
          <p:nvPr>
            <p:ph idx="1"/>
          </p:nvPr>
        </p:nvSpPr>
        <p:spPr>
          <a:xfrm>
            <a:off x="6241030" y="1271116"/>
            <a:ext cx="5212080" cy="4694969"/>
          </a:xfrm>
        </p:spPr>
        <p:txBody>
          <a:bodyPr>
            <a:normAutofit/>
          </a:bodyPr>
          <a:lstStyle/>
          <a:p>
            <a:pPr marL="0" indent="0">
              <a:buNone/>
            </a:pPr>
            <a:r>
              <a:rPr lang="en-US" sz="3200" dirty="0"/>
              <a:t>Perceptions of Mental Health/Mental Well-Being</a:t>
            </a:r>
          </a:p>
          <a:p>
            <a:pPr marL="0" indent="0">
              <a:buNone/>
            </a:pPr>
            <a:endParaRPr lang="en-US" sz="3200" dirty="0"/>
          </a:p>
          <a:p>
            <a:pPr marL="0" indent="0">
              <a:buNone/>
            </a:pPr>
            <a:r>
              <a:rPr lang="en-US" sz="3200" dirty="0"/>
              <a:t>Strong Sense of Community Connection</a:t>
            </a:r>
          </a:p>
          <a:p>
            <a:pPr marL="0" indent="0">
              <a:buNone/>
            </a:pPr>
            <a:endParaRPr lang="en-US" sz="3200" dirty="0"/>
          </a:p>
          <a:p>
            <a:pPr marL="0" indent="0">
              <a:buNone/>
            </a:pPr>
            <a:r>
              <a:rPr lang="en-US" sz="3200" dirty="0"/>
              <a:t>Elements of Support-Seeking Behaviors</a:t>
            </a:r>
          </a:p>
        </p:txBody>
      </p:sp>
    </p:spTree>
    <p:extLst>
      <p:ext uri="{BB962C8B-B14F-4D97-AF65-F5344CB8AC3E}">
        <p14:creationId xmlns:p14="http://schemas.microsoft.com/office/powerpoint/2010/main" val="29439453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4DD7F-B042-3DCE-5EE4-81B577BB8FB4}"/>
              </a:ext>
            </a:extLst>
          </p:cNvPr>
          <p:cNvSpPr>
            <a:spLocks noGrp="1"/>
          </p:cNvSpPr>
          <p:nvPr>
            <p:ph type="title"/>
          </p:nvPr>
        </p:nvSpPr>
        <p:spPr>
          <a:xfrm>
            <a:off x="187029" y="2160116"/>
            <a:ext cx="5212080" cy="2157884"/>
          </a:xfrm>
        </p:spPr>
        <p:txBody>
          <a:bodyPr/>
          <a:lstStyle/>
          <a:p>
            <a:r>
              <a:rPr lang="en-US" sz="6600" dirty="0">
                <a:solidFill>
                  <a:schemeClr val="bg2"/>
                </a:solidFill>
              </a:rPr>
              <a:t>Staff Online Questionnaire</a:t>
            </a:r>
            <a:endParaRPr lang="en-US" sz="6600" dirty="0"/>
          </a:p>
        </p:txBody>
      </p:sp>
      <p:sp>
        <p:nvSpPr>
          <p:cNvPr id="7" name="Content Placeholder 6">
            <a:extLst>
              <a:ext uri="{FF2B5EF4-FFF2-40B4-BE49-F238E27FC236}">
                <a16:creationId xmlns:a16="http://schemas.microsoft.com/office/drawing/2014/main" id="{10F19E4F-7391-8033-5A5D-F65DDD204DBC}"/>
              </a:ext>
            </a:extLst>
          </p:cNvPr>
          <p:cNvSpPr>
            <a:spLocks noGrp="1"/>
          </p:cNvSpPr>
          <p:nvPr>
            <p:ph idx="1"/>
          </p:nvPr>
        </p:nvSpPr>
        <p:spPr>
          <a:xfrm>
            <a:off x="6241030" y="999067"/>
            <a:ext cx="5212080" cy="5350933"/>
          </a:xfrm>
        </p:spPr>
        <p:txBody>
          <a:bodyPr>
            <a:normAutofit lnSpcReduction="10000"/>
          </a:bodyPr>
          <a:lstStyle/>
          <a:p>
            <a:pPr marL="0" indent="0">
              <a:buNone/>
            </a:pPr>
            <a:r>
              <a:rPr lang="en-US" sz="3200" dirty="0"/>
              <a:t>Perceptions of Mental Health &amp; WAWAC Community</a:t>
            </a:r>
          </a:p>
          <a:p>
            <a:pPr marL="0" indent="0">
              <a:buNone/>
            </a:pPr>
            <a:endParaRPr lang="en-US" sz="3200" dirty="0"/>
          </a:p>
          <a:p>
            <a:pPr marL="0" indent="0">
              <a:buNone/>
            </a:pPr>
            <a:r>
              <a:rPr lang="en-US" sz="3200" dirty="0"/>
              <a:t>Frequency of Request vs. Referrals</a:t>
            </a:r>
          </a:p>
          <a:p>
            <a:pPr marL="0" indent="0">
              <a:buNone/>
            </a:pPr>
            <a:endParaRPr lang="en-US" sz="3200" dirty="0"/>
          </a:p>
          <a:p>
            <a:pPr marL="0" indent="0">
              <a:buNone/>
            </a:pPr>
            <a:r>
              <a:rPr lang="en-US" sz="3200" dirty="0"/>
              <a:t>Types of counseling services</a:t>
            </a:r>
          </a:p>
          <a:p>
            <a:pPr marL="0" indent="0">
              <a:buNone/>
            </a:pPr>
            <a:endParaRPr lang="en-US" sz="3200" dirty="0"/>
          </a:p>
          <a:p>
            <a:pPr marL="0" indent="0">
              <a:buNone/>
            </a:pPr>
            <a:r>
              <a:rPr lang="en-US" sz="3200" dirty="0"/>
              <a:t>Barriers &amp; Recommendations</a:t>
            </a:r>
          </a:p>
        </p:txBody>
      </p:sp>
    </p:spTree>
    <p:extLst>
      <p:ext uri="{BB962C8B-B14F-4D97-AF65-F5344CB8AC3E}">
        <p14:creationId xmlns:p14="http://schemas.microsoft.com/office/powerpoint/2010/main" val="24167497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B3CFD-0012-8B4F-8C20-92C9343F1339}"/>
              </a:ext>
            </a:extLst>
          </p:cNvPr>
          <p:cNvSpPr>
            <a:spLocks noGrp="1"/>
          </p:cNvSpPr>
          <p:nvPr>
            <p:ph type="title"/>
          </p:nvPr>
        </p:nvSpPr>
        <p:spPr/>
        <p:txBody>
          <a:bodyPr/>
          <a:lstStyle/>
          <a:p>
            <a:r>
              <a:rPr lang="en-US" dirty="0"/>
              <a:t>SUMMARY OF FINDINGS</a:t>
            </a:r>
          </a:p>
        </p:txBody>
      </p:sp>
      <p:graphicFrame>
        <p:nvGraphicFramePr>
          <p:cNvPr id="5" name="Content Placeholder 2">
            <a:extLst>
              <a:ext uri="{FF2B5EF4-FFF2-40B4-BE49-F238E27FC236}">
                <a16:creationId xmlns:a16="http://schemas.microsoft.com/office/drawing/2014/main" id="{06F799D4-69D4-309F-4385-B39E0C61F37D}"/>
              </a:ext>
            </a:extLst>
          </p:cNvPr>
          <p:cNvGraphicFramePr>
            <a:graphicFrameLocks noGrp="1"/>
          </p:cNvGraphicFramePr>
          <p:nvPr>
            <p:ph idx="1"/>
            <p:extLst>
              <p:ext uri="{D42A27DB-BD31-4B8C-83A1-F6EECF244321}">
                <p14:modId xmlns:p14="http://schemas.microsoft.com/office/powerpoint/2010/main" val="1212957196"/>
              </p:ext>
            </p:extLst>
          </p:nvPr>
        </p:nvGraphicFramePr>
        <p:xfrm>
          <a:off x="1371600" y="2074333"/>
          <a:ext cx="9601200" cy="3581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384855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9D9D6BF1-DFF2-4526-9D13-BF339D8C41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25" name="Freeform 6">
              <a:extLst>
                <a:ext uri="{FF2B5EF4-FFF2-40B4-BE49-F238E27FC236}">
                  <a16:creationId xmlns:a16="http://schemas.microsoft.com/office/drawing/2014/main" id="{A54D4DB6-FB18-4CAE-8905-E0053C9256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txBody>
            <a:bodyPr/>
            <a:lstStyle/>
            <a:p>
              <a:endParaRPr lang="en-US"/>
            </a:p>
          </p:txBody>
        </p:sp>
        <p:sp>
          <p:nvSpPr>
            <p:cNvPr id="26" name="Freeform 6">
              <a:extLst>
                <a:ext uri="{FF2B5EF4-FFF2-40B4-BE49-F238E27FC236}">
                  <a16:creationId xmlns:a16="http://schemas.microsoft.com/office/drawing/2014/main" id="{1DBD6488-9429-4FFA-8AE8-C4022C39B0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endParaRPr lang="en-US"/>
            </a:p>
          </p:txBody>
        </p:sp>
      </p:grpSp>
      <p:pic>
        <p:nvPicPr>
          <p:cNvPr id="20" name="Picture 19">
            <a:extLst>
              <a:ext uri="{FF2B5EF4-FFF2-40B4-BE49-F238E27FC236}">
                <a16:creationId xmlns:a16="http://schemas.microsoft.com/office/drawing/2014/main" id="{1B785DE0-9FCA-F4F1-A279-E6B6DAB2BCD6}"/>
              </a:ext>
            </a:extLst>
          </p:cNvPr>
          <p:cNvPicPr>
            <a:picLocks noChangeAspect="1"/>
          </p:cNvPicPr>
          <p:nvPr/>
        </p:nvPicPr>
        <p:blipFill rotWithShape="1">
          <a:blip r:embed="rId2"/>
          <a:srcRect t="9502" b="6212"/>
          <a:stretch/>
        </p:blipFill>
        <p:spPr>
          <a:xfrm>
            <a:off x="20" y="10"/>
            <a:ext cx="12191980" cy="6859300"/>
          </a:xfrm>
          <a:prstGeom prst="rect">
            <a:avLst/>
          </a:prstGeom>
        </p:spPr>
      </p:pic>
      <p:sp>
        <p:nvSpPr>
          <p:cNvPr id="28" name="Rectangle 27">
            <a:extLst>
              <a:ext uri="{FF2B5EF4-FFF2-40B4-BE49-F238E27FC236}">
                <a16:creationId xmlns:a16="http://schemas.microsoft.com/office/drawing/2014/main" id="{310B1DD0-264A-47E3-A16A-C87AFA51E6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8" y="0"/>
            <a:ext cx="12192000" cy="6858000"/>
          </a:xfrm>
          <a:prstGeom prst="rect">
            <a:avLst/>
          </a:prstGeom>
          <a:gradFill flip="none" rotWithShape="1">
            <a:gsLst>
              <a:gs pos="20000">
                <a:schemeClr val="tx2">
                  <a:alpha val="70000"/>
                </a:schemeClr>
              </a:gs>
              <a:gs pos="100000">
                <a:schemeClr val="tx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6">
            <a:extLst>
              <a:ext uri="{FF2B5EF4-FFF2-40B4-BE49-F238E27FC236}">
                <a16:creationId xmlns:a16="http://schemas.microsoft.com/office/drawing/2014/main" id="{69C1BB7B-F21E-41A2-B30C-D8507B960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bg2"/>
          </a:solidFill>
          <a:ln w="0">
            <a:noFill/>
            <a:prstDash val="solid"/>
            <a:round/>
            <a:headEnd/>
            <a:tailEnd/>
          </a:ln>
        </p:spPr>
        <p:txBody>
          <a:bodyPr/>
          <a:lstStyle/>
          <a:p>
            <a:endParaRPr lang="en-US"/>
          </a:p>
        </p:txBody>
      </p:sp>
      <p:sp>
        <p:nvSpPr>
          <p:cNvPr id="32" name="Freeform 6">
            <a:extLst>
              <a:ext uri="{FF2B5EF4-FFF2-40B4-BE49-F238E27FC236}">
                <a16:creationId xmlns:a16="http://schemas.microsoft.com/office/drawing/2014/main" id="{DF6D7DDE-F8A1-4105-9729-F9EB5F81A3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bg2"/>
          </a:solidFill>
          <a:ln w="0">
            <a:noFill/>
            <a:prstDash val="solid"/>
            <a:round/>
            <a:headEnd/>
            <a:tailEnd/>
          </a:ln>
        </p:spPr>
        <p:txBody>
          <a:bodyPr/>
          <a:lstStyle/>
          <a:p>
            <a:endParaRPr lang="en-US"/>
          </a:p>
        </p:txBody>
      </p:sp>
      <p:sp>
        <p:nvSpPr>
          <p:cNvPr id="2" name="Title 1">
            <a:extLst>
              <a:ext uri="{FF2B5EF4-FFF2-40B4-BE49-F238E27FC236}">
                <a16:creationId xmlns:a16="http://schemas.microsoft.com/office/drawing/2014/main" id="{3675458C-D794-B84B-912E-7E74EAA8878C}"/>
              </a:ext>
            </a:extLst>
          </p:cNvPr>
          <p:cNvSpPr>
            <a:spLocks noGrp="1"/>
          </p:cNvSpPr>
          <p:nvPr>
            <p:ph type="title"/>
          </p:nvPr>
        </p:nvSpPr>
        <p:spPr>
          <a:xfrm>
            <a:off x="1915128" y="1788454"/>
            <a:ext cx="8361229" cy="2098226"/>
          </a:xfrm>
        </p:spPr>
        <p:txBody>
          <a:bodyPr vert="horz" lIns="91440" tIns="45720" rIns="91440" bIns="45720" rtlCol="0" anchor="b">
            <a:normAutofit/>
          </a:bodyPr>
          <a:lstStyle/>
          <a:p>
            <a:pPr algn="ctr"/>
            <a:r>
              <a:rPr lang="en-US" sz="2900" i="1">
                <a:solidFill>
                  <a:schemeClr val="bg2"/>
                </a:solidFill>
              </a:rPr>
              <a:t>“I know many people who are facing that but they don’t know that they are facing that. They think that they are okay but they’re not okay. And </a:t>
            </a:r>
            <a:r>
              <a:rPr lang="en-US" sz="2900" b="1" i="1">
                <a:solidFill>
                  <a:schemeClr val="bg2"/>
                </a:solidFill>
              </a:rPr>
              <a:t>you can feel it</a:t>
            </a:r>
            <a:r>
              <a:rPr lang="en-US" sz="2900" i="1">
                <a:solidFill>
                  <a:schemeClr val="bg2"/>
                </a:solidFill>
              </a:rPr>
              <a:t>.”</a:t>
            </a:r>
          </a:p>
        </p:txBody>
      </p:sp>
      <p:sp>
        <p:nvSpPr>
          <p:cNvPr id="3" name="Text Placeholder 2">
            <a:extLst>
              <a:ext uri="{FF2B5EF4-FFF2-40B4-BE49-F238E27FC236}">
                <a16:creationId xmlns:a16="http://schemas.microsoft.com/office/drawing/2014/main" id="{BABF1C9D-A64F-C6CF-EF19-B1B4BCF86FD9}"/>
              </a:ext>
            </a:extLst>
          </p:cNvPr>
          <p:cNvSpPr>
            <a:spLocks noGrp="1"/>
          </p:cNvSpPr>
          <p:nvPr>
            <p:ph type="body" idx="1"/>
          </p:nvPr>
        </p:nvSpPr>
        <p:spPr>
          <a:xfrm>
            <a:off x="2679906" y="3956279"/>
            <a:ext cx="6831673" cy="1086237"/>
          </a:xfrm>
        </p:spPr>
        <p:txBody>
          <a:bodyPr vert="horz" lIns="91440" tIns="45720" rIns="91440" bIns="45720" rtlCol="0">
            <a:normAutofit/>
          </a:bodyPr>
          <a:lstStyle/>
          <a:p>
            <a:pPr algn="ctr">
              <a:spcAft>
                <a:spcPts val="600"/>
              </a:spcAft>
            </a:pPr>
            <a:r>
              <a:rPr lang="en-US" sz="2300">
                <a:solidFill>
                  <a:schemeClr val="bg2"/>
                </a:solidFill>
              </a:rPr>
              <a:t>WAWAC Community Member</a:t>
            </a:r>
          </a:p>
        </p:txBody>
      </p:sp>
    </p:spTree>
    <p:extLst>
      <p:ext uri="{BB962C8B-B14F-4D97-AF65-F5344CB8AC3E}">
        <p14:creationId xmlns:p14="http://schemas.microsoft.com/office/powerpoint/2010/main" val="11498299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E39AA-537E-05CE-BBB9-EBE9260C87B1}"/>
              </a:ext>
            </a:extLst>
          </p:cNvPr>
          <p:cNvSpPr>
            <a:spLocks noGrp="1"/>
          </p:cNvSpPr>
          <p:nvPr>
            <p:ph type="title"/>
          </p:nvPr>
        </p:nvSpPr>
        <p:spPr/>
        <p:txBody>
          <a:bodyPr/>
          <a:lstStyle/>
          <a:p>
            <a:r>
              <a:rPr lang="en-US" dirty="0"/>
              <a:t>KEY TAKEAWAYS</a:t>
            </a:r>
          </a:p>
        </p:txBody>
      </p:sp>
      <p:sp>
        <p:nvSpPr>
          <p:cNvPr id="3" name="Content Placeholder 2">
            <a:extLst>
              <a:ext uri="{FF2B5EF4-FFF2-40B4-BE49-F238E27FC236}">
                <a16:creationId xmlns:a16="http://schemas.microsoft.com/office/drawing/2014/main" id="{1994B1F3-1FB8-84B5-85CC-5EF8788AD8CB}"/>
              </a:ext>
            </a:extLst>
          </p:cNvPr>
          <p:cNvSpPr>
            <a:spLocks noGrp="1"/>
          </p:cNvSpPr>
          <p:nvPr>
            <p:ph idx="1"/>
          </p:nvPr>
        </p:nvSpPr>
        <p:spPr/>
        <p:txBody>
          <a:bodyPr>
            <a:normAutofit/>
          </a:bodyPr>
          <a:lstStyle/>
          <a:p>
            <a:pPr marL="0" indent="0">
              <a:buNone/>
            </a:pPr>
            <a:r>
              <a:rPr lang="en-US" sz="3200" b="1" dirty="0"/>
              <a:t>Addressing Mental Health &amp; Stigma</a:t>
            </a:r>
          </a:p>
          <a:p>
            <a:pPr marL="0" indent="0">
              <a:buNone/>
            </a:pPr>
            <a:endParaRPr lang="en-US" sz="3200" dirty="0"/>
          </a:p>
          <a:p>
            <a:pPr marL="0" indent="0">
              <a:buNone/>
            </a:pPr>
            <a:r>
              <a:rPr lang="en-US" sz="3200" dirty="0"/>
              <a:t>Importance of Culturally Competent Resources</a:t>
            </a:r>
          </a:p>
          <a:p>
            <a:pPr marL="0" indent="0">
              <a:buNone/>
            </a:pPr>
            <a:endParaRPr lang="en-US" sz="3200" dirty="0"/>
          </a:p>
          <a:p>
            <a:pPr marL="0" indent="0">
              <a:buNone/>
            </a:pPr>
            <a:r>
              <a:rPr lang="en-US" sz="3200" dirty="0"/>
              <a:t>Linguistically &amp; Culturally Relevant Educational Materials</a:t>
            </a:r>
          </a:p>
        </p:txBody>
      </p:sp>
    </p:spTree>
    <p:extLst>
      <p:ext uri="{BB962C8B-B14F-4D97-AF65-F5344CB8AC3E}">
        <p14:creationId xmlns:p14="http://schemas.microsoft.com/office/powerpoint/2010/main" val="2287850456"/>
      </p:ext>
    </p:extLst>
  </p:cSld>
  <p:clrMapOvr>
    <a:masterClrMapping/>
  </p:clrMapOvr>
</p:sld>
</file>

<file path=ppt/theme/theme1.xml><?xml version="1.0" encoding="utf-8"?>
<a:theme xmlns:a="http://schemas.openxmlformats.org/drawingml/2006/main" name="Crop">
  <a:themeElements>
    <a:clrScheme name="WAWAC">
      <a:dk1>
        <a:srgbClr val="000000"/>
      </a:dk1>
      <a:lt1>
        <a:srgbClr val="FFFFFF"/>
      </a:lt1>
      <a:dk2>
        <a:srgbClr val="005F15"/>
      </a:dk2>
      <a:lt2>
        <a:srgbClr val="FDFEEE"/>
      </a:lt2>
      <a:accent1>
        <a:srgbClr val="005A07"/>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docProps/app.xml><?xml version="1.0" encoding="utf-8"?>
<Properties xmlns="http://schemas.openxmlformats.org/officeDocument/2006/extended-properties" xmlns:vt="http://schemas.openxmlformats.org/officeDocument/2006/docPropsVTypes">
  <Template>Crop</Template>
  <TotalTime>4797</TotalTime>
  <Words>339</Words>
  <Application>Microsoft Macintosh PowerPoint</Application>
  <PresentationFormat>Widescreen</PresentationFormat>
  <Paragraphs>74</Paragraphs>
  <Slides>14</Slides>
  <Notes>0</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14</vt:i4>
      </vt:variant>
    </vt:vector>
  </HeadingPairs>
  <TitlesOfParts>
    <vt:vector size="16" baseType="lpstr">
      <vt:lpstr>Franklin Gothic Book</vt:lpstr>
      <vt:lpstr>Crop</vt:lpstr>
      <vt:lpstr>WAWAC Mental Health Study</vt:lpstr>
      <vt:lpstr>BACKGROUND</vt:lpstr>
      <vt:lpstr>PROJECT OVERVIEW</vt:lpstr>
      <vt:lpstr>METHODS</vt:lpstr>
      <vt:lpstr>Community Member Interviews</vt:lpstr>
      <vt:lpstr>Staff Online Questionnaire</vt:lpstr>
      <vt:lpstr>SUMMARY OF FINDINGS</vt:lpstr>
      <vt:lpstr>“I know many people who are facing that but they don’t know that they are facing that. They think that they are okay but they’re not okay. And you can feel it.”</vt:lpstr>
      <vt:lpstr>KEY TAKEAWAYS</vt:lpstr>
      <vt:lpstr>KEY TAKEAWAYS</vt:lpstr>
      <vt:lpstr>KEY TAKEAWAYS</vt:lpstr>
      <vt:lpstr>PowerPoint Presentation</vt:lpstr>
      <vt:lpstr>POTENTIAL NEXT STEPS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WAWAC mental health study</dc:title>
  <dc:creator>Sarina Klein</dc:creator>
  <cp:lastModifiedBy>Sarina Klein</cp:lastModifiedBy>
  <cp:revision>2</cp:revision>
  <dcterms:created xsi:type="dcterms:W3CDTF">2024-05-30T01:46:27Z</dcterms:created>
  <dcterms:modified xsi:type="dcterms:W3CDTF">2024-06-05T08:39:11Z</dcterms:modified>
</cp:coreProperties>
</file>