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modernComment_106_D825EBF2.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4" r:id="rId9"/>
    <p:sldId id="263" r:id="rId10"/>
    <p:sldId id="265" r:id="rId11"/>
    <p:sldId id="270" r:id="rId12"/>
    <p:sldId id="267" r:id="rId13"/>
    <p:sldId id="268" r:id="rId14"/>
    <p:sldId id="269" r:id="rId15"/>
    <p:sldId id="272"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A5959DF-E50E-3343-F994-FB23B4C2C5AC}" name="Anthony, Alexandra" initials="AA" userId="S::alexandra.anthony@seattlecolleges.edu::cad225e3-e0f0-4140-867f-e979d335d338"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67"/>
    <p:restoredTop sz="86015"/>
  </p:normalViewPr>
  <p:slideViewPr>
    <p:cSldViewPr snapToGrid="0" snapToObjects="1">
      <p:cViewPr>
        <p:scale>
          <a:sx n="79" d="100"/>
          <a:sy n="79" d="100"/>
        </p:scale>
        <p:origin x="64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modernComment_106_D825EBF2.xml><?xml version="1.0" encoding="utf-8"?>
<p188:cmLst xmlns:a="http://schemas.openxmlformats.org/drawingml/2006/main" xmlns:r="http://schemas.openxmlformats.org/officeDocument/2006/relationships" xmlns:p188="http://schemas.microsoft.com/office/powerpoint/2018/8/main">
  <p188:cm id="{C09FF135-4506-904E-9258-511D3EEABEC4}" authorId="{2A5959DF-E50E-3343-F994-FB23B4C2C5AC}" created="2022-06-03T04:27:59.414">
    <pc:sldMkLst xmlns:pc="http://schemas.microsoft.com/office/powerpoint/2013/main/command">
      <pc:docMk/>
      <pc:sldMk cId="3626363890" sldId="262"/>
    </pc:sldMkLst>
    <p188:txBody>
      <a:bodyPr/>
      <a:lstStyle/>
      <a:p>
        <a:r>
          <a:rPr lang="en-US"/>
          <a:t>add limitations
</a:t>
        </a:r>
      </a:p>
    </p188:txBody>
  </p188:cm>
</p188:cmLst>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DE54AE-E607-4B59-BEAB-F0DBA05612D6}"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E3F57436-FCA1-4FDD-BAC6-79C705543971}">
      <dgm:prSet/>
      <dgm:spPr/>
      <dgm:t>
        <a:bodyPr/>
        <a:lstStyle/>
        <a:p>
          <a:r>
            <a:rPr lang="en-US" dirty="0"/>
            <a:t>Methods: For the first 4 weeks of this study, we researched issues like immigration status and healthcare, common west African cultural beliefs and practices, vaccination rates within the Snohomish area, as well as sites to get vaccinated.</a:t>
          </a:r>
        </a:p>
      </dgm:t>
    </dgm:pt>
    <dgm:pt modelId="{1687AF9B-8B54-495A-A46A-15A70F007CEE}" type="parTrans" cxnId="{A13120A3-F0E8-4BB0-B46E-B234AEA3DADF}">
      <dgm:prSet/>
      <dgm:spPr/>
      <dgm:t>
        <a:bodyPr/>
        <a:lstStyle/>
        <a:p>
          <a:endParaRPr lang="en-US"/>
        </a:p>
      </dgm:t>
    </dgm:pt>
    <dgm:pt modelId="{97015D4C-CB3A-4902-AB50-CD2188EF8DAB}" type="sibTrans" cxnId="{A13120A3-F0E8-4BB0-B46E-B234AEA3DADF}">
      <dgm:prSet/>
      <dgm:spPr/>
      <dgm:t>
        <a:bodyPr/>
        <a:lstStyle/>
        <a:p>
          <a:endParaRPr lang="en-US"/>
        </a:p>
      </dgm:t>
    </dgm:pt>
    <dgm:pt modelId="{5DFEB8C8-B90E-4A6D-9C2A-1569129C9B84}">
      <dgm:prSet/>
      <dgm:spPr/>
      <dgm:t>
        <a:bodyPr/>
        <a:lstStyle/>
        <a:p>
          <a:r>
            <a:rPr lang="en-US" dirty="0"/>
            <a:t>Limitations: Some limitations to our study was that there is little information available that is West African specific. We had utilized some articles that touches on common struggles among immigrants in America. Issues like racism, sexism, and unequal treatment are not measurable and cannot be fully expressed in a writing.   </a:t>
          </a:r>
        </a:p>
      </dgm:t>
    </dgm:pt>
    <dgm:pt modelId="{7285B997-E40A-4448-B98E-202342C3A63F}" type="parTrans" cxnId="{9044FF60-4A51-4404-967F-F320253E91F0}">
      <dgm:prSet/>
      <dgm:spPr/>
      <dgm:t>
        <a:bodyPr/>
        <a:lstStyle/>
        <a:p>
          <a:endParaRPr lang="en-US"/>
        </a:p>
      </dgm:t>
    </dgm:pt>
    <dgm:pt modelId="{55FE7CAC-8C74-4847-B592-58ED5B65C60E}" type="sibTrans" cxnId="{9044FF60-4A51-4404-967F-F320253E91F0}">
      <dgm:prSet/>
      <dgm:spPr/>
      <dgm:t>
        <a:bodyPr/>
        <a:lstStyle/>
        <a:p>
          <a:endParaRPr lang="en-US"/>
        </a:p>
      </dgm:t>
    </dgm:pt>
    <dgm:pt modelId="{3A9F09A1-FA78-EB43-A310-3A3282762A97}">
      <dgm:prSet/>
      <dgm:spPr/>
      <dgm:t>
        <a:bodyPr/>
        <a:lstStyle/>
        <a:p>
          <a:r>
            <a:rPr lang="en-US" dirty="0"/>
            <a:t>Results: We had found that it is common for immigrants to avoid seeking healthcare due to fear of improper documentation or status (6). There was also a trend of bad past experiences that caused further hesitation when it came to seeking healthcare (2). Another contributing factor was normalized cultural practices within the community (8).</a:t>
          </a:r>
        </a:p>
      </dgm:t>
    </dgm:pt>
    <dgm:pt modelId="{2BD671F3-5E88-B846-8B3C-274FDFE068FC}" type="parTrans" cxnId="{F17727A3-65A4-CC45-937C-5312C3F89580}">
      <dgm:prSet/>
      <dgm:spPr/>
      <dgm:t>
        <a:bodyPr/>
        <a:lstStyle/>
        <a:p>
          <a:endParaRPr lang="en-US"/>
        </a:p>
      </dgm:t>
    </dgm:pt>
    <dgm:pt modelId="{04C9D3A7-DC3C-0A4C-BBAC-139E36B52A13}" type="sibTrans" cxnId="{F17727A3-65A4-CC45-937C-5312C3F89580}">
      <dgm:prSet/>
      <dgm:spPr/>
      <dgm:t>
        <a:bodyPr/>
        <a:lstStyle/>
        <a:p>
          <a:endParaRPr lang="en-US"/>
        </a:p>
      </dgm:t>
    </dgm:pt>
    <dgm:pt modelId="{DA621293-3011-5B44-9481-4DA63370AAF7}" type="pres">
      <dgm:prSet presAssocID="{59DE54AE-E607-4B59-BEAB-F0DBA05612D6}" presName="vert0" presStyleCnt="0">
        <dgm:presLayoutVars>
          <dgm:dir/>
          <dgm:animOne val="branch"/>
          <dgm:animLvl val="lvl"/>
        </dgm:presLayoutVars>
      </dgm:prSet>
      <dgm:spPr/>
    </dgm:pt>
    <dgm:pt modelId="{BB37E8BF-FFDB-0242-8587-FD31C10DCA21}" type="pres">
      <dgm:prSet presAssocID="{E3F57436-FCA1-4FDD-BAC6-79C705543971}" presName="thickLine" presStyleLbl="alignNode1" presStyleIdx="0" presStyleCnt="3"/>
      <dgm:spPr/>
    </dgm:pt>
    <dgm:pt modelId="{EDB9D27C-C88F-724E-A8EA-D1ABFDDDBF34}" type="pres">
      <dgm:prSet presAssocID="{E3F57436-FCA1-4FDD-BAC6-79C705543971}" presName="horz1" presStyleCnt="0"/>
      <dgm:spPr/>
    </dgm:pt>
    <dgm:pt modelId="{94D80CD3-159D-A845-A731-5AC5646D7E7D}" type="pres">
      <dgm:prSet presAssocID="{E3F57436-FCA1-4FDD-BAC6-79C705543971}" presName="tx1" presStyleLbl="revTx" presStyleIdx="0" presStyleCnt="3"/>
      <dgm:spPr/>
    </dgm:pt>
    <dgm:pt modelId="{61266D34-5C24-9841-A507-C5038E9AC1FA}" type="pres">
      <dgm:prSet presAssocID="{E3F57436-FCA1-4FDD-BAC6-79C705543971}" presName="vert1" presStyleCnt="0"/>
      <dgm:spPr/>
    </dgm:pt>
    <dgm:pt modelId="{DAB0D8A5-E5F8-C64F-BFFB-F7A3FF740E2C}" type="pres">
      <dgm:prSet presAssocID="{3A9F09A1-FA78-EB43-A310-3A3282762A97}" presName="thickLine" presStyleLbl="alignNode1" presStyleIdx="1" presStyleCnt="3"/>
      <dgm:spPr/>
    </dgm:pt>
    <dgm:pt modelId="{3A238F2C-84F8-F543-B07A-FEA421681EA9}" type="pres">
      <dgm:prSet presAssocID="{3A9F09A1-FA78-EB43-A310-3A3282762A97}" presName="horz1" presStyleCnt="0"/>
      <dgm:spPr/>
    </dgm:pt>
    <dgm:pt modelId="{B4D6BD18-7414-454D-9C13-A08898099357}" type="pres">
      <dgm:prSet presAssocID="{3A9F09A1-FA78-EB43-A310-3A3282762A97}" presName="tx1" presStyleLbl="revTx" presStyleIdx="1" presStyleCnt="3"/>
      <dgm:spPr/>
    </dgm:pt>
    <dgm:pt modelId="{13121E98-DDB7-204A-9E78-BC612269C075}" type="pres">
      <dgm:prSet presAssocID="{3A9F09A1-FA78-EB43-A310-3A3282762A97}" presName="vert1" presStyleCnt="0"/>
      <dgm:spPr/>
    </dgm:pt>
    <dgm:pt modelId="{71BE6C86-F44E-FE47-A583-FF9D3C8FBF00}" type="pres">
      <dgm:prSet presAssocID="{5DFEB8C8-B90E-4A6D-9C2A-1569129C9B84}" presName="thickLine" presStyleLbl="alignNode1" presStyleIdx="2" presStyleCnt="3"/>
      <dgm:spPr/>
    </dgm:pt>
    <dgm:pt modelId="{4FC5366F-7B26-394D-8228-D61C8E4437C3}" type="pres">
      <dgm:prSet presAssocID="{5DFEB8C8-B90E-4A6D-9C2A-1569129C9B84}" presName="horz1" presStyleCnt="0"/>
      <dgm:spPr/>
    </dgm:pt>
    <dgm:pt modelId="{87890F7B-BF13-5446-BF53-34A26D8E1D0E}" type="pres">
      <dgm:prSet presAssocID="{5DFEB8C8-B90E-4A6D-9C2A-1569129C9B84}" presName="tx1" presStyleLbl="revTx" presStyleIdx="2" presStyleCnt="3"/>
      <dgm:spPr/>
    </dgm:pt>
    <dgm:pt modelId="{D7B6B10A-D4B9-C446-8735-8D1DB4BD5F2B}" type="pres">
      <dgm:prSet presAssocID="{5DFEB8C8-B90E-4A6D-9C2A-1569129C9B84}" presName="vert1" presStyleCnt="0"/>
      <dgm:spPr/>
    </dgm:pt>
  </dgm:ptLst>
  <dgm:cxnLst>
    <dgm:cxn modelId="{61D27B02-C062-9C42-A7E7-CB8AD85A12F6}" type="presOf" srcId="{59DE54AE-E607-4B59-BEAB-F0DBA05612D6}" destId="{DA621293-3011-5B44-9481-4DA63370AAF7}" srcOrd="0" destOrd="0" presId="urn:microsoft.com/office/officeart/2008/layout/LinedList"/>
    <dgm:cxn modelId="{4DDFC81A-1A55-6A43-AB67-DDDB952F666F}" type="presOf" srcId="{5DFEB8C8-B90E-4A6D-9C2A-1569129C9B84}" destId="{87890F7B-BF13-5446-BF53-34A26D8E1D0E}" srcOrd="0" destOrd="0" presId="urn:microsoft.com/office/officeart/2008/layout/LinedList"/>
    <dgm:cxn modelId="{9044FF60-4A51-4404-967F-F320253E91F0}" srcId="{59DE54AE-E607-4B59-BEAB-F0DBA05612D6}" destId="{5DFEB8C8-B90E-4A6D-9C2A-1569129C9B84}" srcOrd="2" destOrd="0" parTransId="{7285B997-E40A-4448-B98E-202342C3A63F}" sibTransId="{55FE7CAC-8C74-4847-B592-58ED5B65C60E}"/>
    <dgm:cxn modelId="{54EED361-69A9-5347-8440-042F89A154AD}" type="presOf" srcId="{3A9F09A1-FA78-EB43-A310-3A3282762A97}" destId="{B4D6BD18-7414-454D-9C13-A08898099357}" srcOrd="0" destOrd="0" presId="urn:microsoft.com/office/officeart/2008/layout/LinedList"/>
    <dgm:cxn modelId="{80CD3196-0083-484D-9788-F58D880056B4}" type="presOf" srcId="{E3F57436-FCA1-4FDD-BAC6-79C705543971}" destId="{94D80CD3-159D-A845-A731-5AC5646D7E7D}" srcOrd="0" destOrd="0" presId="urn:microsoft.com/office/officeart/2008/layout/LinedList"/>
    <dgm:cxn modelId="{A13120A3-F0E8-4BB0-B46E-B234AEA3DADF}" srcId="{59DE54AE-E607-4B59-BEAB-F0DBA05612D6}" destId="{E3F57436-FCA1-4FDD-BAC6-79C705543971}" srcOrd="0" destOrd="0" parTransId="{1687AF9B-8B54-495A-A46A-15A70F007CEE}" sibTransId="{97015D4C-CB3A-4902-AB50-CD2188EF8DAB}"/>
    <dgm:cxn modelId="{F17727A3-65A4-CC45-937C-5312C3F89580}" srcId="{59DE54AE-E607-4B59-BEAB-F0DBA05612D6}" destId="{3A9F09A1-FA78-EB43-A310-3A3282762A97}" srcOrd="1" destOrd="0" parTransId="{2BD671F3-5E88-B846-8B3C-274FDFE068FC}" sibTransId="{04C9D3A7-DC3C-0A4C-BBAC-139E36B52A13}"/>
    <dgm:cxn modelId="{A563698A-C018-D143-99FB-9AA826B16E37}" type="presParOf" srcId="{DA621293-3011-5B44-9481-4DA63370AAF7}" destId="{BB37E8BF-FFDB-0242-8587-FD31C10DCA21}" srcOrd="0" destOrd="0" presId="urn:microsoft.com/office/officeart/2008/layout/LinedList"/>
    <dgm:cxn modelId="{87553073-91CE-C746-8039-ADC232664244}" type="presParOf" srcId="{DA621293-3011-5B44-9481-4DA63370AAF7}" destId="{EDB9D27C-C88F-724E-A8EA-D1ABFDDDBF34}" srcOrd="1" destOrd="0" presId="urn:microsoft.com/office/officeart/2008/layout/LinedList"/>
    <dgm:cxn modelId="{5E4B53E3-1FAD-FB43-9925-209B8E51CDC0}" type="presParOf" srcId="{EDB9D27C-C88F-724E-A8EA-D1ABFDDDBF34}" destId="{94D80CD3-159D-A845-A731-5AC5646D7E7D}" srcOrd="0" destOrd="0" presId="urn:microsoft.com/office/officeart/2008/layout/LinedList"/>
    <dgm:cxn modelId="{9CB7E8E5-F9B5-DA45-B452-457C727C272B}" type="presParOf" srcId="{EDB9D27C-C88F-724E-A8EA-D1ABFDDDBF34}" destId="{61266D34-5C24-9841-A507-C5038E9AC1FA}" srcOrd="1" destOrd="0" presId="urn:microsoft.com/office/officeart/2008/layout/LinedList"/>
    <dgm:cxn modelId="{311445B6-D7E2-974C-B6C2-0100AE4064DC}" type="presParOf" srcId="{DA621293-3011-5B44-9481-4DA63370AAF7}" destId="{DAB0D8A5-E5F8-C64F-BFFB-F7A3FF740E2C}" srcOrd="2" destOrd="0" presId="urn:microsoft.com/office/officeart/2008/layout/LinedList"/>
    <dgm:cxn modelId="{EEA3D13D-B819-4C42-86F5-28283915E466}" type="presParOf" srcId="{DA621293-3011-5B44-9481-4DA63370AAF7}" destId="{3A238F2C-84F8-F543-B07A-FEA421681EA9}" srcOrd="3" destOrd="0" presId="urn:microsoft.com/office/officeart/2008/layout/LinedList"/>
    <dgm:cxn modelId="{8C311B4F-BD5C-BB46-A65A-7DD9AC0050C3}" type="presParOf" srcId="{3A238F2C-84F8-F543-B07A-FEA421681EA9}" destId="{B4D6BD18-7414-454D-9C13-A08898099357}" srcOrd="0" destOrd="0" presId="urn:microsoft.com/office/officeart/2008/layout/LinedList"/>
    <dgm:cxn modelId="{F4BD9CA7-7141-2C4B-B83F-B7A7C9BD4E34}" type="presParOf" srcId="{3A238F2C-84F8-F543-B07A-FEA421681EA9}" destId="{13121E98-DDB7-204A-9E78-BC612269C075}" srcOrd="1" destOrd="0" presId="urn:microsoft.com/office/officeart/2008/layout/LinedList"/>
    <dgm:cxn modelId="{323D4699-C783-F84B-92D3-8A42FE7E69C4}" type="presParOf" srcId="{DA621293-3011-5B44-9481-4DA63370AAF7}" destId="{71BE6C86-F44E-FE47-A583-FF9D3C8FBF00}" srcOrd="4" destOrd="0" presId="urn:microsoft.com/office/officeart/2008/layout/LinedList"/>
    <dgm:cxn modelId="{FACB5CE6-440A-7149-8E4B-9CDC24EFBA29}" type="presParOf" srcId="{DA621293-3011-5B44-9481-4DA63370AAF7}" destId="{4FC5366F-7B26-394D-8228-D61C8E4437C3}" srcOrd="5" destOrd="0" presId="urn:microsoft.com/office/officeart/2008/layout/LinedList"/>
    <dgm:cxn modelId="{01D01721-F322-E941-8C17-2366CE0AB4D4}" type="presParOf" srcId="{4FC5366F-7B26-394D-8228-D61C8E4437C3}" destId="{87890F7B-BF13-5446-BF53-34A26D8E1D0E}" srcOrd="0" destOrd="0" presId="urn:microsoft.com/office/officeart/2008/layout/LinedList"/>
    <dgm:cxn modelId="{63D058E9-75D6-9745-825C-A54A05C55283}" type="presParOf" srcId="{4FC5366F-7B26-394D-8228-D61C8E4437C3}" destId="{D7B6B10A-D4B9-C446-8735-8D1DB4BD5F2B}"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7A6E59-46B2-45F3-9EA7-F04208FE73DB}"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C00FE293-8C4E-45E9-876B-425D23A1C449}">
      <dgm:prSet/>
      <dgm:spPr/>
      <dgm:t>
        <a:bodyPr/>
        <a:lstStyle/>
        <a:p>
          <a:r>
            <a:rPr lang="en-US"/>
            <a:t>Host monthly peer gatherings in the community</a:t>
          </a:r>
        </a:p>
      </dgm:t>
    </dgm:pt>
    <dgm:pt modelId="{1798272A-CE3F-4B23-9EF1-995B295CF9AB}" type="parTrans" cxnId="{737C0DC5-FF8C-4B61-A01F-6EA4D4BEE871}">
      <dgm:prSet/>
      <dgm:spPr/>
      <dgm:t>
        <a:bodyPr/>
        <a:lstStyle/>
        <a:p>
          <a:endParaRPr lang="en-US"/>
        </a:p>
      </dgm:t>
    </dgm:pt>
    <dgm:pt modelId="{B9108740-F93E-4191-A02F-1154664EBB00}" type="sibTrans" cxnId="{737C0DC5-FF8C-4B61-A01F-6EA4D4BEE871}">
      <dgm:prSet/>
      <dgm:spPr/>
      <dgm:t>
        <a:bodyPr/>
        <a:lstStyle/>
        <a:p>
          <a:endParaRPr lang="en-US"/>
        </a:p>
      </dgm:t>
    </dgm:pt>
    <dgm:pt modelId="{9F94D1E9-CE42-434F-A280-461F9AE02505}">
      <dgm:prSet/>
      <dgm:spPr/>
      <dgm:t>
        <a:bodyPr/>
        <a:lstStyle/>
        <a:p>
          <a:r>
            <a:rPr lang="en-US"/>
            <a:t>Collaborate with Snohomish county schools and churches to host meetings to update them on our project and gather feedback on how to improve</a:t>
          </a:r>
        </a:p>
      </dgm:t>
    </dgm:pt>
    <dgm:pt modelId="{337E2126-659E-4F73-98BC-BCA09A8BD07A}" type="parTrans" cxnId="{60F1449A-512C-411C-8601-4AF7FBDC4040}">
      <dgm:prSet/>
      <dgm:spPr/>
      <dgm:t>
        <a:bodyPr/>
        <a:lstStyle/>
        <a:p>
          <a:endParaRPr lang="en-US"/>
        </a:p>
      </dgm:t>
    </dgm:pt>
    <dgm:pt modelId="{BCF9B0D6-42E8-418F-8C6C-148D6C25AED5}" type="sibTrans" cxnId="{60F1449A-512C-411C-8601-4AF7FBDC4040}">
      <dgm:prSet/>
      <dgm:spPr/>
      <dgm:t>
        <a:bodyPr/>
        <a:lstStyle/>
        <a:p>
          <a:endParaRPr lang="en-US"/>
        </a:p>
      </dgm:t>
    </dgm:pt>
    <dgm:pt modelId="{B9AB7351-6367-4EDB-9555-BEE54FDFA35A}">
      <dgm:prSet/>
      <dgm:spPr/>
      <dgm:t>
        <a:bodyPr/>
        <a:lstStyle/>
        <a:p>
          <a:r>
            <a:rPr lang="en-US"/>
            <a:t>Work with medical case managers </a:t>
          </a:r>
        </a:p>
      </dgm:t>
    </dgm:pt>
    <dgm:pt modelId="{3366B9D7-FADD-48A0-93A4-E993AEBBE480}" type="parTrans" cxnId="{9586DE6B-A232-4419-A014-0939C4EC60CF}">
      <dgm:prSet/>
      <dgm:spPr/>
      <dgm:t>
        <a:bodyPr/>
        <a:lstStyle/>
        <a:p>
          <a:endParaRPr lang="en-US"/>
        </a:p>
      </dgm:t>
    </dgm:pt>
    <dgm:pt modelId="{33A2C915-CD67-4E12-A2A9-021ECB32584C}" type="sibTrans" cxnId="{9586DE6B-A232-4419-A014-0939C4EC60CF}">
      <dgm:prSet/>
      <dgm:spPr/>
      <dgm:t>
        <a:bodyPr/>
        <a:lstStyle/>
        <a:p>
          <a:endParaRPr lang="en-US"/>
        </a:p>
      </dgm:t>
    </dgm:pt>
    <dgm:pt modelId="{50C44708-8636-4C9A-AB30-42EE8040A756}">
      <dgm:prSet/>
      <dgm:spPr/>
      <dgm:t>
        <a:bodyPr/>
        <a:lstStyle/>
        <a:p>
          <a:r>
            <a:rPr lang="en-US"/>
            <a:t>Educate on how the procedures are having an impact on the health of immigrants in our community </a:t>
          </a:r>
        </a:p>
      </dgm:t>
    </dgm:pt>
    <dgm:pt modelId="{5F5C2F23-785A-4D23-8163-FA1394906676}" type="parTrans" cxnId="{518FF599-66F9-469A-86BC-771E37B370C9}">
      <dgm:prSet/>
      <dgm:spPr/>
      <dgm:t>
        <a:bodyPr/>
        <a:lstStyle/>
        <a:p>
          <a:endParaRPr lang="en-US"/>
        </a:p>
      </dgm:t>
    </dgm:pt>
    <dgm:pt modelId="{9D9C238D-0601-43D1-929B-9A702B502088}" type="sibTrans" cxnId="{518FF599-66F9-469A-86BC-771E37B370C9}">
      <dgm:prSet/>
      <dgm:spPr/>
      <dgm:t>
        <a:bodyPr/>
        <a:lstStyle/>
        <a:p>
          <a:endParaRPr lang="en-US"/>
        </a:p>
      </dgm:t>
    </dgm:pt>
    <dgm:pt modelId="{FA1DD857-CF44-49DB-93F5-B844173ED6F2}">
      <dgm:prSet/>
      <dgm:spPr/>
      <dgm:t>
        <a:bodyPr/>
        <a:lstStyle/>
        <a:p>
          <a:r>
            <a:rPr lang="en-US"/>
            <a:t>Gather feedback on logistics and putting plan into action </a:t>
          </a:r>
        </a:p>
      </dgm:t>
    </dgm:pt>
    <dgm:pt modelId="{062D2D0D-468C-4940-BF3A-0D003110E2B6}" type="parTrans" cxnId="{FA1293CD-8F08-487B-9D9B-972AF76323B2}">
      <dgm:prSet/>
      <dgm:spPr/>
      <dgm:t>
        <a:bodyPr/>
        <a:lstStyle/>
        <a:p>
          <a:endParaRPr lang="en-US"/>
        </a:p>
      </dgm:t>
    </dgm:pt>
    <dgm:pt modelId="{01D8D89D-714C-456E-87D8-AED2D8A8DDCA}" type="sibTrans" cxnId="{FA1293CD-8F08-487B-9D9B-972AF76323B2}">
      <dgm:prSet/>
      <dgm:spPr/>
      <dgm:t>
        <a:bodyPr/>
        <a:lstStyle/>
        <a:p>
          <a:endParaRPr lang="en-US"/>
        </a:p>
      </dgm:t>
    </dgm:pt>
    <dgm:pt modelId="{DDDDC9AE-494D-4845-826F-0BFC79A449E2}">
      <dgm:prSet/>
      <dgm:spPr/>
      <dgm:t>
        <a:bodyPr/>
        <a:lstStyle/>
        <a:p>
          <a:r>
            <a:rPr lang="en-US"/>
            <a:t>Continuously work with and maintain relations with WAWAC and the Snohomish community to collaborate and update them on the projects progress</a:t>
          </a:r>
        </a:p>
      </dgm:t>
    </dgm:pt>
    <dgm:pt modelId="{49669798-B54B-4CF2-950E-333894671699}" type="parTrans" cxnId="{E9E54F72-FFED-4DB2-AD45-07CB60C36039}">
      <dgm:prSet/>
      <dgm:spPr/>
      <dgm:t>
        <a:bodyPr/>
        <a:lstStyle/>
        <a:p>
          <a:endParaRPr lang="en-US"/>
        </a:p>
      </dgm:t>
    </dgm:pt>
    <dgm:pt modelId="{C116489C-94A1-4FFE-B5F0-AC612C88E1D7}" type="sibTrans" cxnId="{E9E54F72-FFED-4DB2-AD45-07CB60C36039}">
      <dgm:prSet/>
      <dgm:spPr/>
      <dgm:t>
        <a:bodyPr/>
        <a:lstStyle/>
        <a:p>
          <a:endParaRPr lang="en-US"/>
        </a:p>
      </dgm:t>
    </dgm:pt>
    <dgm:pt modelId="{22C73549-4481-7249-A659-CB4487857CE4}" type="pres">
      <dgm:prSet presAssocID="{5A7A6E59-46B2-45F3-9EA7-F04208FE73DB}" presName="Name0" presStyleCnt="0">
        <dgm:presLayoutVars>
          <dgm:dir/>
          <dgm:resizeHandles val="exact"/>
        </dgm:presLayoutVars>
      </dgm:prSet>
      <dgm:spPr/>
    </dgm:pt>
    <dgm:pt modelId="{31F948D8-3B44-CF49-B893-F75345FD81E0}" type="pres">
      <dgm:prSet presAssocID="{C00FE293-8C4E-45E9-876B-425D23A1C449}" presName="node" presStyleLbl="node1" presStyleIdx="0" presStyleCnt="6">
        <dgm:presLayoutVars>
          <dgm:bulletEnabled val="1"/>
        </dgm:presLayoutVars>
      </dgm:prSet>
      <dgm:spPr/>
    </dgm:pt>
    <dgm:pt modelId="{2EB80751-80AE-4745-A171-948CC7DDAD12}" type="pres">
      <dgm:prSet presAssocID="{B9108740-F93E-4191-A02F-1154664EBB00}" presName="sibTrans" presStyleLbl="sibTrans1D1" presStyleIdx="0" presStyleCnt="5"/>
      <dgm:spPr/>
    </dgm:pt>
    <dgm:pt modelId="{373F44E7-A736-694D-BDE8-B828E5662502}" type="pres">
      <dgm:prSet presAssocID="{B9108740-F93E-4191-A02F-1154664EBB00}" presName="connectorText" presStyleLbl="sibTrans1D1" presStyleIdx="0" presStyleCnt="5"/>
      <dgm:spPr/>
    </dgm:pt>
    <dgm:pt modelId="{9012E2DA-BFAA-5545-AF52-8C98007D1BFE}" type="pres">
      <dgm:prSet presAssocID="{9F94D1E9-CE42-434F-A280-461F9AE02505}" presName="node" presStyleLbl="node1" presStyleIdx="1" presStyleCnt="6">
        <dgm:presLayoutVars>
          <dgm:bulletEnabled val="1"/>
        </dgm:presLayoutVars>
      </dgm:prSet>
      <dgm:spPr/>
    </dgm:pt>
    <dgm:pt modelId="{765D2DB2-2FF8-A14D-B748-1CB980240626}" type="pres">
      <dgm:prSet presAssocID="{BCF9B0D6-42E8-418F-8C6C-148D6C25AED5}" presName="sibTrans" presStyleLbl="sibTrans1D1" presStyleIdx="1" presStyleCnt="5"/>
      <dgm:spPr/>
    </dgm:pt>
    <dgm:pt modelId="{50801C50-2E37-5B45-A6F7-E9B4D1CCA769}" type="pres">
      <dgm:prSet presAssocID="{BCF9B0D6-42E8-418F-8C6C-148D6C25AED5}" presName="connectorText" presStyleLbl="sibTrans1D1" presStyleIdx="1" presStyleCnt="5"/>
      <dgm:spPr/>
    </dgm:pt>
    <dgm:pt modelId="{A42CCC4C-1BCE-EF40-9A6A-C2F98338FFE9}" type="pres">
      <dgm:prSet presAssocID="{B9AB7351-6367-4EDB-9555-BEE54FDFA35A}" presName="node" presStyleLbl="node1" presStyleIdx="2" presStyleCnt="6">
        <dgm:presLayoutVars>
          <dgm:bulletEnabled val="1"/>
        </dgm:presLayoutVars>
      </dgm:prSet>
      <dgm:spPr/>
    </dgm:pt>
    <dgm:pt modelId="{51B51F72-6D3B-2E4B-B752-E9E3A6472B9D}" type="pres">
      <dgm:prSet presAssocID="{33A2C915-CD67-4E12-A2A9-021ECB32584C}" presName="sibTrans" presStyleLbl="sibTrans1D1" presStyleIdx="2" presStyleCnt="5"/>
      <dgm:spPr/>
    </dgm:pt>
    <dgm:pt modelId="{583DE4E5-8650-5D46-9AC5-90E3E972EADD}" type="pres">
      <dgm:prSet presAssocID="{33A2C915-CD67-4E12-A2A9-021ECB32584C}" presName="connectorText" presStyleLbl="sibTrans1D1" presStyleIdx="2" presStyleCnt="5"/>
      <dgm:spPr/>
    </dgm:pt>
    <dgm:pt modelId="{9E6D6F04-74AE-A247-842B-0CDE58E70ABB}" type="pres">
      <dgm:prSet presAssocID="{50C44708-8636-4C9A-AB30-42EE8040A756}" presName="node" presStyleLbl="node1" presStyleIdx="3" presStyleCnt="6">
        <dgm:presLayoutVars>
          <dgm:bulletEnabled val="1"/>
        </dgm:presLayoutVars>
      </dgm:prSet>
      <dgm:spPr/>
    </dgm:pt>
    <dgm:pt modelId="{D0E728EB-E693-2C47-8218-2E5EB24245FD}" type="pres">
      <dgm:prSet presAssocID="{9D9C238D-0601-43D1-929B-9A702B502088}" presName="sibTrans" presStyleLbl="sibTrans1D1" presStyleIdx="3" presStyleCnt="5"/>
      <dgm:spPr/>
    </dgm:pt>
    <dgm:pt modelId="{D64C819A-7AA2-4F4A-B7C9-2D976E39F14B}" type="pres">
      <dgm:prSet presAssocID="{9D9C238D-0601-43D1-929B-9A702B502088}" presName="connectorText" presStyleLbl="sibTrans1D1" presStyleIdx="3" presStyleCnt="5"/>
      <dgm:spPr/>
    </dgm:pt>
    <dgm:pt modelId="{37C953AC-7A4F-7047-84EE-C80ED72B7BAE}" type="pres">
      <dgm:prSet presAssocID="{FA1DD857-CF44-49DB-93F5-B844173ED6F2}" presName="node" presStyleLbl="node1" presStyleIdx="4" presStyleCnt="6">
        <dgm:presLayoutVars>
          <dgm:bulletEnabled val="1"/>
        </dgm:presLayoutVars>
      </dgm:prSet>
      <dgm:spPr/>
    </dgm:pt>
    <dgm:pt modelId="{E9A1A8BE-7877-AD46-A09C-37E166C5CB09}" type="pres">
      <dgm:prSet presAssocID="{01D8D89D-714C-456E-87D8-AED2D8A8DDCA}" presName="sibTrans" presStyleLbl="sibTrans1D1" presStyleIdx="4" presStyleCnt="5"/>
      <dgm:spPr/>
    </dgm:pt>
    <dgm:pt modelId="{6790BA2F-304B-574F-8193-452FD9182313}" type="pres">
      <dgm:prSet presAssocID="{01D8D89D-714C-456E-87D8-AED2D8A8DDCA}" presName="connectorText" presStyleLbl="sibTrans1D1" presStyleIdx="4" presStyleCnt="5"/>
      <dgm:spPr/>
    </dgm:pt>
    <dgm:pt modelId="{E183B62F-B33A-2D41-B314-A9CD88A8B384}" type="pres">
      <dgm:prSet presAssocID="{DDDDC9AE-494D-4845-826F-0BFC79A449E2}" presName="node" presStyleLbl="node1" presStyleIdx="5" presStyleCnt="6">
        <dgm:presLayoutVars>
          <dgm:bulletEnabled val="1"/>
        </dgm:presLayoutVars>
      </dgm:prSet>
      <dgm:spPr/>
    </dgm:pt>
  </dgm:ptLst>
  <dgm:cxnLst>
    <dgm:cxn modelId="{DC43F501-1870-9B40-8372-B7FBDC653AD8}" type="presOf" srcId="{B9AB7351-6367-4EDB-9555-BEE54FDFA35A}" destId="{A42CCC4C-1BCE-EF40-9A6A-C2F98338FFE9}" srcOrd="0" destOrd="0" presId="urn:microsoft.com/office/officeart/2016/7/layout/RepeatingBendingProcessNew"/>
    <dgm:cxn modelId="{8FFF0918-8A0F-8A43-B4EE-A1ED92015EFF}" type="presOf" srcId="{C00FE293-8C4E-45E9-876B-425D23A1C449}" destId="{31F948D8-3B44-CF49-B893-F75345FD81E0}" srcOrd="0" destOrd="0" presId="urn:microsoft.com/office/officeart/2016/7/layout/RepeatingBendingProcessNew"/>
    <dgm:cxn modelId="{1FFE6118-FA67-1044-9FBC-9134D67338AD}" type="presOf" srcId="{B9108740-F93E-4191-A02F-1154664EBB00}" destId="{2EB80751-80AE-4745-A171-948CC7DDAD12}" srcOrd="0" destOrd="0" presId="urn:microsoft.com/office/officeart/2016/7/layout/RepeatingBendingProcessNew"/>
    <dgm:cxn modelId="{6828A349-AC45-8943-B86D-1190F00CBE82}" type="presOf" srcId="{DDDDC9AE-494D-4845-826F-0BFC79A449E2}" destId="{E183B62F-B33A-2D41-B314-A9CD88A8B384}" srcOrd="0" destOrd="0" presId="urn:microsoft.com/office/officeart/2016/7/layout/RepeatingBendingProcessNew"/>
    <dgm:cxn modelId="{D3CA1150-2F2F-9A46-81F4-BA943D4C40F4}" type="presOf" srcId="{9D9C238D-0601-43D1-929B-9A702B502088}" destId="{D0E728EB-E693-2C47-8218-2E5EB24245FD}" srcOrd="0" destOrd="0" presId="urn:microsoft.com/office/officeart/2016/7/layout/RepeatingBendingProcessNew"/>
    <dgm:cxn modelId="{D3581C55-E1D3-9046-8C39-ABD20801BCB1}" type="presOf" srcId="{01D8D89D-714C-456E-87D8-AED2D8A8DDCA}" destId="{E9A1A8BE-7877-AD46-A09C-37E166C5CB09}" srcOrd="0" destOrd="0" presId="urn:microsoft.com/office/officeart/2016/7/layout/RepeatingBendingProcessNew"/>
    <dgm:cxn modelId="{4976C961-6B40-E849-ACE4-C46C20C7A5BC}" type="presOf" srcId="{01D8D89D-714C-456E-87D8-AED2D8A8DDCA}" destId="{6790BA2F-304B-574F-8193-452FD9182313}" srcOrd="1" destOrd="0" presId="urn:microsoft.com/office/officeart/2016/7/layout/RepeatingBendingProcessNew"/>
    <dgm:cxn modelId="{9586DE6B-A232-4419-A014-0939C4EC60CF}" srcId="{5A7A6E59-46B2-45F3-9EA7-F04208FE73DB}" destId="{B9AB7351-6367-4EDB-9555-BEE54FDFA35A}" srcOrd="2" destOrd="0" parTransId="{3366B9D7-FADD-48A0-93A4-E993AEBBE480}" sibTransId="{33A2C915-CD67-4E12-A2A9-021ECB32584C}"/>
    <dgm:cxn modelId="{E9E54F72-FFED-4DB2-AD45-07CB60C36039}" srcId="{5A7A6E59-46B2-45F3-9EA7-F04208FE73DB}" destId="{DDDDC9AE-494D-4845-826F-0BFC79A449E2}" srcOrd="5" destOrd="0" parTransId="{49669798-B54B-4CF2-950E-333894671699}" sibTransId="{C116489C-94A1-4FFE-B5F0-AC612C88E1D7}"/>
    <dgm:cxn modelId="{518FF599-66F9-469A-86BC-771E37B370C9}" srcId="{5A7A6E59-46B2-45F3-9EA7-F04208FE73DB}" destId="{50C44708-8636-4C9A-AB30-42EE8040A756}" srcOrd="3" destOrd="0" parTransId="{5F5C2F23-785A-4D23-8163-FA1394906676}" sibTransId="{9D9C238D-0601-43D1-929B-9A702B502088}"/>
    <dgm:cxn modelId="{60F1449A-512C-411C-8601-4AF7FBDC4040}" srcId="{5A7A6E59-46B2-45F3-9EA7-F04208FE73DB}" destId="{9F94D1E9-CE42-434F-A280-461F9AE02505}" srcOrd="1" destOrd="0" parTransId="{337E2126-659E-4F73-98BC-BCA09A8BD07A}" sibTransId="{BCF9B0D6-42E8-418F-8C6C-148D6C25AED5}"/>
    <dgm:cxn modelId="{2782EAA1-4C9E-8240-8285-0C373330685F}" type="presOf" srcId="{33A2C915-CD67-4E12-A2A9-021ECB32584C}" destId="{51B51F72-6D3B-2E4B-B752-E9E3A6472B9D}" srcOrd="0" destOrd="0" presId="urn:microsoft.com/office/officeart/2016/7/layout/RepeatingBendingProcessNew"/>
    <dgm:cxn modelId="{BCA95FA8-6E7C-1444-87CC-33292420F3D2}" type="presOf" srcId="{FA1DD857-CF44-49DB-93F5-B844173ED6F2}" destId="{37C953AC-7A4F-7047-84EE-C80ED72B7BAE}" srcOrd="0" destOrd="0" presId="urn:microsoft.com/office/officeart/2016/7/layout/RepeatingBendingProcessNew"/>
    <dgm:cxn modelId="{E80794BD-C7C1-0340-9CBC-B7729D491248}" type="presOf" srcId="{9F94D1E9-CE42-434F-A280-461F9AE02505}" destId="{9012E2DA-BFAA-5545-AF52-8C98007D1BFE}" srcOrd="0" destOrd="0" presId="urn:microsoft.com/office/officeart/2016/7/layout/RepeatingBendingProcessNew"/>
    <dgm:cxn modelId="{737C0DC5-FF8C-4B61-A01F-6EA4D4BEE871}" srcId="{5A7A6E59-46B2-45F3-9EA7-F04208FE73DB}" destId="{C00FE293-8C4E-45E9-876B-425D23A1C449}" srcOrd="0" destOrd="0" parTransId="{1798272A-CE3F-4B23-9EF1-995B295CF9AB}" sibTransId="{B9108740-F93E-4191-A02F-1154664EBB00}"/>
    <dgm:cxn modelId="{9137BCC7-6590-AC4B-8F13-39AEA53B1403}" type="presOf" srcId="{33A2C915-CD67-4E12-A2A9-021ECB32584C}" destId="{583DE4E5-8650-5D46-9AC5-90E3E972EADD}" srcOrd="1" destOrd="0" presId="urn:microsoft.com/office/officeart/2016/7/layout/RepeatingBendingProcessNew"/>
    <dgm:cxn modelId="{F23321C9-14DF-9743-9890-C236EF8E11D4}" type="presOf" srcId="{BCF9B0D6-42E8-418F-8C6C-148D6C25AED5}" destId="{765D2DB2-2FF8-A14D-B748-1CB980240626}" srcOrd="0" destOrd="0" presId="urn:microsoft.com/office/officeart/2016/7/layout/RepeatingBendingProcessNew"/>
    <dgm:cxn modelId="{464C08CA-2A10-D745-83A8-4998F742E035}" type="presOf" srcId="{B9108740-F93E-4191-A02F-1154664EBB00}" destId="{373F44E7-A736-694D-BDE8-B828E5662502}" srcOrd="1" destOrd="0" presId="urn:microsoft.com/office/officeart/2016/7/layout/RepeatingBendingProcessNew"/>
    <dgm:cxn modelId="{FA1293CD-8F08-487B-9D9B-972AF76323B2}" srcId="{5A7A6E59-46B2-45F3-9EA7-F04208FE73DB}" destId="{FA1DD857-CF44-49DB-93F5-B844173ED6F2}" srcOrd="4" destOrd="0" parTransId="{062D2D0D-468C-4940-BF3A-0D003110E2B6}" sibTransId="{01D8D89D-714C-456E-87D8-AED2D8A8DDCA}"/>
    <dgm:cxn modelId="{49A402D2-6F25-8B47-B5EC-2C9720ED580C}" type="presOf" srcId="{5A7A6E59-46B2-45F3-9EA7-F04208FE73DB}" destId="{22C73549-4481-7249-A659-CB4487857CE4}" srcOrd="0" destOrd="0" presId="urn:microsoft.com/office/officeart/2016/7/layout/RepeatingBendingProcessNew"/>
    <dgm:cxn modelId="{7D93A0F1-96FF-A541-A4E1-DD4E4674C273}" type="presOf" srcId="{50C44708-8636-4C9A-AB30-42EE8040A756}" destId="{9E6D6F04-74AE-A247-842B-0CDE58E70ABB}" srcOrd="0" destOrd="0" presId="urn:microsoft.com/office/officeart/2016/7/layout/RepeatingBendingProcessNew"/>
    <dgm:cxn modelId="{712B6CF6-F865-2640-9502-D5B072DBFBF3}" type="presOf" srcId="{9D9C238D-0601-43D1-929B-9A702B502088}" destId="{D64C819A-7AA2-4F4A-B7C9-2D976E39F14B}" srcOrd="1" destOrd="0" presId="urn:microsoft.com/office/officeart/2016/7/layout/RepeatingBendingProcessNew"/>
    <dgm:cxn modelId="{52F07AFC-2736-5A41-8F5F-100CBD6A0C8B}" type="presOf" srcId="{BCF9B0D6-42E8-418F-8C6C-148D6C25AED5}" destId="{50801C50-2E37-5B45-A6F7-E9B4D1CCA769}" srcOrd="1" destOrd="0" presId="urn:microsoft.com/office/officeart/2016/7/layout/RepeatingBendingProcessNew"/>
    <dgm:cxn modelId="{6FD87EEC-F35B-124F-B8B2-8B213A8A84D7}" type="presParOf" srcId="{22C73549-4481-7249-A659-CB4487857CE4}" destId="{31F948D8-3B44-CF49-B893-F75345FD81E0}" srcOrd="0" destOrd="0" presId="urn:microsoft.com/office/officeart/2016/7/layout/RepeatingBendingProcessNew"/>
    <dgm:cxn modelId="{3DC80866-22E9-0944-9629-B3F7F11D0C29}" type="presParOf" srcId="{22C73549-4481-7249-A659-CB4487857CE4}" destId="{2EB80751-80AE-4745-A171-948CC7DDAD12}" srcOrd="1" destOrd="0" presId="urn:microsoft.com/office/officeart/2016/7/layout/RepeatingBendingProcessNew"/>
    <dgm:cxn modelId="{F6B2B9DA-84D9-164A-A7E1-7363512263A7}" type="presParOf" srcId="{2EB80751-80AE-4745-A171-948CC7DDAD12}" destId="{373F44E7-A736-694D-BDE8-B828E5662502}" srcOrd="0" destOrd="0" presId="urn:microsoft.com/office/officeart/2016/7/layout/RepeatingBendingProcessNew"/>
    <dgm:cxn modelId="{1D504FD0-245D-7E4F-8EA2-F8D4F0BF5332}" type="presParOf" srcId="{22C73549-4481-7249-A659-CB4487857CE4}" destId="{9012E2DA-BFAA-5545-AF52-8C98007D1BFE}" srcOrd="2" destOrd="0" presId="urn:microsoft.com/office/officeart/2016/7/layout/RepeatingBendingProcessNew"/>
    <dgm:cxn modelId="{A5009183-CCF6-574B-A44C-AAD755486575}" type="presParOf" srcId="{22C73549-4481-7249-A659-CB4487857CE4}" destId="{765D2DB2-2FF8-A14D-B748-1CB980240626}" srcOrd="3" destOrd="0" presId="urn:microsoft.com/office/officeart/2016/7/layout/RepeatingBendingProcessNew"/>
    <dgm:cxn modelId="{B5D8B554-F133-3447-96C3-8DACA9FF0909}" type="presParOf" srcId="{765D2DB2-2FF8-A14D-B748-1CB980240626}" destId="{50801C50-2E37-5B45-A6F7-E9B4D1CCA769}" srcOrd="0" destOrd="0" presId="urn:microsoft.com/office/officeart/2016/7/layout/RepeatingBendingProcessNew"/>
    <dgm:cxn modelId="{81F7ECE0-7D3E-EB43-BEAD-81B347B3204C}" type="presParOf" srcId="{22C73549-4481-7249-A659-CB4487857CE4}" destId="{A42CCC4C-1BCE-EF40-9A6A-C2F98338FFE9}" srcOrd="4" destOrd="0" presId="urn:microsoft.com/office/officeart/2016/7/layout/RepeatingBendingProcessNew"/>
    <dgm:cxn modelId="{7581FF43-9F18-E346-9FFC-770FD10AD006}" type="presParOf" srcId="{22C73549-4481-7249-A659-CB4487857CE4}" destId="{51B51F72-6D3B-2E4B-B752-E9E3A6472B9D}" srcOrd="5" destOrd="0" presId="urn:microsoft.com/office/officeart/2016/7/layout/RepeatingBendingProcessNew"/>
    <dgm:cxn modelId="{369106C6-7E46-8746-BAED-CCEE4C77080D}" type="presParOf" srcId="{51B51F72-6D3B-2E4B-B752-E9E3A6472B9D}" destId="{583DE4E5-8650-5D46-9AC5-90E3E972EADD}" srcOrd="0" destOrd="0" presId="urn:microsoft.com/office/officeart/2016/7/layout/RepeatingBendingProcessNew"/>
    <dgm:cxn modelId="{858611BE-C933-0749-8165-0C7068C39726}" type="presParOf" srcId="{22C73549-4481-7249-A659-CB4487857CE4}" destId="{9E6D6F04-74AE-A247-842B-0CDE58E70ABB}" srcOrd="6" destOrd="0" presId="urn:microsoft.com/office/officeart/2016/7/layout/RepeatingBendingProcessNew"/>
    <dgm:cxn modelId="{D4D01767-D6ED-A94E-A652-3801189D7743}" type="presParOf" srcId="{22C73549-4481-7249-A659-CB4487857CE4}" destId="{D0E728EB-E693-2C47-8218-2E5EB24245FD}" srcOrd="7" destOrd="0" presId="urn:microsoft.com/office/officeart/2016/7/layout/RepeatingBendingProcessNew"/>
    <dgm:cxn modelId="{3083DE61-F7FF-004B-BEB9-AAA3E665C9D5}" type="presParOf" srcId="{D0E728EB-E693-2C47-8218-2E5EB24245FD}" destId="{D64C819A-7AA2-4F4A-B7C9-2D976E39F14B}" srcOrd="0" destOrd="0" presId="urn:microsoft.com/office/officeart/2016/7/layout/RepeatingBendingProcessNew"/>
    <dgm:cxn modelId="{CABCD976-C585-3B49-A6A2-510FD46C42EC}" type="presParOf" srcId="{22C73549-4481-7249-A659-CB4487857CE4}" destId="{37C953AC-7A4F-7047-84EE-C80ED72B7BAE}" srcOrd="8" destOrd="0" presId="urn:microsoft.com/office/officeart/2016/7/layout/RepeatingBendingProcessNew"/>
    <dgm:cxn modelId="{3B1377C4-6D2E-4A48-A651-61602D4BFEC0}" type="presParOf" srcId="{22C73549-4481-7249-A659-CB4487857CE4}" destId="{E9A1A8BE-7877-AD46-A09C-37E166C5CB09}" srcOrd="9" destOrd="0" presId="urn:microsoft.com/office/officeart/2016/7/layout/RepeatingBendingProcessNew"/>
    <dgm:cxn modelId="{59E4AFC5-C68B-DC40-A92A-8828EE5B487F}" type="presParOf" srcId="{E9A1A8BE-7877-AD46-A09C-37E166C5CB09}" destId="{6790BA2F-304B-574F-8193-452FD9182313}" srcOrd="0" destOrd="0" presId="urn:microsoft.com/office/officeart/2016/7/layout/RepeatingBendingProcessNew"/>
    <dgm:cxn modelId="{63D13020-F80D-444B-8C9A-DF2CA99F9D0C}" type="presParOf" srcId="{22C73549-4481-7249-A659-CB4487857CE4}" destId="{E183B62F-B33A-2D41-B314-A9CD88A8B384}"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37E8BF-FFDB-0242-8587-FD31C10DCA21}">
      <dsp:nvSpPr>
        <dsp:cNvPr id="0" name=""/>
        <dsp:cNvSpPr/>
      </dsp:nvSpPr>
      <dsp:spPr>
        <a:xfrm>
          <a:off x="0" y="2715"/>
          <a:ext cx="6303729"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D80CD3-159D-A845-A731-5AC5646D7E7D}">
      <dsp:nvSpPr>
        <dsp:cNvPr id="0" name=""/>
        <dsp:cNvSpPr/>
      </dsp:nvSpPr>
      <dsp:spPr>
        <a:xfrm>
          <a:off x="0" y="2715"/>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Methods: For the first 4 weeks of this study, we researched issues like immigration status and healthcare, common west African cultural beliefs and practices, vaccination rates within the Snohomish area, as well as sites to get vaccinated.</a:t>
          </a:r>
        </a:p>
      </dsp:txBody>
      <dsp:txXfrm>
        <a:off x="0" y="2715"/>
        <a:ext cx="6303729" cy="1851802"/>
      </dsp:txXfrm>
    </dsp:sp>
    <dsp:sp modelId="{DAB0D8A5-E5F8-C64F-BFFB-F7A3FF740E2C}">
      <dsp:nvSpPr>
        <dsp:cNvPr id="0" name=""/>
        <dsp:cNvSpPr/>
      </dsp:nvSpPr>
      <dsp:spPr>
        <a:xfrm>
          <a:off x="0" y="1854518"/>
          <a:ext cx="6303729"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D6BD18-7414-454D-9C13-A08898099357}">
      <dsp:nvSpPr>
        <dsp:cNvPr id="0" name=""/>
        <dsp:cNvSpPr/>
      </dsp:nvSpPr>
      <dsp:spPr>
        <a:xfrm>
          <a:off x="0" y="1854518"/>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Results: We had found that it is common for immigrants to avoid seeking healthcare due to fear of improper documentation or status (6). There was also a trend of bad past experiences that caused further hesitation when it came to seeking healthcare (2). Another contributing factor was normalized cultural practices within the community (8).</a:t>
          </a:r>
        </a:p>
      </dsp:txBody>
      <dsp:txXfrm>
        <a:off x="0" y="1854518"/>
        <a:ext cx="6303729" cy="1851802"/>
      </dsp:txXfrm>
    </dsp:sp>
    <dsp:sp modelId="{71BE6C86-F44E-FE47-A583-FF9D3C8FBF00}">
      <dsp:nvSpPr>
        <dsp:cNvPr id="0" name=""/>
        <dsp:cNvSpPr/>
      </dsp:nvSpPr>
      <dsp:spPr>
        <a:xfrm>
          <a:off x="0" y="3706320"/>
          <a:ext cx="6303729"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890F7B-BF13-5446-BF53-34A26D8E1D0E}">
      <dsp:nvSpPr>
        <dsp:cNvPr id="0" name=""/>
        <dsp:cNvSpPr/>
      </dsp:nvSpPr>
      <dsp:spPr>
        <a:xfrm>
          <a:off x="0" y="3706320"/>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Limitations: Some limitations to our study was that there is little information available that is West African specific. We had utilized some articles that touches on common struggles among immigrants in America. Issues like racism, sexism, and unequal treatment are not measurable and cannot be fully expressed in a writing.   </a:t>
          </a:r>
        </a:p>
      </dsp:txBody>
      <dsp:txXfrm>
        <a:off x="0" y="3706320"/>
        <a:ext cx="6303729" cy="18518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B80751-80AE-4745-A171-948CC7DDAD12}">
      <dsp:nvSpPr>
        <dsp:cNvPr id="0" name=""/>
        <dsp:cNvSpPr/>
      </dsp:nvSpPr>
      <dsp:spPr>
        <a:xfrm>
          <a:off x="2614981" y="709129"/>
          <a:ext cx="546965" cy="91440"/>
        </a:xfrm>
        <a:custGeom>
          <a:avLst/>
          <a:gdLst/>
          <a:ahLst/>
          <a:cxnLst/>
          <a:rect l="0" t="0" r="0" b="0"/>
          <a:pathLst>
            <a:path>
              <a:moveTo>
                <a:pt x="0" y="45720"/>
              </a:moveTo>
              <a:lnTo>
                <a:pt x="546965"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4024" y="751961"/>
        <a:ext cx="28878" cy="5775"/>
      </dsp:txXfrm>
    </dsp:sp>
    <dsp:sp modelId="{31F948D8-3B44-CF49-B893-F75345FD81E0}">
      <dsp:nvSpPr>
        <dsp:cNvPr id="0" name=""/>
        <dsp:cNvSpPr/>
      </dsp:nvSpPr>
      <dsp:spPr>
        <a:xfrm>
          <a:off x="105624" y="1502"/>
          <a:ext cx="2511156" cy="150669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622300">
            <a:lnSpc>
              <a:spcPct val="90000"/>
            </a:lnSpc>
            <a:spcBef>
              <a:spcPct val="0"/>
            </a:spcBef>
            <a:spcAft>
              <a:spcPct val="35000"/>
            </a:spcAft>
            <a:buNone/>
          </a:pPr>
          <a:r>
            <a:rPr lang="en-US" sz="1400" kern="1200"/>
            <a:t>Host monthly peer gatherings in the community</a:t>
          </a:r>
        </a:p>
      </dsp:txBody>
      <dsp:txXfrm>
        <a:off x="105624" y="1502"/>
        <a:ext cx="2511156" cy="1506693"/>
      </dsp:txXfrm>
    </dsp:sp>
    <dsp:sp modelId="{765D2DB2-2FF8-A14D-B748-1CB980240626}">
      <dsp:nvSpPr>
        <dsp:cNvPr id="0" name=""/>
        <dsp:cNvSpPr/>
      </dsp:nvSpPr>
      <dsp:spPr>
        <a:xfrm>
          <a:off x="1361202" y="1506396"/>
          <a:ext cx="3088722" cy="546965"/>
        </a:xfrm>
        <a:custGeom>
          <a:avLst/>
          <a:gdLst/>
          <a:ahLst/>
          <a:cxnLst/>
          <a:rect l="0" t="0" r="0" b="0"/>
          <a:pathLst>
            <a:path>
              <a:moveTo>
                <a:pt x="3088722" y="0"/>
              </a:moveTo>
              <a:lnTo>
                <a:pt x="3088722" y="290582"/>
              </a:lnTo>
              <a:lnTo>
                <a:pt x="0" y="290582"/>
              </a:lnTo>
              <a:lnTo>
                <a:pt x="0" y="546965"/>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27007" y="1776991"/>
        <a:ext cx="157112" cy="5775"/>
      </dsp:txXfrm>
    </dsp:sp>
    <dsp:sp modelId="{9012E2DA-BFAA-5545-AF52-8C98007D1BFE}">
      <dsp:nvSpPr>
        <dsp:cNvPr id="0" name=""/>
        <dsp:cNvSpPr/>
      </dsp:nvSpPr>
      <dsp:spPr>
        <a:xfrm>
          <a:off x="3194346" y="1502"/>
          <a:ext cx="2511156" cy="150669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622300">
            <a:lnSpc>
              <a:spcPct val="90000"/>
            </a:lnSpc>
            <a:spcBef>
              <a:spcPct val="0"/>
            </a:spcBef>
            <a:spcAft>
              <a:spcPct val="35000"/>
            </a:spcAft>
            <a:buNone/>
          </a:pPr>
          <a:r>
            <a:rPr lang="en-US" sz="1400" kern="1200"/>
            <a:t>Collaborate with Snohomish county schools and churches to host meetings to update them on our project and gather feedback on how to improve</a:t>
          </a:r>
        </a:p>
      </dsp:txBody>
      <dsp:txXfrm>
        <a:off x="3194346" y="1502"/>
        <a:ext cx="2511156" cy="1506693"/>
      </dsp:txXfrm>
    </dsp:sp>
    <dsp:sp modelId="{51B51F72-6D3B-2E4B-B752-E9E3A6472B9D}">
      <dsp:nvSpPr>
        <dsp:cNvPr id="0" name=""/>
        <dsp:cNvSpPr/>
      </dsp:nvSpPr>
      <dsp:spPr>
        <a:xfrm>
          <a:off x="2614981" y="2793389"/>
          <a:ext cx="546965" cy="91440"/>
        </a:xfrm>
        <a:custGeom>
          <a:avLst/>
          <a:gdLst/>
          <a:ahLst/>
          <a:cxnLst/>
          <a:rect l="0" t="0" r="0" b="0"/>
          <a:pathLst>
            <a:path>
              <a:moveTo>
                <a:pt x="0" y="45720"/>
              </a:moveTo>
              <a:lnTo>
                <a:pt x="546965"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4024" y="2836221"/>
        <a:ext cx="28878" cy="5775"/>
      </dsp:txXfrm>
    </dsp:sp>
    <dsp:sp modelId="{A42CCC4C-1BCE-EF40-9A6A-C2F98338FFE9}">
      <dsp:nvSpPr>
        <dsp:cNvPr id="0" name=""/>
        <dsp:cNvSpPr/>
      </dsp:nvSpPr>
      <dsp:spPr>
        <a:xfrm>
          <a:off x="105624" y="2085762"/>
          <a:ext cx="2511156" cy="150669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622300">
            <a:lnSpc>
              <a:spcPct val="90000"/>
            </a:lnSpc>
            <a:spcBef>
              <a:spcPct val="0"/>
            </a:spcBef>
            <a:spcAft>
              <a:spcPct val="35000"/>
            </a:spcAft>
            <a:buNone/>
          </a:pPr>
          <a:r>
            <a:rPr lang="en-US" sz="1400" kern="1200"/>
            <a:t>Work with medical case managers </a:t>
          </a:r>
        </a:p>
      </dsp:txBody>
      <dsp:txXfrm>
        <a:off x="105624" y="2085762"/>
        <a:ext cx="2511156" cy="1506693"/>
      </dsp:txXfrm>
    </dsp:sp>
    <dsp:sp modelId="{D0E728EB-E693-2C47-8218-2E5EB24245FD}">
      <dsp:nvSpPr>
        <dsp:cNvPr id="0" name=""/>
        <dsp:cNvSpPr/>
      </dsp:nvSpPr>
      <dsp:spPr>
        <a:xfrm>
          <a:off x="1361202" y="3590656"/>
          <a:ext cx="3088722" cy="546965"/>
        </a:xfrm>
        <a:custGeom>
          <a:avLst/>
          <a:gdLst/>
          <a:ahLst/>
          <a:cxnLst/>
          <a:rect l="0" t="0" r="0" b="0"/>
          <a:pathLst>
            <a:path>
              <a:moveTo>
                <a:pt x="3088722" y="0"/>
              </a:moveTo>
              <a:lnTo>
                <a:pt x="3088722" y="290582"/>
              </a:lnTo>
              <a:lnTo>
                <a:pt x="0" y="290582"/>
              </a:lnTo>
              <a:lnTo>
                <a:pt x="0" y="546965"/>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27007" y="3861251"/>
        <a:ext cx="157112" cy="5775"/>
      </dsp:txXfrm>
    </dsp:sp>
    <dsp:sp modelId="{9E6D6F04-74AE-A247-842B-0CDE58E70ABB}">
      <dsp:nvSpPr>
        <dsp:cNvPr id="0" name=""/>
        <dsp:cNvSpPr/>
      </dsp:nvSpPr>
      <dsp:spPr>
        <a:xfrm>
          <a:off x="3194346" y="2085762"/>
          <a:ext cx="2511156" cy="150669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622300">
            <a:lnSpc>
              <a:spcPct val="90000"/>
            </a:lnSpc>
            <a:spcBef>
              <a:spcPct val="0"/>
            </a:spcBef>
            <a:spcAft>
              <a:spcPct val="35000"/>
            </a:spcAft>
            <a:buNone/>
          </a:pPr>
          <a:r>
            <a:rPr lang="en-US" sz="1400" kern="1200"/>
            <a:t>Educate on how the procedures are having an impact on the health of immigrants in our community </a:t>
          </a:r>
        </a:p>
      </dsp:txBody>
      <dsp:txXfrm>
        <a:off x="3194346" y="2085762"/>
        <a:ext cx="2511156" cy="1506693"/>
      </dsp:txXfrm>
    </dsp:sp>
    <dsp:sp modelId="{E9A1A8BE-7877-AD46-A09C-37E166C5CB09}">
      <dsp:nvSpPr>
        <dsp:cNvPr id="0" name=""/>
        <dsp:cNvSpPr/>
      </dsp:nvSpPr>
      <dsp:spPr>
        <a:xfrm>
          <a:off x="2614981" y="4877649"/>
          <a:ext cx="546965" cy="91440"/>
        </a:xfrm>
        <a:custGeom>
          <a:avLst/>
          <a:gdLst/>
          <a:ahLst/>
          <a:cxnLst/>
          <a:rect l="0" t="0" r="0" b="0"/>
          <a:pathLst>
            <a:path>
              <a:moveTo>
                <a:pt x="0" y="45720"/>
              </a:moveTo>
              <a:lnTo>
                <a:pt x="546965" y="45720"/>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4024" y="4920481"/>
        <a:ext cx="28878" cy="5775"/>
      </dsp:txXfrm>
    </dsp:sp>
    <dsp:sp modelId="{37C953AC-7A4F-7047-84EE-C80ED72B7BAE}">
      <dsp:nvSpPr>
        <dsp:cNvPr id="0" name=""/>
        <dsp:cNvSpPr/>
      </dsp:nvSpPr>
      <dsp:spPr>
        <a:xfrm>
          <a:off x="105624" y="4170022"/>
          <a:ext cx="2511156" cy="150669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622300">
            <a:lnSpc>
              <a:spcPct val="90000"/>
            </a:lnSpc>
            <a:spcBef>
              <a:spcPct val="0"/>
            </a:spcBef>
            <a:spcAft>
              <a:spcPct val="35000"/>
            </a:spcAft>
            <a:buNone/>
          </a:pPr>
          <a:r>
            <a:rPr lang="en-US" sz="1400" kern="1200"/>
            <a:t>Gather feedback on logistics and putting plan into action </a:t>
          </a:r>
        </a:p>
      </dsp:txBody>
      <dsp:txXfrm>
        <a:off x="105624" y="4170022"/>
        <a:ext cx="2511156" cy="1506693"/>
      </dsp:txXfrm>
    </dsp:sp>
    <dsp:sp modelId="{E183B62F-B33A-2D41-B314-A9CD88A8B384}">
      <dsp:nvSpPr>
        <dsp:cNvPr id="0" name=""/>
        <dsp:cNvSpPr/>
      </dsp:nvSpPr>
      <dsp:spPr>
        <a:xfrm>
          <a:off x="3194346" y="4170022"/>
          <a:ext cx="2511156" cy="150669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622300">
            <a:lnSpc>
              <a:spcPct val="90000"/>
            </a:lnSpc>
            <a:spcBef>
              <a:spcPct val="0"/>
            </a:spcBef>
            <a:spcAft>
              <a:spcPct val="35000"/>
            </a:spcAft>
            <a:buNone/>
          </a:pPr>
          <a:r>
            <a:rPr lang="en-US" sz="1400" kern="1200"/>
            <a:t>Continuously work with and maintain relations with WAWAC and the Snohomish community to collaborate and update them on the projects progress</a:t>
          </a:r>
        </a:p>
      </dsp:txBody>
      <dsp:txXfrm>
        <a:off x="3194346" y="4170022"/>
        <a:ext cx="2511156" cy="1506693"/>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D23F7E-4E76-E841-915F-94D72E7B0142}" type="datetimeFigureOut">
              <a:rPr lang="en-US" smtClean="0"/>
              <a:t>6/2/22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49A773-2BF1-4543-AF18-B432F1769CD6}" type="slidenum">
              <a:rPr lang="en-US" smtClean="0"/>
              <a:t>‹#›</a:t>
            </a:fld>
            <a:endParaRPr lang="en-US"/>
          </a:p>
        </p:txBody>
      </p:sp>
    </p:spTree>
    <p:extLst>
      <p:ext uri="{BB962C8B-B14F-4D97-AF65-F5344CB8AC3E}">
        <p14:creationId xmlns:p14="http://schemas.microsoft.com/office/powerpoint/2010/main" val="3585085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introduce yourself and your topic</a:t>
            </a:r>
          </a:p>
          <a:p>
            <a:r>
              <a:rPr lang="en-US" dirty="0"/>
              <a:t>2- talk about the specific population you are looking at and conducting this study on </a:t>
            </a:r>
          </a:p>
        </p:txBody>
      </p:sp>
      <p:sp>
        <p:nvSpPr>
          <p:cNvPr id="4" name="Slide Number Placeholder 3"/>
          <p:cNvSpPr>
            <a:spLocks noGrp="1"/>
          </p:cNvSpPr>
          <p:nvPr>
            <p:ph type="sldNum" sz="quarter" idx="5"/>
          </p:nvPr>
        </p:nvSpPr>
        <p:spPr/>
        <p:txBody>
          <a:bodyPr/>
          <a:lstStyle/>
          <a:p>
            <a:fld id="{F349A773-2BF1-4543-AF18-B432F1769CD6}" type="slidenum">
              <a:rPr lang="en-US" smtClean="0"/>
              <a:t>1</a:t>
            </a:fld>
            <a:endParaRPr lang="en-US"/>
          </a:p>
        </p:txBody>
      </p:sp>
    </p:spTree>
    <p:extLst>
      <p:ext uri="{BB962C8B-B14F-4D97-AF65-F5344CB8AC3E}">
        <p14:creationId xmlns:p14="http://schemas.microsoft.com/office/powerpoint/2010/main" val="27271368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touch on the confirmed findings such as immigration being a large contributor as to why people weren’t seeking medical help</a:t>
            </a:r>
          </a:p>
          <a:p>
            <a:r>
              <a:rPr lang="en-US" dirty="0"/>
              <a:t>2- talk about other confirmed barriers such as the language barrier and misinformation that was enhanced from this issue</a:t>
            </a:r>
          </a:p>
          <a:p>
            <a:r>
              <a:rPr lang="en-US" dirty="0"/>
              <a:t>3- we also learned about how certain policies that are in place are keeping these people from getting the help they need (housing/routine care)</a:t>
            </a:r>
          </a:p>
        </p:txBody>
      </p:sp>
      <p:sp>
        <p:nvSpPr>
          <p:cNvPr id="4" name="Slide Number Placeholder 3"/>
          <p:cNvSpPr>
            <a:spLocks noGrp="1"/>
          </p:cNvSpPr>
          <p:nvPr>
            <p:ph type="sldNum" sz="quarter" idx="5"/>
          </p:nvPr>
        </p:nvSpPr>
        <p:spPr/>
        <p:txBody>
          <a:bodyPr/>
          <a:lstStyle/>
          <a:p>
            <a:fld id="{F349A773-2BF1-4543-AF18-B432F1769CD6}" type="slidenum">
              <a:rPr lang="en-US" smtClean="0"/>
              <a:t>10</a:t>
            </a:fld>
            <a:endParaRPr lang="en-US"/>
          </a:p>
        </p:txBody>
      </p:sp>
    </p:spTree>
    <p:extLst>
      <p:ext uri="{BB962C8B-B14F-4D97-AF65-F5344CB8AC3E}">
        <p14:creationId xmlns:p14="http://schemas.microsoft.com/office/powerpoint/2010/main" val="8592606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This all ties in to the socio-ecological model, each layer has a set of it own issues, this perpetuates the issues</a:t>
            </a:r>
          </a:p>
          <a:p>
            <a:r>
              <a:rPr lang="en-US" dirty="0"/>
              <a:t>2- These are some or the major concerns we found based on our studies. Each of these issues have a plethora of problems tagging along to it, we need to intervene and find solutions so that we can improve the quality of our healthcare system and make it an equal and inclusive as possible</a:t>
            </a:r>
          </a:p>
        </p:txBody>
      </p:sp>
      <p:sp>
        <p:nvSpPr>
          <p:cNvPr id="4" name="Slide Number Placeholder 3"/>
          <p:cNvSpPr>
            <a:spLocks noGrp="1"/>
          </p:cNvSpPr>
          <p:nvPr>
            <p:ph type="sldNum" sz="quarter" idx="5"/>
          </p:nvPr>
        </p:nvSpPr>
        <p:spPr/>
        <p:txBody>
          <a:bodyPr/>
          <a:lstStyle/>
          <a:p>
            <a:fld id="{F349A773-2BF1-4543-AF18-B432F1769CD6}" type="slidenum">
              <a:rPr lang="en-US" smtClean="0"/>
              <a:t>11</a:t>
            </a:fld>
            <a:endParaRPr lang="en-US"/>
          </a:p>
        </p:txBody>
      </p:sp>
    </p:spTree>
    <p:extLst>
      <p:ext uri="{BB962C8B-B14F-4D97-AF65-F5344CB8AC3E}">
        <p14:creationId xmlns:p14="http://schemas.microsoft.com/office/powerpoint/2010/main" val="974086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Talk about the reason I chose these goals (based off individual, relational, community, and policy issues that needed to be addressed</a:t>
            </a:r>
          </a:p>
          <a:p>
            <a:r>
              <a:rPr lang="en-US" dirty="0"/>
              <a:t>2- a lot of these goals are long term goals, this is because there are some large changes to made – especially within the policy realm</a:t>
            </a:r>
          </a:p>
          <a:p>
            <a:r>
              <a:rPr lang="en-US" dirty="0"/>
              <a:t>3- this objectives were made based off the analysis of both our primary and secondary data to address to gaps in the community, these goals need cooperation from many different actors including individuals within the community, health care professionals, policy makers, government, etc.</a:t>
            </a:r>
          </a:p>
        </p:txBody>
      </p:sp>
      <p:sp>
        <p:nvSpPr>
          <p:cNvPr id="4" name="Slide Number Placeholder 3"/>
          <p:cNvSpPr>
            <a:spLocks noGrp="1"/>
          </p:cNvSpPr>
          <p:nvPr>
            <p:ph type="sldNum" sz="quarter" idx="5"/>
          </p:nvPr>
        </p:nvSpPr>
        <p:spPr/>
        <p:txBody>
          <a:bodyPr/>
          <a:lstStyle/>
          <a:p>
            <a:fld id="{F349A773-2BF1-4543-AF18-B432F1769CD6}" type="slidenum">
              <a:rPr lang="en-US" smtClean="0"/>
              <a:t>12</a:t>
            </a:fld>
            <a:endParaRPr lang="en-US"/>
          </a:p>
        </p:txBody>
      </p:sp>
    </p:spTree>
    <p:extLst>
      <p:ext uri="{BB962C8B-B14F-4D97-AF65-F5344CB8AC3E}">
        <p14:creationId xmlns:p14="http://schemas.microsoft.com/office/powerpoint/2010/main" val="39334418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explain why it is important to share our finding with people within the community </a:t>
            </a:r>
          </a:p>
          <a:p>
            <a:r>
              <a:rPr lang="en-US" dirty="0"/>
              <a:t>2- our key informant emphasized how important it was for outsides to be able to listen to how their community is able to intake information, it is crucial to maintain a relationship with the community and have constant back and forth communication to make sure we are addressing the communities needs</a:t>
            </a:r>
          </a:p>
          <a:p>
            <a:r>
              <a:rPr lang="en-US" dirty="0"/>
              <a:t>3- hosting monthly meetings is a great way to stay connected to the community and make sure we are always progressing to a better end product. It is imperative that we continue to grow and obtain as much feedback as possible</a:t>
            </a:r>
          </a:p>
          <a:p>
            <a:endParaRPr lang="en-US" dirty="0"/>
          </a:p>
        </p:txBody>
      </p:sp>
      <p:sp>
        <p:nvSpPr>
          <p:cNvPr id="4" name="Slide Number Placeholder 3"/>
          <p:cNvSpPr>
            <a:spLocks noGrp="1"/>
          </p:cNvSpPr>
          <p:nvPr>
            <p:ph type="sldNum" sz="quarter" idx="5"/>
          </p:nvPr>
        </p:nvSpPr>
        <p:spPr/>
        <p:txBody>
          <a:bodyPr/>
          <a:lstStyle/>
          <a:p>
            <a:fld id="{F349A773-2BF1-4543-AF18-B432F1769CD6}" type="slidenum">
              <a:rPr lang="en-US" smtClean="0"/>
              <a:t>13</a:t>
            </a:fld>
            <a:endParaRPr lang="en-US"/>
          </a:p>
        </p:txBody>
      </p:sp>
    </p:spTree>
    <p:extLst>
      <p:ext uri="{BB962C8B-B14F-4D97-AF65-F5344CB8AC3E}">
        <p14:creationId xmlns:p14="http://schemas.microsoft.com/office/powerpoint/2010/main" val="24358458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49A773-2BF1-4543-AF18-B432F1769CD6}" type="slidenum">
              <a:rPr lang="en-US" smtClean="0"/>
              <a:t>16</a:t>
            </a:fld>
            <a:endParaRPr lang="en-US"/>
          </a:p>
        </p:txBody>
      </p:sp>
    </p:spTree>
    <p:extLst>
      <p:ext uri="{BB962C8B-B14F-4D97-AF65-F5344CB8AC3E}">
        <p14:creationId xmlns:p14="http://schemas.microsoft.com/office/powerpoint/2010/main" val="203323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Emphasize the importance of looking into other methods of research</a:t>
            </a:r>
          </a:p>
          <a:p>
            <a:r>
              <a:rPr lang="en-US" dirty="0"/>
              <a:t>2- This CHA s important because we can dive deep to find out why we are getting certain results</a:t>
            </a:r>
          </a:p>
          <a:p>
            <a:r>
              <a:rPr lang="en-US" dirty="0"/>
              <a:t>3- we want to create more equitable care when it comes to getting the treatment you need </a:t>
            </a:r>
          </a:p>
        </p:txBody>
      </p:sp>
      <p:sp>
        <p:nvSpPr>
          <p:cNvPr id="4" name="Slide Number Placeholder 3"/>
          <p:cNvSpPr>
            <a:spLocks noGrp="1"/>
          </p:cNvSpPr>
          <p:nvPr>
            <p:ph type="sldNum" sz="quarter" idx="5"/>
          </p:nvPr>
        </p:nvSpPr>
        <p:spPr/>
        <p:txBody>
          <a:bodyPr/>
          <a:lstStyle/>
          <a:p>
            <a:fld id="{F349A773-2BF1-4543-AF18-B432F1769CD6}" type="slidenum">
              <a:rPr lang="en-US" smtClean="0"/>
              <a:t>2</a:t>
            </a:fld>
            <a:endParaRPr lang="en-US"/>
          </a:p>
        </p:txBody>
      </p:sp>
    </p:spTree>
    <p:extLst>
      <p:ext uri="{BB962C8B-B14F-4D97-AF65-F5344CB8AC3E}">
        <p14:creationId xmlns:p14="http://schemas.microsoft.com/office/powerpoint/2010/main" val="926088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talk about why root cause analysis is important, digging deep to find why we’re are seeing these outcomes instead of just looking at the numbers</a:t>
            </a:r>
          </a:p>
          <a:p>
            <a:r>
              <a:rPr lang="en-US" dirty="0"/>
              <a:t>2- Multiple factors are contributing to the barriers that people experience when trying to get the care they need</a:t>
            </a:r>
          </a:p>
          <a:p>
            <a:r>
              <a:rPr lang="en-US" dirty="0"/>
              <a:t>3- talk about the main issues you will diving into such as the fear of deportation, cultural differences, the spread of misinformation, etc.</a:t>
            </a:r>
          </a:p>
        </p:txBody>
      </p:sp>
      <p:sp>
        <p:nvSpPr>
          <p:cNvPr id="4" name="Slide Number Placeholder 3"/>
          <p:cNvSpPr>
            <a:spLocks noGrp="1"/>
          </p:cNvSpPr>
          <p:nvPr>
            <p:ph type="sldNum" sz="quarter" idx="5"/>
          </p:nvPr>
        </p:nvSpPr>
        <p:spPr/>
        <p:txBody>
          <a:bodyPr/>
          <a:lstStyle/>
          <a:p>
            <a:fld id="{F349A773-2BF1-4543-AF18-B432F1769CD6}" type="slidenum">
              <a:rPr lang="en-US" smtClean="0"/>
              <a:t>3</a:t>
            </a:fld>
            <a:endParaRPr lang="en-US"/>
          </a:p>
        </p:txBody>
      </p:sp>
    </p:spTree>
    <p:extLst>
      <p:ext uri="{BB962C8B-B14F-4D97-AF65-F5344CB8AC3E}">
        <p14:creationId xmlns:p14="http://schemas.microsoft.com/office/powerpoint/2010/main" val="39748931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talk about the population living below the poverty line, how many jobs that are considered essential work and the proportion of estimated west African people working these jobs</a:t>
            </a:r>
          </a:p>
          <a:p>
            <a:r>
              <a:rPr lang="en-US" dirty="0"/>
              <a:t>2- although there are many vaccine locations, the website that led me there specially talks about checking with your insurance and health care provider </a:t>
            </a:r>
          </a:p>
          <a:p>
            <a:pPr marL="0" indent="0">
              <a:buNone/>
            </a:pPr>
            <a:r>
              <a:rPr lang="en-US" dirty="0"/>
              <a:t>Who is most at risk?</a:t>
            </a:r>
          </a:p>
          <a:p>
            <a:pPr marL="0" indent="0">
              <a:buNone/>
            </a:pPr>
            <a:endParaRPr lang="en-US" dirty="0"/>
          </a:p>
          <a:p>
            <a:endParaRPr lang="en-US" dirty="0"/>
          </a:p>
        </p:txBody>
      </p:sp>
      <p:sp>
        <p:nvSpPr>
          <p:cNvPr id="4" name="Slide Number Placeholder 3"/>
          <p:cNvSpPr>
            <a:spLocks noGrp="1"/>
          </p:cNvSpPr>
          <p:nvPr>
            <p:ph type="sldNum" sz="quarter" idx="5"/>
          </p:nvPr>
        </p:nvSpPr>
        <p:spPr/>
        <p:txBody>
          <a:bodyPr/>
          <a:lstStyle/>
          <a:p>
            <a:fld id="{F349A773-2BF1-4543-AF18-B432F1769CD6}" type="slidenum">
              <a:rPr lang="en-US" smtClean="0"/>
              <a:t>4</a:t>
            </a:fld>
            <a:endParaRPr lang="en-US"/>
          </a:p>
        </p:txBody>
      </p:sp>
    </p:spTree>
    <p:extLst>
      <p:ext uri="{BB962C8B-B14F-4D97-AF65-F5344CB8AC3E}">
        <p14:creationId xmlns:p14="http://schemas.microsoft.com/office/powerpoint/2010/main" val="90854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mention how given our time frame we may not have uncovered all possible barriers and root causes</a:t>
            </a:r>
          </a:p>
          <a:p>
            <a:r>
              <a:rPr lang="en-US" dirty="0"/>
              <a:t>2- it is hard to get quantitative data for issues such as racism and systematic barriers that are still existing in our society </a:t>
            </a:r>
          </a:p>
          <a:p>
            <a:r>
              <a:rPr lang="en-US" dirty="0"/>
              <a:t>3- although we were only able to talk to one person from the community, he is a huge stakeholder and asset within our specific community and was able to speak on the behalf of many individuals who have similar experiences to his own</a:t>
            </a:r>
          </a:p>
        </p:txBody>
      </p:sp>
      <p:sp>
        <p:nvSpPr>
          <p:cNvPr id="4" name="Slide Number Placeholder 3"/>
          <p:cNvSpPr>
            <a:spLocks noGrp="1"/>
          </p:cNvSpPr>
          <p:nvPr>
            <p:ph type="sldNum" sz="quarter" idx="5"/>
          </p:nvPr>
        </p:nvSpPr>
        <p:spPr/>
        <p:txBody>
          <a:bodyPr/>
          <a:lstStyle/>
          <a:p>
            <a:fld id="{F349A773-2BF1-4543-AF18-B432F1769CD6}" type="slidenum">
              <a:rPr lang="en-US" smtClean="0"/>
              <a:t>5</a:t>
            </a:fld>
            <a:endParaRPr lang="en-US"/>
          </a:p>
        </p:txBody>
      </p:sp>
    </p:spTree>
    <p:extLst>
      <p:ext uri="{BB962C8B-B14F-4D97-AF65-F5344CB8AC3E}">
        <p14:creationId xmlns:p14="http://schemas.microsoft.com/office/powerpoint/2010/main" val="2823557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we asked about key informant about some key findings to see if it was truly accurate</a:t>
            </a:r>
          </a:p>
          <a:p>
            <a:r>
              <a:rPr lang="en-US" dirty="0"/>
              <a:t>2- always made sure to cross triangulate our sources</a:t>
            </a:r>
          </a:p>
          <a:p>
            <a:r>
              <a:rPr lang="en-US" dirty="0"/>
              <a:t>3- made sure to use quality sources opposed </a:t>
            </a:r>
            <a:r>
              <a:rPr lang="en-US"/>
              <a:t>to blog</a:t>
            </a:r>
            <a:endParaRPr lang="en-US" dirty="0"/>
          </a:p>
        </p:txBody>
      </p:sp>
      <p:sp>
        <p:nvSpPr>
          <p:cNvPr id="4" name="Slide Number Placeholder 3"/>
          <p:cNvSpPr>
            <a:spLocks noGrp="1"/>
          </p:cNvSpPr>
          <p:nvPr>
            <p:ph type="sldNum" sz="quarter" idx="5"/>
          </p:nvPr>
        </p:nvSpPr>
        <p:spPr/>
        <p:txBody>
          <a:bodyPr/>
          <a:lstStyle/>
          <a:p>
            <a:fld id="{F349A773-2BF1-4543-AF18-B432F1769CD6}" type="slidenum">
              <a:rPr lang="en-US" smtClean="0"/>
              <a:t>6</a:t>
            </a:fld>
            <a:endParaRPr lang="en-US"/>
          </a:p>
        </p:txBody>
      </p:sp>
    </p:spTree>
    <p:extLst>
      <p:ext uri="{BB962C8B-B14F-4D97-AF65-F5344CB8AC3E}">
        <p14:creationId xmlns:p14="http://schemas.microsoft.com/office/powerpoint/2010/main" val="750774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US" dirty="0"/>
            </a:br>
            <a:r>
              <a:rPr lang="en-US" dirty="0"/>
              <a:t>1- We learned about common West African belief systems such as their feelings toward the Western heath care system and what is normalized in their community for how to handle certain health issues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It was hard to find west African specific data, but a common theme among immigrants is fear of deportation by trying to seek medical help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another fear specific to WA is that culturally they are known to rely on prayer when it comes to sickness , getting the vaccine might have others in your community look at your different as well as make one feel like an outsider </a:t>
            </a:r>
            <a:br>
              <a:rPr lang="en-US" dirty="0"/>
            </a:br>
            <a:r>
              <a:rPr lang="en-US" dirty="0"/>
              <a:t>4- make sure to emphasize that a lot of this data was taken from articles that just used immigrants as a blanket statement and it was not specific to the WA community </a:t>
            </a:r>
          </a:p>
        </p:txBody>
      </p:sp>
      <p:sp>
        <p:nvSpPr>
          <p:cNvPr id="4" name="Slide Number Placeholder 3"/>
          <p:cNvSpPr>
            <a:spLocks noGrp="1"/>
          </p:cNvSpPr>
          <p:nvPr>
            <p:ph type="sldNum" sz="quarter" idx="5"/>
          </p:nvPr>
        </p:nvSpPr>
        <p:spPr/>
        <p:txBody>
          <a:bodyPr/>
          <a:lstStyle/>
          <a:p>
            <a:fld id="{F349A773-2BF1-4543-AF18-B432F1769CD6}" type="slidenum">
              <a:rPr lang="en-US" smtClean="0"/>
              <a:t>7</a:t>
            </a:fld>
            <a:endParaRPr lang="en-US"/>
          </a:p>
        </p:txBody>
      </p:sp>
    </p:spTree>
    <p:extLst>
      <p:ext uri="{BB962C8B-B14F-4D97-AF65-F5344CB8AC3E}">
        <p14:creationId xmlns:p14="http://schemas.microsoft.com/office/powerpoint/2010/main" val="1514852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dive deep into what went into creating the interview questions. </a:t>
            </a:r>
          </a:p>
          <a:p>
            <a:r>
              <a:rPr lang="en-US" dirty="0"/>
              <a:t>2- We had brainstormed many ideas and have about 3x as many questions than what we ended up asking him. We chose the most crucial question based more on qualitative data that we could not find online</a:t>
            </a:r>
          </a:p>
          <a:p>
            <a:r>
              <a:rPr lang="en-US" dirty="0"/>
              <a:t>3- it is imperative that you ask questions more about his experiences/ community experiences because this study was focused on finding what was behind the numbers we were finding</a:t>
            </a:r>
          </a:p>
          <a:p>
            <a:r>
              <a:rPr lang="en-US" dirty="0"/>
              <a:t>4- we selected a handful of questions regarding what we found during our research to see if these reports were accurate. </a:t>
            </a:r>
          </a:p>
        </p:txBody>
      </p:sp>
      <p:sp>
        <p:nvSpPr>
          <p:cNvPr id="4" name="Slide Number Placeholder 3"/>
          <p:cNvSpPr>
            <a:spLocks noGrp="1"/>
          </p:cNvSpPr>
          <p:nvPr>
            <p:ph type="sldNum" sz="quarter" idx="5"/>
          </p:nvPr>
        </p:nvSpPr>
        <p:spPr/>
        <p:txBody>
          <a:bodyPr/>
          <a:lstStyle/>
          <a:p>
            <a:fld id="{F349A773-2BF1-4543-AF18-B432F1769CD6}" type="slidenum">
              <a:rPr lang="en-US" smtClean="0"/>
              <a:t>8</a:t>
            </a:fld>
            <a:endParaRPr lang="en-US"/>
          </a:p>
        </p:txBody>
      </p:sp>
    </p:spTree>
    <p:extLst>
      <p:ext uri="{BB962C8B-B14F-4D97-AF65-F5344CB8AC3E}">
        <p14:creationId xmlns:p14="http://schemas.microsoft.com/office/powerpoint/2010/main" val="4804885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Misinformation was a large contributor to vaccine hesitancy as well, what makes this issue even worse is the language barrier and not being able to receive accurate information </a:t>
            </a:r>
          </a:p>
          <a:p>
            <a:r>
              <a:rPr lang="en-US" dirty="0"/>
              <a:t>2- in the west African culture it may not be appropriate for a women to have a male doctor, we need to have accommodations for issues like this</a:t>
            </a:r>
          </a:p>
          <a:p>
            <a:r>
              <a:rPr lang="en-US" dirty="0"/>
              <a:t>3- WAWAC has had many successes – needs help with more unrestricted funded</a:t>
            </a:r>
          </a:p>
        </p:txBody>
      </p:sp>
      <p:sp>
        <p:nvSpPr>
          <p:cNvPr id="4" name="Slide Number Placeholder 3"/>
          <p:cNvSpPr>
            <a:spLocks noGrp="1"/>
          </p:cNvSpPr>
          <p:nvPr>
            <p:ph type="sldNum" sz="quarter" idx="5"/>
          </p:nvPr>
        </p:nvSpPr>
        <p:spPr/>
        <p:txBody>
          <a:bodyPr/>
          <a:lstStyle/>
          <a:p>
            <a:fld id="{F349A773-2BF1-4543-AF18-B432F1769CD6}" type="slidenum">
              <a:rPr lang="en-US" smtClean="0"/>
              <a:t>9</a:t>
            </a:fld>
            <a:endParaRPr lang="en-US"/>
          </a:p>
        </p:txBody>
      </p:sp>
    </p:spTree>
    <p:extLst>
      <p:ext uri="{BB962C8B-B14F-4D97-AF65-F5344CB8AC3E}">
        <p14:creationId xmlns:p14="http://schemas.microsoft.com/office/powerpoint/2010/main" val="1227244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7FD86-7B77-2E2A-1B9D-FCF7D4EED9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BDDA4A-8A75-B7ED-F822-3324000771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EB61C4-78BC-9114-BF6E-F559EF317AF6}"/>
              </a:ext>
            </a:extLst>
          </p:cNvPr>
          <p:cNvSpPr>
            <a:spLocks noGrp="1"/>
          </p:cNvSpPr>
          <p:nvPr>
            <p:ph type="dt" sz="half" idx="10"/>
          </p:nvPr>
        </p:nvSpPr>
        <p:spPr/>
        <p:txBody>
          <a:bodyPr/>
          <a:lstStyle/>
          <a:p>
            <a:fld id="{33E74AE5-5052-E840-9AA1-AB60C3FF60F7}" type="datetimeFigureOut">
              <a:rPr lang="en-US" smtClean="0"/>
              <a:t>6/2/22</a:t>
            </a:fld>
            <a:endParaRPr lang="en-US"/>
          </a:p>
        </p:txBody>
      </p:sp>
      <p:sp>
        <p:nvSpPr>
          <p:cNvPr id="5" name="Footer Placeholder 4">
            <a:extLst>
              <a:ext uri="{FF2B5EF4-FFF2-40B4-BE49-F238E27FC236}">
                <a16:creationId xmlns:a16="http://schemas.microsoft.com/office/drawing/2014/main" id="{DAF4B943-CC5F-6832-7FE8-7934AA2BE7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DBDEB1-3DAA-02F9-595E-1CF0C4893FB6}"/>
              </a:ext>
            </a:extLst>
          </p:cNvPr>
          <p:cNvSpPr>
            <a:spLocks noGrp="1"/>
          </p:cNvSpPr>
          <p:nvPr>
            <p:ph type="sldNum" sz="quarter" idx="12"/>
          </p:nvPr>
        </p:nvSpPr>
        <p:spPr/>
        <p:txBody>
          <a:bodyPr/>
          <a:lstStyle/>
          <a:p>
            <a:fld id="{58E2F359-B417-7A41-AFED-86DB7D9E28D4}" type="slidenum">
              <a:rPr lang="en-US" smtClean="0"/>
              <a:t>‹#›</a:t>
            </a:fld>
            <a:endParaRPr lang="en-US"/>
          </a:p>
        </p:txBody>
      </p:sp>
    </p:spTree>
    <p:extLst>
      <p:ext uri="{BB962C8B-B14F-4D97-AF65-F5344CB8AC3E}">
        <p14:creationId xmlns:p14="http://schemas.microsoft.com/office/powerpoint/2010/main" val="2180919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94E7B-2DB9-F868-3E68-9709DD69FF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74DCC9-4924-FBE0-86C2-45AD28D6C9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C3555E-4FED-7A7C-2075-88AD539431BC}"/>
              </a:ext>
            </a:extLst>
          </p:cNvPr>
          <p:cNvSpPr>
            <a:spLocks noGrp="1"/>
          </p:cNvSpPr>
          <p:nvPr>
            <p:ph type="dt" sz="half" idx="10"/>
          </p:nvPr>
        </p:nvSpPr>
        <p:spPr/>
        <p:txBody>
          <a:bodyPr/>
          <a:lstStyle/>
          <a:p>
            <a:fld id="{33E74AE5-5052-E840-9AA1-AB60C3FF60F7}" type="datetimeFigureOut">
              <a:rPr lang="en-US" smtClean="0"/>
              <a:t>6/2/22</a:t>
            </a:fld>
            <a:endParaRPr lang="en-US"/>
          </a:p>
        </p:txBody>
      </p:sp>
      <p:sp>
        <p:nvSpPr>
          <p:cNvPr id="5" name="Footer Placeholder 4">
            <a:extLst>
              <a:ext uri="{FF2B5EF4-FFF2-40B4-BE49-F238E27FC236}">
                <a16:creationId xmlns:a16="http://schemas.microsoft.com/office/drawing/2014/main" id="{7A288A2C-C557-F8C4-D10D-11B432A25B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F29D09-C648-FFCA-1331-E09C85EF5913}"/>
              </a:ext>
            </a:extLst>
          </p:cNvPr>
          <p:cNvSpPr>
            <a:spLocks noGrp="1"/>
          </p:cNvSpPr>
          <p:nvPr>
            <p:ph type="sldNum" sz="quarter" idx="12"/>
          </p:nvPr>
        </p:nvSpPr>
        <p:spPr/>
        <p:txBody>
          <a:bodyPr/>
          <a:lstStyle/>
          <a:p>
            <a:fld id="{58E2F359-B417-7A41-AFED-86DB7D9E28D4}" type="slidenum">
              <a:rPr lang="en-US" smtClean="0"/>
              <a:t>‹#›</a:t>
            </a:fld>
            <a:endParaRPr lang="en-US"/>
          </a:p>
        </p:txBody>
      </p:sp>
    </p:spTree>
    <p:extLst>
      <p:ext uri="{BB962C8B-B14F-4D97-AF65-F5344CB8AC3E}">
        <p14:creationId xmlns:p14="http://schemas.microsoft.com/office/powerpoint/2010/main" val="2955294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EC7642-110A-3ECD-6721-90C8AC23C6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CA5EBD-96A6-C94A-1B25-435C5DCD43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70C2A0-0ABB-F580-46AC-DACAA24EB8AA}"/>
              </a:ext>
            </a:extLst>
          </p:cNvPr>
          <p:cNvSpPr>
            <a:spLocks noGrp="1"/>
          </p:cNvSpPr>
          <p:nvPr>
            <p:ph type="dt" sz="half" idx="10"/>
          </p:nvPr>
        </p:nvSpPr>
        <p:spPr/>
        <p:txBody>
          <a:bodyPr/>
          <a:lstStyle/>
          <a:p>
            <a:fld id="{33E74AE5-5052-E840-9AA1-AB60C3FF60F7}" type="datetimeFigureOut">
              <a:rPr lang="en-US" smtClean="0"/>
              <a:t>6/2/22</a:t>
            </a:fld>
            <a:endParaRPr lang="en-US"/>
          </a:p>
        </p:txBody>
      </p:sp>
      <p:sp>
        <p:nvSpPr>
          <p:cNvPr id="5" name="Footer Placeholder 4">
            <a:extLst>
              <a:ext uri="{FF2B5EF4-FFF2-40B4-BE49-F238E27FC236}">
                <a16:creationId xmlns:a16="http://schemas.microsoft.com/office/drawing/2014/main" id="{715DF7CC-FD9C-A089-EF40-76AA49B39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84EBFA-9CC6-C87D-01AF-7D788AEA420F}"/>
              </a:ext>
            </a:extLst>
          </p:cNvPr>
          <p:cNvSpPr>
            <a:spLocks noGrp="1"/>
          </p:cNvSpPr>
          <p:nvPr>
            <p:ph type="sldNum" sz="quarter" idx="12"/>
          </p:nvPr>
        </p:nvSpPr>
        <p:spPr/>
        <p:txBody>
          <a:bodyPr/>
          <a:lstStyle/>
          <a:p>
            <a:fld id="{58E2F359-B417-7A41-AFED-86DB7D9E28D4}" type="slidenum">
              <a:rPr lang="en-US" smtClean="0"/>
              <a:t>‹#›</a:t>
            </a:fld>
            <a:endParaRPr lang="en-US"/>
          </a:p>
        </p:txBody>
      </p:sp>
    </p:spTree>
    <p:extLst>
      <p:ext uri="{BB962C8B-B14F-4D97-AF65-F5344CB8AC3E}">
        <p14:creationId xmlns:p14="http://schemas.microsoft.com/office/powerpoint/2010/main" val="1489791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3D079-A2E1-3E47-FA6B-3806C0615B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03CB04-2B28-43A0-B082-713511673D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8CC35B-44F5-FA33-D432-FE94FDC8F0C0}"/>
              </a:ext>
            </a:extLst>
          </p:cNvPr>
          <p:cNvSpPr>
            <a:spLocks noGrp="1"/>
          </p:cNvSpPr>
          <p:nvPr>
            <p:ph type="dt" sz="half" idx="10"/>
          </p:nvPr>
        </p:nvSpPr>
        <p:spPr/>
        <p:txBody>
          <a:bodyPr/>
          <a:lstStyle/>
          <a:p>
            <a:fld id="{33E74AE5-5052-E840-9AA1-AB60C3FF60F7}" type="datetimeFigureOut">
              <a:rPr lang="en-US" smtClean="0"/>
              <a:t>6/2/22</a:t>
            </a:fld>
            <a:endParaRPr lang="en-US"/>
          </a:p>
        </p:txBody>
      </p:sp>
      <p:sp>
        <p:nvSpPr>
          <p:cNvPr id="5" name="Footer Placeholder 4">
            <a:extLst>
              <a:ext uri="{FF2B5EF4-FFF2-40B4-BE49-F238E27FC236}">
                <a16:creationId xmlns:a16="http://schemas.microsoft.com/office/drawing/2014/main" id="{CC2D1132-FB1B-CF70-4689-DAC9B2FAE5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777BDD-2B0B-6E87-0C5E-2E4371DFDD01}"/>
              </a:ext>
            </a:extLst>
          </p:cNvPr>
          <p:cNvSpPr>
            <a:spLocks noGrp="1"/>
          </p:cNvSpPr>
          <p:nvPr>
            <p:ph type="sldNum" sz="quarter" idx="12"/>
          </p:nvPr>
        </p:nvSpPr>
        <p:spPr/>
        <p:txBody>
          <a:bodyPr/>
          <a:lstStyle/>
          <a:p>
            <a:fld id="{58E2F359-B417-7A41-AFED-86DB7D9E28D4}" type="slidenum">
              <a:rPr lang="en-US" smtClean="0"/>
              <a:t>‹#›</a:t>
            </a:fld>
            <a:endParaRPr lang="en-US"/>
          </a:p>
        </p:txBody>
      </p:sp>
    </p:spTree>
    <p:extLst>
      <p:ext uri="{BB962C8B-B14F-4D97-AF65-F5344CB8AC3E}">
        <p14:creationId xmlns:p14="http://schemas.microsoft.com/office/powerpoint/2010/main" val="2585851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DDDAD-9B7B-04A4-9284-42D0D03815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FCF1F5-6F85-9FC8-EBF8-8B71139697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FFF7CF-958E-4645-DA3F-71D73B189AE9}"/>
              </a:ext>
            </a:extLst>
          </p:cNvPr>
          <p:cNvSpPr>
            <a:spLocks noGrp="1"/>
          </p:cNvSpPr>
          <p:nvPr>
            <p:ph type="dt" sz="half" idx="10"/>
          </p:nvPr>
        </p:nvSpPr>
        <p:spPr/>
        <p:txBody>
          <a:bodyPr/>
          <a:lstStyle/>
          <a:p>
            <a:fld id="{33E74AE5-5052-E840-9AA1-AB60C3FF60F7}" type="datetimeFigureOut">
              <a:rPr lang="en-US" smtClean="0"/>
              <a:t>6/2/22</a:t>
            </a:fld>
            <a:endParaRPr lang="en-US"/>
          </a:p>
        </p:txBody>
      </p:sp>
      <p:sp>
        <p:nvSpPr>
          <p:cNvPr id="5" name="Footer Placeholder 4">
            <a:extLst>
              <a:ext uri="{FF2B5EF4-FFF2-40B4-BE49-F238E27FC236}">
                <a16:creationId xmlns:a16="http://schemas.microsoft.com/office/drawing/2014/main" id="{72473B67-C16B-DA82-2D61-E358DC42AE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1DC66E-BB8A-E8F9-911B-D8B3B02A3E76}"/>
              </a:ext>
            </a:extLst>
          </p:cNvPr>
          <p:cNvSpPr>
            <a:spLocks noGrp="1"/>
          </p:cNvSpPr>
          <p:nvPr>
            <p:ph type="sldNum" sz="quarter" idx="12"/>
          </p:nvPr>
        </p:nvSpPr>
        <p:spPr/>
        <p:txBody>
          <a:bodyPr/>
          <a:lstStyle/>
          <a:p>
            <a:fld id="{58E2F359-B417-7A41-AFED-86DB7D9E28D4}" type="slidenum">
              <a:rPr lang="en-US" smtClean="0"/>
              <a:t>‹#›</a:t>
            </a:fld>
            <a:endParaRPr lang="en-US"/>
          </a:p>
        </p:txBody>
      </p:sp>
    </p:spTree>
    <p:extLst>
      <p:ext uri="{BB962C8B-B14F-4D97-AF65-F5344CB8AC3E}">
        <p14:creationId xmlns:p14="http://schemas.microsoft.com/office/powerpoint/2010/main" val="2630376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3000F-2FB9-04CF-64F7-D72A4FD316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F45768-3D09-278B-AB5D-928765815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0F4EF0-B585-E793-91CF-70421AA282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EA9912-31D5-CC91-3801-AA444EDEBEE4}"/>
              </a:ext>
            </a:extLst>
          </p:cNvPr>
          <p:cNvSpPr>
            <a:spLocks noGrp="1"/>
          </p:cNvSpPr>
          <p:nvPr>
            <p:ph type="dt" sz="half" idx="10"/>
          </p:nvPr>
        </p:nvSpPr>
        <p:spPr/>
        <p:txBody>
          <a:bodyPr/>
          <a:lstStyle/>
          <a:p>
            <a:fld id="{33E74AE5-5052-E840-9AA1-AB60C3FF60F7}" type="datetimeFigureOut">
              <a:rPr lang="en-US" smtClean="0"/>
              <a:t>6/2/22</a:t>
            </a:fld>
            <a:endParaRPr lang="en-US"/>
          </a:p>
        </p:txBody>
      </p:sp>
      <p:sp>
        <p:nvSpPr>
          <p:cNvPr id="6" name="Footer Placeholder 5">
            <a:extLst>
              <a:ext uri="{FF2B5EF4-FFF2-40B4-BE49-F238E27FC236}">
                <a16:creationId xmlns:a16="http://schemas.microsoft.com/office/drawing/2014/main" id="{D5B3B6CC-E0A1-ACF0-253B-A3C92D411A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31BFFF-56D3-FBC3-F73B-ED1860C458E2}"/>
              </a:ext>
            </a:extLst>
          </p:cNvPr>
          <p:cNvSpPr>
            <a:spLocks noGrp="1"/>
          </p:cNvSpPr>
          <p:nvPr>
            <p:ph type="sldNum" sz="quarter" idx="12"/>
          </p:nvPr>
        </p:nvSpPr>
        <p:spPr/>
        <p:txBody>
          <a:bodyPr/>
          <a:lstStyle/>
          <a:p>
            <a:fld id="{58E2F359-B417-7A41-AFED-86DB7D9E28D4}" type="slidenum">
              <a:rPr lang="en-US" smtClean="0"/>
              <a:t>‹#›</a:t>
            </a:fld>
            <a:endParaRPr lang="en-US"/>
          </a:p>
        </p:txBody>
      </p:sp>
    </p:spTree>
    <p:extLst>
      <p:ext uri="{BB962C8B-B14F-4D97-AF65-F5344CB8AC3E}">
        <p14:creationId xmlns:p14="http://schemas.microsoft.com/office/powerpoint/2010/main" val="1740949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07655-A628-DDCF-C5E6-A501B4F30DC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0AFB76-5A86-69BC-128A-FBE5333742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1639E6-ECC7-E0B6-D3BC-7D6E14044FC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B513C8A-FF6B-509E-6B0A-CACF903FF6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0E43D7-162F-2440-F82D-338732B5A5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553AC8B-FA5D-3286-3497-29B389225C6C}"/>
              </a:ext>
            </a:extLst>
          </p:cNvPr>
          <p:cNvSpPr>
            <a:spLocks noGrp="1"/>
          </p:cNvSpPr>
          <p:nvPr>
            <p:ph type="dt" sz="half" idx="10"/>
          </p:nvPr>
        </p:nvSpPr>
        <p:spPr/>
        <p:txBody>
          <a:bodyPr/>
          <a:lstStyle/>
          <a:p>
            <a:fld id="{33E74AE5-5052-E840-9AA1-AB60C3FF60F7}" type="datetimeFigureOut">
              <a:rPr lang="en-US" smtClean="0"/>
              <a:t>6/2/22</a:t>
            </a:fld>
            <a:endParaRPr lang="en-US"/>
          </a:p>
        </p:txBody>
      </p:sp>
      <p:sp>
        <p:nvSpPr>
          <p:cNvPr id="8" name="Footer Placeholder 7">
            <a:extLst>
              <a:ext uri="{FF2B5EF4-FFF2-40B4-BE49-F238E27FC236}">
                <a16:creationId xmlns:a16="http://schemas.microsoft.com/office/drawing/2014/main" id="{C2682A89-69B6-E7B9-9D8D-E15AF3DA91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4E5B84-E6D5-2532-C057-8992C2F4025E}"/>
              </a:ext>
            </a:extLst>
          </p:cNvPr>
          <p:cNvSpPr>
            <a:spLocks noGrp="1"/>
          </p:cNvSpPr>
          <p:nvPr>
            <p:ph type="sldNum" sz="quarter" idx="12"/>
          </p:nvPr>
        </p:nvSpPr>
        <p:spPr/>
        <p:txBody>
          <a:bodyPr/>
          <a:lstStyle/>
          <a:p>
            <a:fld id="{58E2F359-B417-7A41-AFED-86DB7D9E28D4}" type="slidenum">
              <a:rPr lang="en-US" smtClean="0"/>
              <a:t>‹#›</a:t>
            </a:fld>
            <a:endParaRPr lang="en-US"/>
          </a:p>
        </p:txBody>
      </p:sp>
    </p:spTree>
    <p:extLst>
      <p:ext uri="{BB962C8B-B14F-4D97-AF65-F5344CB8AC3E}">
        <p14:creationId xmlns:p14="http://schemas.microsoft.com/office/powerpoint/2010/main" val="428095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281BF-4146-62CD-3985-F653792B2D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3B0B797-8E7E-4E6E-9139-75FB68C66E55}"/>
              </a:ext>
            </a:extLst>
          </p:cNvPr>
          <p:cNvSpPr>
            <a:spLocks noGrp="1"/>
          </p:cNvSpPr>
          <p:nvPr>
            <p:ph type="dt" sz="half" idx="10"/>
          </p:nvPr>
        </p:nvSpPr>
        <p:spPr/>
        <p:txBody>
          <a:bodyPr/>
          <a:lstStyle/>
          <a:p>
            <a:fld id="{33E74AE5-5052-E840-9AA1-AB60C3FF60F7}" type="datetimeFigureOut">
              <a:rPr lang="en-US" smtClean="0"/>
              <a:t>6/2/22</a:t>
            </a:fld>
            <a:endParaRPr lang="en-US"/>
          </a:p>
        </p:txBody>
      </p:sp>
      <p:sp>
        <p:nvSpPr>
          <p:cNvPr id="4" name="Footer Placeholder 3">
            <a:extLst>
              <a:ext uri="{FF2B5EF4-FFF2-40B4-BE49-F238E27FC236}">
                <a16:creationId xmlns:a16="http://schemas.microsoft.com/office/drawing/2014/main" id="{4FE10F3E-6AE8-FA78-ADC8-0635D8AC83F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2531BF-E23F-4866-F1E3-7E508068A98C}"/>
              </a:ext>
            </a:extLst>
          </p:cNvPr>
          <p:cNvSpPr>
            <a:spLocks noGrp="1"/>
          </p:cNvSpPr>
          <p:nvPr>
            <p:ph type="sldNum" sz="quarter" idx="12"/>
          </p:nvPr>
        </p:nvSpPr>
        <p:spPr/>
        <p:txBody>
          <a:bodyPr/>
          <a:lstStyle/>
          <a:p>
            <a:fld id="{58E2F359-B417-7A41-AFED-86DB7D9E28D4}" type="slidenum">
              <a:rPr lang="en-US" smtClean="0"/>
              <a:t>‹#›</a:t>
            </a:fld>
            <a:endParaRPr lang="en-US"/>
          </a:p>
        </p:txBody>
      </p:sp>
    </p:spTree>
    <p:extLst>
      <p:ext uri="{BB962C8B-B14F-4D97-AF65-F5344CB8AC3E}">
        <p14:creationId xmlns:p14="http://schemas.microsoft.com/office/powerpoint/2010/main" val="2785049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2FC3F3-E8CF-245C-2183-40B1D4B0250E}"/>
              </a:ext>
            </a:extLst>
          </p:cNvPr>
          <p:cNvSpPr>
            <a:spLocks noGrp="1"/>
          </p:cNvSpPr>
          <p:nvPr>
            <p:ph type="dt" sz="half" idx="10"/>
          </p:nvPr>
        </p:nvSpPr>
        <p:spPr/>
        <p:txBody>
          <a:bodyPr/>
          <a:lstStyle/>
          <a:p>
            <a:fld id="{33E74AE5-5052-E840-9AA1-AB60C3FF60F7}" type="datetimeFigureOut">
              <a:rPr lang="en-US" smtClean="0"/>
              <a:t>6/2/22</a:t>
            </a:fld>
            <a:endParaRPr lang="en-US"/>
          </a:p>
        </p:txBody>
      </p:sp>
      <p:sp>
        <p:nvSpPr>
          <p:cNvPr id="3" name="Footer Placeholder 2">
            <a:extLst>
              <a:ext uri="{FF2B5EF4-FFF2-40B4-BE49-F238E27FC236}">
                <a16:creationId xmlns:a16="http://schemas.microsoft.com/office/drawing/2014/main" id="{25762690-0A3F-BE5F-EEDD-67DFC55522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453D74-9473-9355-4DB4-64F8BD3998A4}"/>
              </a:ext>
            </a:extLst>
          </p:cNvPr>
          <p:cNvSpPr>
            <a:spLocks noGrp="1"/>
          </p:cNvSpPr>
          <p:nvPr>
            <p:ph type="sldNum" sz="quarter" idx="12"/>
          </p:nvPr>
        </p:nvSpPr>
        <p:spPr/>
        <p:txBody>
          <a:bodyPr/>
          <a:lstStyle/>
          <a:p>
            <a:fld id="{58E2F359-B417-7A41-AFED-86DB7D9E28D4}" type="slidenum">
              <a:rPr lang="en-US" smtClean="0"/>
              <a:t>‹#›</a:t>
            </a:fld>
            <a:endParaRPr lang="en-US"/>
          </a:p>
        </p:txBody>
      </p:sp>
    </p:spTree>
    <p:extLst>
      <p:ext uri="{BB962C8B-B14F-4D97-AF65-F5344CB8AC3E}">
        <p14:creationId xmlns:p14="http://schemas.microsoft.com/office/powerpoint/2010/main" val="1043834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6DBEA-C504-7AD6-6CDE-EBE1B8A516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E4E1426-20FB-6B2B-3231-2DE08B3F21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938EAE9-1CEF-1E4F-BBE5-4B9EC718EC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F5C7BB-FFCB-1334-FFDA-DCE3A5D60EC0}"/>
              </a:ext>
            </a:extLst>
          </p:cNvPr>
          <p:cNvSpPr>
            <a:spLocks noGrp="1"/>
          </p:cNvSpPr>
          <p:nvPr>
            <p:ph type="dt" sz="half" idx="10"/>
          </p:nvPr>
        </p:nvSpPr>
        <p:spPr/>
        <p:txBody>
          <a:bodyPr/>
          <a:lstStyle/>
          <a:p>
            <a:fld id="{33E74AE5-5052-E840-9AA1-AB60C3FF60F7}" type="datetimeFigureOut">
              <a:rPr lang="en-US" smtClean="0"/>
              <a:t>6/2/22</a:t>
            </a:fld>
            <a:endParaRPr lang="en-US"/>
          </a:p>
        </p:txBody>
      </p:sp>
      <p:sp>
        <p:nvSpPr>
          <p:cNvPr id="6" name="Footer Placeholder 5">
            <a:extLst>
              <a:ext uri="{FF2B5EF4-FFF2-40B4-BE49-F238E27FC236}">
                <a16:creationId xmlns:a16="http://schemas.microsoft.com/office/drawing/2014/main" id="{7B9156DF-EFAA-9850-FB68-4A0B9ADD10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4C084C-ACA9-A6C3-8A3E-5933E0729D47}"/>
              </a:ext>
            </a:extLst>
          </p:cNvPr>
          <p:cNvSpPr>
            <a:spLocks noGrp="1"/>
          </p:cNvSpPr>
          <p:nvPr>
            <p:ph type="sldNum" sz="quarter" idx="12"/>
          </p:nvPr>
        </p:nvSpPr>
        <p:spPr/>
        <p:txBody>
          <a:bodyPr/>
          <a:lstStyle/>
          <a:p>
            <a:fld id="{58E2F359-B417-7A41-AFED-86DB7D9E28D4}" type="slidenum">
              <a:rPr lang="en-US" smtClean="0"/>
              <a:t>‹#›</a:t>
            </a:fld>
            <a:endParaRPr lang="en-US"/>
          </a:p>
        </p:txBody>
      </p:sp>
    </p:spTree>
    <p:extLst>
      <p:ext uri="{BB962C8B-B14F-4D97-AF65-F5344CB8AC3E}">
        <p14:creationId xmlns:p14="http://schemas.microsoft.com/office/powerpoint/2010/main" val="708923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FA3EF-7B43-848B-DB3B-9A86C4A265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E7D17D-82BE-E092-9A32-9D863D75C8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E8AB461-7540-8B9A-58D2-054FD2681C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DA6298-D534-7309-ADD2-35297D1F9755}"/>
              </a:ext>
            </a:extLst>
          </p:cNvPr>
          <p:cNvSpPr>
            <a:spLocks noGrp="1"/>
          </p:cNvSpPr>
          <p:nvPr>
            <p:ph type="dt" sz="half" idx="10"/>
          </p:nvPr>
        </p:nvSpPr>
        <p:spPr/>
        <p:txBody>
          <a:bodyPr/>
          <a:lstStyle/>
          <a:p>
            <a:fld id="{33E74AE5-5052-E840-9AA1-AB60C3FF60F7}" type="datetimeFigureOut">
              <a:rPr lang="en-US" smtClean="0"/>
              <a:t>6/2/22</a:t>
            </a:fld>
            <a:endParaRPr lang="en-US"/>
          </a:p>
        </p:txBody>
      </p:sp>
      <p:sp>
        <p:nvSpPr>
          <p:cNvPr id="6" name="Footer Placeholder 5">
            <a:extLst>
              <a:ext uri="{FF2B5EF4-FFF2-40B4-BE49-F238E27FC236}">
                <a16:creationId xmlns:a16="http://schemas.microsoft.com/office/drawing/2014/main" id="{7D56A89C-F056-5EA3-76D2-AC2D56F676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C69CB5-D988-2008-A4C3-E8882FED25F8}"/>
              </a:ext>
            </a:extLst>
          </p:cNvPr>
          <p:cNvSpPr>
            <a:spLocks noGrp="1"/>
          </p:cNvSpPr>
          <p:nvPr>
            <p:ph type="sldNum" sz="quarter" idx="12"/>
          </p:nvPr>
        </p:nvSpPr>
        <p:spPr/>
        <p:txBody>
          <a:bodyPr/>
          <a:lstStyle/>
          <a:p>
            <a:fld id="{58E2F359-B417-7A41-AFED-86DB7D9E28D4}" type="slidenum">
              <a:rPr lang="en-US" smtClean="0"/>
              <a:t>‹#›</a:t>
            </a:fld>
            <a:endParaRPr lang="en-US"/>
          </a:p>
        </p:txBody>
      </p:sp>
    </p:spTree>
    <p:extLst>
      <p:ext uri="{BB962C8B-B14F-4D97-AF65-F5344CB8AC3E}">
        <p14:creationId xmlns:p14="http://schemas.microsoft.com/office/powerpoint/2010/main" val="3042040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ED7D2A-8B2C-944C-9F91-A3B5E902AC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B19538-63C4-B193-5B5F-80DBD0F145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D06138-F23E-01FB-C75D-3BFDBA5456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E74AE5-5052-E840-9AA1-AB60C3FF60F7}" type="datetimeFigureOut">
              <a:rPr lang="en-US" smtClean="0"/>
              <a:t>6/2/22</a:t>
            </a:fld>
            <a:endParaRPr lang="en-US"/>
          </a:p>
        </p:txBody>
      </p:sp>
      <p:sp>
        <p:nvSpPr>
          <p:cNvPr id="5" name="Footer Placeholder 4">
            <a:extLst>
              <a:ext uri="{FF2B5EF4-FFF2-40B4-BE49-F238E27FC236}">
                <a16:creationId xmlns:a16="http://schemas.microsoft.com/office/drawing/2014/main" id="{650D949F-F383-C05C-C730-1C85A96C70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A436A5E-B83E-90E5-178D-A7C7D0C56C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E2F359-B417-7A41-AFED-86DB7D9E28D4}" type="slidenum">
              <a:rPr lang="en-US" smtClean="0"/>
              <a:t>‹#›</a:t>
            </a:fld>
            <a:endParaRPr lang="en-US"/>
          </a:p>
        </p:txBody>
      </p:sp>
    </p:spTree>
    <p:extLst>
      <p:ext uri="{BB962C8B-B14F-4D97-AF65-F5344CB8AC3E}">
        <p14:creationId xmlns:p14="http://schemas.microsoft.com/office/powerpoint/2010/main" val="2475664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microsoft.com/office/2018/10/relationships/comments" Target="../comments/modernComment_106_D825EBF2.xml"/><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0" name="Picture 6">
            <a:extLst>
              <a:ext uri="{FF2B5EF4-FFF2-40B4-BE49-F238E27FC236}">
                <a16:creationId xmlns:a16="http://schemas.microsoft.com/office/drawing/2014/main" id="{A31FF0C2-FC41-8F7B-BA6E-4F9A53F4F8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8500" y="2008312"/>
            <a:ext cx="4818062" cy="2484313"/>
          </a:xfrm>
          <a:prstGeom prst="rect">
            <a:avLst/>
          </a:prstGeom>
          <a:extLst>
            <a:ext uri="{909E8E84-426E-40DD-AFC4-6F175D3DCCD1}">
              <a14:hiddenFill xmlns:a14="http://schemas.microsoft.com/office/drawing/2010/main">
                <a:solidFill>
                  <a:srgbClr val="FFFFFF"/>
                </a:solidFill>
              </a14:hiddenFill>
            </a:ext>
          </a:extLst>
        </p:spPr>
      </p:pic>
      <p:pic>
        <p:nvPicPr>
          <p:cNvPr id="1026" name="Picture 2" descr="Washington West African Center (WAWAC) – Washington West African Center ( WAWAC)">
            <a:extLst>
              <a:ext uri="{FF2B5EF4-FFF2-40B4-BE49-F238E27FC236}">
                <a16:creationId xmlns:a16="http://schemas.microsoft.com/office/drawing/2014/main" id="{454B2FCA-2AA2-396B-975B-49C94C8A3EF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62085" y="4933949"/>
            <a:ext cx="5404478" cy="1123951"/>
          </a:xfrm>
          <a:prstGeom prst="rect">
            <a:avLst/>
          </a:prstGeom>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F81F1B3-306C-ABB8-975F-9EBF94B92A04}"/>
              </a:ext>
            </a:extLst>
          </p:cNvPr>
          <p:cNvSpPr>
            <a:spLocks noGrp="1"/>
          </p:cNvSpPr>
          <p:nvPr>
            <p:ph type="ctrTitle"/>
          </p:nvPr>
        </p:nvSpPr>
        <p:spPr>
          <a:xfrm>
            <a:off x="638882" y="639193"/>
            <a:ext cx="5609518" cy="3573516"/>
          </a:xfrm>
        </p:spPr>
        <p:txBody>
          <a:bodyPr>
            <a:normAutofit/>
          </a:bodyPr>
          <a:lstStyle/>
          <a:p>
            <a:pPr algn="l"/>
            <a:r>
              <a:rPr lang="en-US" sz="4100" b="1" dirty="0"/>
              <a:t>Washington West African Center</a:t>
            </a:r>
            <a:br>
              <a:rPr lang="en-US" sz="4100" b="1" dirty="0"/>
            </a:br>
            <a:r>
              <a:rPr lang="en-US" sz="4100" b="1" dirty="0"/>
              <a:t>Community Health Assessment</a:t>
            </a:r>
          </a:p>
        </p:txBody>
      </p:sp>
      <p:sp>
        <p:nvSpPr>
          <p:cNvPr id="3" name="Subtitle 2">
            <a:extLst>
              <a:ext uri="{FF2B5EF4-FFF2-40B4-BE49-F238E27FC236}">
                <a16:creationId xmlns:a16="http://schemas.microsoft.com/office/drawing/2014/main" id="{3820B72E-7F50-CA50-BDCC-6F4303A2D438}"/>
              </a:ext>
            </a:extLst>
          </p:cNvPr>
          <p:cNvSpPr>
            <a:spLocks noGrp="1"/>
          </p:cNvSpPr>
          <p:nvPr>
            <p:ph type="subTitle" idx="1"/>
          </p:nvPr>
        </p:nvSpPr>
        <p:spPr>
          <a:xfrm>
            <a:off x="638882" y="4631161"/>
            <a:ext cx="3571810" cy="1559327"/>
          </a:xfrm>
        </p:spPr>
        <p:txBody>
          <a:bodyPr>
            <a:normAutofit/>
          </a:bodyPr>
          <a:lstStyle/>
          <a:p>
            <a:pPr algn="l"/>
            <a:r>
              <a:rPr lang="en-US"/>
              <a:t>By Alexandra Anthony</a:t>
            </a:r>
          </a:p>
          <a:p>
            <a:pPr algn="l"/>
            <a:r>
              <a:rPr lang="en-US"/>
              <a:t>HSERV 354</a:t>
            </a:r>
          </a:p>
        </p:txBody>
      </p:sp>
    </p:spTree>
    <p:extLst>
      <p:ext uri="{BB962C8B-B14F-4D97-AF65-F5344CB8AC3E}">
        <p14:creationId xmlns:p14="http://schemas.microsoft.com/office/powerpoint/2010/main" val="1273094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8930F0-BD79-913D-6B93-810AED0F2A22}"/>
              </a:ext>
            </a:extLst>
          </p:cNvPr>
          <p:cNvSpPr>
            <a:spLocks noGrp="1"/>
          </p:cNvSpPr>
          <p:nvPr>
            <p:ph type="title"/>
          </p:nvPr>
        </p:nvSpPr>
        <p:spPr>
          <a:xfrm>
            <a:off x="1171074" y="1396686"/>
            <a:ext cx="3240506" cy="4064628"/>
          </a:xfrm>
        </p:spPr>
        <p:txBody>
          <a:bodyPr>
            <a:normAutofit/>
          </a:bodyPr>
          <a:lstStyle/>
          <a:p>
            <a:r>
              <a:rPr lang="en-US">
                <a:solidFill>
                  <a:srgbClr val="FFFFFF"/>
                </a:solidFill>
              </a:rPr>
              <a:t>Data Analysis Plan</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B0AE94A-9E6A-E28A-F207-36F75AACF406}"/>
              </a:ext>
            </a:extLst>
          </p:cNvPr>
          <p:cNvSpPr>
            <a:spLocks noGrp="1"/>
          </p:cNvSpPr>
          <p:nvPr>
            <p:ph idx="1"/>
          </p:nvPr>
        </p:nvSpPr>
        <p:spPr>
          <a:xfrm>
            <a:off x="5370153" y="1526033"/>
            <a:ext cx="5536397" cy="3935281"/>
          </a:xfrm>
        </p:spPr>
        <p:txBody>
          <a:bodyPr>
            <a:normAutofit/>
          </a:bodyPr>
          <a:lstStyle/>
          <a:p>
            <a:pPr marL="0" indent="0">
              <a:buNone/>
            </a:pPr>
            <a:r>
              <a:rPr lang="en-US" sz="2400"/>
              <a:t>We cross-triangulated and integrated our findings from our primary data collection with our secondary data search to determine what had contributed to the initial low vaccine uptake among the west African community in Snohomish, WA. With this information we utilized the socioeconomic model as a guide to create a detailed, time-oriented plan addressing the major gaps that were identified within this community.</a:t>
            </a:r>
          </a:p>
          <a:p>
            <a:pPr marL="0" indent="0">
              <a:buNone/>
            </a:pPr>
            <a:endParaRPr lang="en-US" sz="2400"/>
          </a:p>
          <a:p>
            <a:pPr marL="0" indent="0">
              <a:buNone/>
            </a:pPr>
            <a:endParaRPr lang="en-US" sz="2400"/>
          </a:p>
        </p:txBody>
      </p:sp>
    </p:spTree>
    <p:extLst>
      <p:ext uri="{BB962C8B-B14F-4D97-AF65-F5344CB8AC3E}">
        <p14:creationId xmlns:p14="http://schemas.microsoft.com/office/powerpoint/2010/main" val="1527289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5AA03EDC-7067-4DFF-B672-541D016AA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0EBF3E39-B0BE-496A-8604-9007470FFA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6547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FBA3B0-27BF-DBBC-06DE-A06B074B8A17}"/>
              </a:ext>
            </a:extLst>
          </p:cNvPr>
          <p:cNvSpPr>
            <a:spLocks noGrp="1"/>
          </p:cNvSpPr>
          <p:nvPr>
            <p:ph type="title"/>
          </p:nvPr>
        </p:nvSpPr>
        <p:spPr>
          <a:xfrm>
            <a:off x="871442" y="685800"/>
            <a:ext cx="4353116" cy="1474666"/>
          </a:xfrm>
        </p:spPr>
        <p:txBody>
          <a:bodyPr vert="horz" lIns="91440" tIns="45720" rIns="91440" bIns="45720" rtlCol="0" anchor="b">
            <a:normAutofit/>
          </a:bodyPr>
          <a:lstStyle/>
          <a:p>
            <a:pPr algn="ctr"/>
            <a:r>
              <a:rPr lang="en-US" sz="3200" kern="1200">
                <a:solidFill>
                  <a:srgbClr val="595959"/>
                </a:solidFill>
                <a:latin typeface="+mj-lt"/>
                <a:ea typeface="+mj-ea"/>
                <a:cs typeface="+mj-cs"/>
              </a:rPr>
              <a:t>Socio-ecological model</a:t>
            </a:r>
          </a:p>
        </p:txBody>
      </p:sp>
      <p:sp>
        <p:nvSpPr>
          <p:cNvPr id="4" name="TextBox 3">
            <a:extLst>
              <a:ext uri="{FF2B5EF4-FFF2-40B4-BE49-F238E27FC236}">
                <a16:creationId xmlns:a16="http://schemas.microsoft.com/office/drawing/2014/main" id="{3AF437C5-1002-54FB-49F1-5C65B0F65826}"/>
              </a:ext>
            </a:extLst>
          </p:cNvPr>
          <p:cNvSpPr txBox="1"/>
          <p:nvPr/>
        </p:nvSpPr>
        <p:spPr>
          <a:xfrm>
            <a:off x="871442" y="2447337"/>
            <a:ext cx="4353116" cy="3770434"/>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1700">
                <a:solidFill>
                  <a:srgbClr val="595959"/>
                </a:solidFill>
              </a:rPr>
              <a:t>Individual</a:t>
            </a:r>
          </a:p>
          <a:p>
            <a:pPr marL="285750" indent="-228600">
              <a:lnSpc>
                <a:spcPct val="90000"/>
              </a:lnSpc>
              <a:spcAft>
                <a:spcPts val="600"/>
              </a:spcAft>
              <a:buFont typeface="Arial" panose="020B0604020202020204" pitchFamily="34" charset="0"/>
              <a:buChar char="•"/>
            </a:pPr>
            <a:r>
              <a:rPr lang="en-US" sz="1700">
                <a:solidFill>
                  <a:srgbClr val="595959"/>
                </a:solidFill>
              </a:rPr>
              <a:t>Language barrier/misinformation</a:t>
            </a:r>
          </a:p>
          <a:p>
            <a:pPr marL="285750" indent="-228600">
              <a:lnSpc>
                <a:spcPct val="90000"/>
              </a:lnSpc>
              <a:spcAft>
                <a:spcPts val="600"/>
              </a:spcAft>
              <a:buFont typeface="Arial" panose="020B0604020202020204" pitchFamily="34" charset="0"/>
              <a:buChar char="•"/>
            </a:pPr>
            <a:endParaRPr lang="en-US" sz="1700">
              <a:solidFill>
                <a:srgbClr val="595959"/>
              </a:solidFill>
            </a:endParaRPr>
          </a:p>
          <a:p>
            <a:pPr indent="-228600">
              <a:lnSpc>
                <a:spcPct val="90000"/>
              </a:lnSpc>
              <a:spcAft>
                <a:spcPts val="600"/>
              </a:spcAft>
              <a:buFont typeface="Arial" panose="020B0604020202020204" pitchFamily="34" charset="0"/>
              <a:buChar char="•"/>
            </a:pPr>
            <a:r>
              <a:rPr lang="en-US" sz="1700">
                <a:solidFill>
                  <a:srgbClr val="595959"/>
                </a:solidFill>
              </a:rPr>
              <a:t>Relational/Interpersonal</a:t>
            </a:r>
          </a:p>
          <a:p>
            <a:pPr marL="285750" indent="-228600">
              <a:lnSpc>
                <a:spcPct val="90000"/>
              </a:lnSpc>
              <a:spcAft>
                <a:spcPts val="600"/>
              </a:spcAft>
              <a:buFont typeface="Arial" panose="020B0604020202020204" pitchFamily="34" charset="0"/>
              <a:buChar char="•"/>
            </a:pPr>
            <a:r>
              <a:rPr lang="en-US" sz="1700">
                <a:solidFill>
                  <a:srgbClr val="595959"/>
                </a:solidFill>
              </a:rPr>
              <a:t>Lack of transportation</a:t>
            </a:r>
          </a:p>
          <a:p>
            <a:pPr marL="285750" indent="-228600">
              <a:lnSpc>
                <a:spcPct val="90000"/>
              </a:lnSpc>
              <a:spcAft>
                <a:spcPts val="600"/>
              </a:spcAft>
              <a:buFont typeface="Arial" panose="020B0604020202020204" pitchFamily="34" charset="0"/>
              <a:buChar char="•"/>
            </a:pPr>
            <a:endParaRPr lang="en-US" sz="1700">
              <a:solidFill>
                <a:srgbClr val="595959"/>
              </a:solidFill>
            </a:endParaRPr>
          </a:p>
          <a:p>
            <a:pPr indent="-228600">
              <a:lnSpc>
                <a:spcPct val="90000"/>
              </a:lnSpc>
              <a:spcAft>
                <a:spcPts val="600"/>
              </a:spcAft>
              <a:buFont typeface="Arial" panose="020B0604020202020204" pitchFamily="34" charset="0"/>
              <a:buChar char="•"/>
            </a:pPr>
            <a:r>
              <a:rPr lang="en-US" sz="1700">
                <a:solidFill>
                  <a:srgbClr val="595959"/>
                </a:solidFill>
              </a:rPr>
              <a:t>Community</a:t>
            </a:r>
          </a:p>
          <a:p>
            <a:pPr marL="285750" indent="-228600">
              <a:lnSpc>
                <a:spcPct val="90000"/>
              </a:lnSpc>
              <a:spcAft>
                <a:spcPts val="600"/>
              </a:spcAft>
              <a:buFont typeface="Arial" panose="020B0604020202020204" pitchFamily="34" charset="0"/>
              <a:buChar char="•"/>
            </a:pPr>
            <a:r>
              <a:rPr lang="en-US" sz="1700">
                <a:solidFill>
                  <a:srgbClr val="595959"/>
                </a:solidFill>
              </a:rPr>
              <a:t>Lack of space to come together</a:t>
            </a:r>
          </a:p>
          <a:p>
            <a:pPr marL="285750" indent="-228600">
              <a:lnSpc>
                <a:spcPct val="90000"/>
              </a:lnSpc>
              <a:spcAft>
                <a:spcPts val="600"/>
              </a:spcAft>
              <a:buFont typeface="Arial" panose="020B0604020202020204" pitchFamily="34" charset="0"/>
              <a:buChar char="•"/>
            </a:pPr>
            <a:endParaRPr lang="en-US" sz="1700">
              <a:solidFill>
                <a:srgbClr val="595959"/>
              </a:solidFill>
            </a:endParaRPr>
          </a:p>
          <a:p>
            <a:pPr indent="-228600">
              <a:lnSpc>
                <a:spcPct val="90000"/>
              </a:lnSpc>
              <a:spcAft>
                <a:spcPts val="600"/>
              </a:spcAft>
              <a:buFont typeface="Arial" panose="020B0604020202020204" pitchFamily="34" charset="0"/>
              <a:buChar char="•"/>
            </a:pPr>
            <a:r>
              <a:rPr lang="en-US" sz="1700">
                <a:solidFill>
                  <a:srgbClr val="595959"/>
                </a:solidFill>
              </a:rPr>
              <a:t>Policy</a:t>
            </a:r>
          </a:p>
          <a:p>
            <a:pPr indent="-228600">
              <a:lnSpc>
                <a:spcPct val="90000"/>
              </a:lnSpc>
              <a:spcAft>
                <a:spcPts val="600"/>
              </a:spcAft>
              <a:buFont typeface="Arial" panose="020B0604020202020204" pitchFamily="34" charset="0"/>
              <a:buChar char="•"/>
            </a:pPr>
            <a:r>
              <a:rPr lang="en-US" sz="1700">
                <a:solidFill>
                  <a:srgbClr val="595959"/>
                </a:solidFill>
              </a:rPr>
              <a:t>- Required documentation to receive medical attention</a:t>
            </a:r>
          </a:p>
        </p:txBody>
      </p:sp>
      <p:pic>
        <p:nvPicPr>
          <p:cNvPr id="2050" name="Picture 2">
            <a:extLst>
              <a:ext uri="{FF2B5EF4-FFF2-40B4-BE49-F238E27FC236}">
                <a16:creationId xmlns:a16="http://schemas.microsoft.com/office/drawing/2014/main" id="{D5C86283-4184-19DA-7B41-227D9AB2A84E}"/>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6781801" y="2054643"/>
            <a:ext cx="4797056" cy="2794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7943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D3290-9F05-4913-AF89-140BDAC409AB}"/>
              </a:ext>
            </a:extLst>
          </p:cNvPr>
          <p:cNvSpPr>
            <a:spLocks noGrp="1"/>
          </p:cNvSpPr>
          <p:nvPr>
            <p:ph type="title"/>
          </p:nvPr>
        </p:nvSpPr>
        <p:spPr>
          <a:xfrm>
            <a:off x="666750" y="551054"/>
            <a:ext cx="2510971" cy="1569852"/>
          </a:xfrm>
        </p:spPr>
        <p:txBody>
          <a:bodyPr>
            <a:normAutofit/>
          </a:bodyPr>
          <a:lstStyle/>
          <a:p>
            <a:r>
              <a:rPr lang="en-US" sz="3300" dirty="0"/>
              <a:t>Action Plan</a:t>
            </a:r>
          </a:p>
        </p:txBody>
      </p:sp>
      <p:graphicFrame>
        <p:nvGraphicFramePr>
          <p:cNvPr id="4" name="Content Placeholder 3">
            <a:extLst>
              <a:ext uri="{FF2B5EF4-FFF2-40B4-BE49-F238E27FC236}">
                <a16:creationId xmlns:a16="http://schemas.microsoft.com/office/drawing/2014/main" id="{39D35338-4758-9A86-AF55-51DE79AEB5D4}"/>
              </a:ext>
            </a:extLst>
          </p:cNvPr>
          <p:cNvGraphicFramePr>
            <a:graphicFrameLocks noGrp="1"/>
          </p:cNvGraphicFramePr>
          <p:nvPr>
            <p:ph idx="1"/>
            <p:extLst>
              <p:ext uri="{D42A27DB-BD31-4B8C-83A1-F6EECF244321}">
                <p14:modId xmlns:p14="http://schemas.microsoft.com/office/powerpoint/2010/main" val="1168092224"/>
              </p:ext>
            </p:extLst>
          </p:nvPr>
        </p:nvGraphicFramePr>
        <p:xfrm>
          <a:off x="3177721" y="245629"/>
          <a:ext cx="8773885" cy="6366742"/>
        </p:xfrm>
        <a:graphic>
          <a:graphicData uri="http://schemas.openxmlformats.org/drawingml/2006/table">
            <a:tbl>
              <a:tblPr/>
              <a:tblGrid>
                <a:gridCol w="2043391">
                  <a:extLst>
                    <a:ext uri="{9D8B030D-6E8A-4147-A177-3AD203B41FA5}">
                      <a16:colId xmlns:a16="http://schemas.microsoft.com/office/drawing/2014/main" val="3082034622"/>
                    </a:ext>
                  </a:extLst>
                </a:gridCol>
                <a:gridCol w="2274282">
                  <a:extLst>
                    <a:ext uri="{9D8B030D-6E8A-4147-A177-3AD203B41FA5}">
                      <a16:colId xmlns:a16="http://schemas.microsoft.com/office/drawing/2014/main" val="3505379739"/>
                    </a:ext>
                  </a:extLst>
                </a:gridCol>
                <a:gridCol w="1951035">
                  <a:extLst>
                    <a:ext uri="{9D8B030D-6E8A-4147-A177-3AD203B41FA5}">
                      <a16:colId xmlns:a16="http://schemas.microsoft.com/office/drawing/2014/main" val="3103234776"/>
                    </a:ext>
                  </a:extLst>
                </a:gridCol>
                <a:gridCol w="854300">
                  <a:extLst>
                    <a:ext uri="{9D8B030D-6E8A-4147-A177-3AD203B41FA5}">
                      <a16:colId xmlns:a16="http://schemas.microsoft.com/office/drawing/2014/main" val="2062149051"/>
                    </a:ext>
                  </a:extLst>
                </a:gridCol>
                <a:gridCol w="1650877">
                  <a:extLst>
                    <a:ext uri="{9D8B030D-6E8A-4147-A177-3AD203B41FA5}">
                      <a16:colId xmlns:a16="http://schemas.microsoft.com/office/drawing/2014/main" val="1169302921"/>
                    </a:ext>
                  </a:extLst>
                </a:gridCol>
              </a:tblGrid>
              <a:tr h="420622">
                <a:tc>
                  <a:txBody>
                    <a:bodyPr/>
                    <a:lstStyle/>
                    <a:p>
                      <a:pPr rtl="0" fontAlgn="t">
                        <a:spcBef>
                          <a:spcPts val="0"/>
                        </a:spcBef>
                        <a:spcAft>
                          <a:spcPts val="0"/>
                        </a:spcAft>
                      </a:pPr>
                      <a:r>
                        <a:rPr lang="en-US" sz="1300" b="0" i="0" u="none" strike="noStrike" baseline="0" dirty="0">
                          <a:solidFill>
                            <a:srgbClr val="000000"/>
                          </a:solidFill>
                          <a:effectLst/>
                          <a:latin typeface="Arial" panose="020B0604020202020204" pitchFamily="34" charset="0"/>
                        </a:rPr>
                        <a:t>Goals</a:t>
                      </a:r>
                      <a:endParaRPr lang="en-US" sz="1300" baseline="0" dirty="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dirty="0">
                          <a:solidFill>
                            <a:srgbClr val="000000"/>
                          </a:solidFill>
                          <a:effectLst/>
                          <a:latin typeface="Arial" panose="020B0604020202020204" pitchFamily="34" charset="0"/>
                        </a:rPr>
                        <a:t>Activity</a:t>
                      </a:r>
                      <a:endParaRPr lang="en-US" sz="1300" baseline="0" dirty="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Outcome</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Timeline</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Actors</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766642"/>
                  </a:ext>
                </a:extLst>
              </a:tr>
              <a:tr h="930208">
                <a:tc>
                  <a:txBody>
                    <a:bodyPr/>
                    <a:lstStyle/>
                    <a:p>
                      <a:pPr rtl="0" fontAlgn="t">
                        <a:spcBef>
                          <a:spcPts val="0"/>
                        </a:spcBef>
                        <a:spcAft>
                          <a:spcPts val="0"/>
                        </a:spcAft>
                      </a:pPr>
                      <a:r>
                        <a:rPr lang="en-US" sz="1300" b="0" i="0" u="none" strike="noStrike" baseline="0" dirty="0">
                          <a:solidFill>
                            <a:srgbClr val="000000"/>
                          </a:solidFill>
                          <a:effectLst/>
                          <a:latin typeface="Arial" panose="020B0604020202020204" pitchFamily="34" charset="0"/>
                        </a:rPr>
                        <a:t>Enabling individuals to seek out knowledge about public health issues</a:t>
                      </a:r>
                      <a:endParaRPr lang="en-US" sz="1300" baseline="0" dirty="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Provide digestible public health flyers throughout the community in multiple languages</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Stop the spread of misinformation</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1 year</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Oneself</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8010590"/>
                  </a:ext>
                </a:extLst>
              </a:tr>
              <a:tr h="930208">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Encouraging friends and family to care for their health and well-being</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dirty="0">
                          <a:solidFill>
                            <a:srgbClr val="000000"/>
                          </a:solidFill>
                          <a:effectLst/>
                          <a:latin typeface="Arial" panose="020B0604020202020204" pitchFamily="34" charset="0"/>
                        </a:rPr>
                        <a:t>Have WAWAC leaders for closer relationships with people in the community</a:t>
                      </a:r>
                      <a:endParaRPr lang="en-US" sz="1300" baseline="0" dirty="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Increase a greater portion of the community to get routine medical care</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3 years</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Friends and family</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674887"/>
                  </a:ext>
                </a:extLst>
              </a:tr>
              <a:tr h="930208">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Build a community Center </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Find plot of land to build community center, locate funding for project</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dirty="0">
                          <a:solidFill>
                            <a:srgbClr val="000000"/>
                          </a:solidFill>
                          <a:effectLst/>
                          <a:latin typeface="Arial" panose="020B0604020202020204" pitchFamily="34" charset="0"/>
                        </a:rPr>
                        <a:t>Having a place for administering vaccines</a:t>
                      </a:r>
                      <a:endParaRPr lang="en-US" sz="1300" baseline="0" dirty="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5 years</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Community leaders &amp; stakeholder</a:t>
                      </a:r>
                      <a:endParaRPr lang="en-US" sz="1300" baseline="0">
                        <a:effectLst/>
                      </a:endParaRPr>
                    </a:p>
                    <a:p>
                      <a:pPr rtl="0" fontAlgn="t">
                        <a:spcBef>
                          <a:spcPts val="0"/>
                        </a:spcBef>
                        <a:spcAft>
                          <a:spcPts val="0"/>
                        </a:spcAft>
                      </a:pPr>
                      <a:br>
                        <a:rPr lang="en-US" sz="1300" baseline="0">
                          <a:effectLst/>
                        </a:rPr>
                      </a:br>
                      <a:r>
                        <a:rPr lang="en-US" sz="1300" b="0" i="0" u="none" strike="noStrike" baseline="0">
                          <a:solidFill>
                            <a:srgbClr val="000000"/>
                          </a:solidFill>
                          <a:effectLst/>
                          <a:latin typeface="Arial" panose="020B0604020202020204" pitchFamily="34" charset="0"/>
                        </a:rPr>
                        <a:t>WAWAC</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5839398"/>
                  </a:ext>
                </a:extLst>
              </a:tr>
              <a:tr h="1137728">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Host courses on how to identify misinformation</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dirty="0">
                          <a:solidFill>
                            <a:srgbClr val="000000"/>
                          </a:solidFill>
                          <a:effectLst/>
                          <a:latin typeface="Arial" panose="020B0604020202020204" pitchFamily="34" charset="0"/>
                        </a:rPr>
                        <a:t>Hire volunteers that can help educate community members </a:t>
                      </a:r>
                      <a:endParaRPr lang="en-US" sz="1300" baseline="0" dirty="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Providing an opportunity for education the community </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2 years</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WAWAC community</a:t>
                      </a:r>
                      <a:endParaRPr lang="en-US" sz="1300" baseline="0">
                        <a:effectLst/>
                      </a:endParaRPr>
                    </a:p>
                    <a:p>
                      <a:pPr fontAlgn="t"/>
                      <a:br>
                        <a:rPr lang="en-US" sz="1300" baseline="0">
                          <a:effectLst/>
                        </a:rPr>
                      </a:br>
                      <a:br>
                        <a:rPr lang="en-US" sz="1300" baseline="0">
                          <a:effectLst/>
                        </a:rPr>
                      </a:b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0745872"/>
                  </a:ext>
                </a:extLst>
              </a:tr>
              <a:tr h="1087560">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Have schools, churches, community, provide state and local public health information</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Translate public health flyers into multiple West African languages</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Increasing the flow of accurate and up to date medical information</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6 months</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Translators</a:t>
                      </a:r>
                      <a:endParaRPr lang="en-US" sz="1300" baseline="0">
                        <a:effectLst/>
                      </a:endParaRPr>
                    </a:p>
                    <a:p>
                      <a:pPr rtl="0" fontAlgn="t">
                        <a:spcBef>
                          <a:spcPts val="0"/>
                        </a:spcBef>
                        <a:spcAft>
                          <a:spcPts val="0"/>
                        </a:spcAft>
                      </a:pPr>
                      <a:br>
                        <a:rPr lang="en-US" sz="1300" baseline="0">
                          <a:effectLst/>
                        </a:rPr>
                      </a:br>
                      <a:r>
                        <a:rPr lang="en-US" sz="1300" b="0" i="0" u="none" strike="noStrike" baseline="0">
                          <a:solidFill>
                            <a:srgbClr val="000000"/>
                          </a:solidFill>
                          <a:effectLst/>
                          <a:latin typeface="Arial" panose="020B0604020202020204" pitchFamily="34" charset="0"/>
                        </a:rPr>
                        <a:t>Community leaders</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622205"/>
                  </a:ext>
                </a:extLst>
              </a:tr>
              <a:tr h="930208">
                <a:tc>
                  <a:txBody>
                    <a:bodyPr/>
                    <a:lstStyle/>
                    <a:p>
                      <a:pPr rtl="0" fontAlgn="t">
                        <a:spcBef>
                          <a:spcPts val="0"/>
                        </a:spcBef>
                        <a:spcAft>
                          <a:spcPts val="0"/>
                        </a:spcAft>
                      </a:pPr>
                      <a:r>
                        <a:rPr lang="en-US" sz="1300" b="0" i="0" u="none" strike="noStrike" baseline="0" dirty="0">
                          <a:solidFill>
                            <a:srgbClr val="000000"/>
                          </a:solidFill>
                          <a:effectLst/>
                          <a:latin typeface="Arial" panose="020B0604020202020204" pitchFamily="34" charset="0"/>
                        </a:rPr>
                        <a:t>Be able to adapt to helping communities with different cultures</a:t>
                      </a:r>
                      <a:endParaRPr lang="en-US" sz="1300" baseline="0" dirty="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Identify funding prospects for educating health workers on cultural accommodations</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Creating a more culturally accommodating healthcare system</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a:solidFill>
                            <a:srgbClr val="000000"/>
                          </a:solidFill>
                          <a:effectLst/>
                          <a:latin typeface="Arial" panose="020B0604020202020204" pitchFamily="34" charset="0"/>
                        </a:rPr>
                        <a:t>3 years</a:t>
                      </a:r>
                      <a:endParaRPr lang="en-US" sz="1300" baseline="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300" b="0" i="0" u="none" strike="noStrike" baseline="0" dirty="0">
                          <a:solidFill>
                            <a:srgbClr val="000000"/>
                          </a:solidFill>
                          <a:effectLst/>
                          <a:latin typeface="Arial" panose="020B0604020202020204" pitchFamily="34" charset="0"/>
                        </a:rPr>
                        <a:t>Healthcare professionals </a:t>
                      </a:r>
                      <a:endParaRPr lang="en-US" sz="1300" baseline="0" dirty="0">
                        <a:effectLst/>
                      </a:endParaRPr>
                    </a:p>
                    <a:p>
                      <a:pPr rtl="0" fontAlgn="t">
                        <a:spcBef>
                          <a:spcPts val="0"/>
                        </a:spcBef>
                        <a:spcAft>
                          <a:spcPts val="0"/>
                        </a:spcAft>
                      </a:pPr>
                      <a:br>
                        <a:rPr lang="en-US" sz="1300" baseline="0" dirty="0">
                          <a:effectLst/>
                        </a:rPr>
                      </a:br>
                      <a:r>
                        <a:rPr lang="en-US" sz="1300" b="0" i="0" u="none" strike="noStrike" baseline="0" dirty="0">
                          <a:solidFill>
                            <a:srgbClr val="000000"/>
                          </a:solidFill>
                          <a:effectLst/>
                          <a:latin typeface="Arial" panose="020B0604020202020204" pitchFamily="34" charset="0"/>
                        </a:rPr>
                        <a:t>Policy makers</a:t>
                      </a:r>
                      <a:endParaRPr lang="en-US" sz="1300" baseline="0" dirty="0">
                        <a:effectLst/>
                      </a:endParaRPr>
                    </a:p>
                  </a:txBody>
                  <a:tcPr marL="47796" marR="47796" marT="47796" marB="4779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9486857"/>
                  </a:ext>
                </a:extLst>
              </a:tr>
            </a:tbl>
          </a:graphicData>
        </a:graphic>
      </p:graphicFrame>
      <p:sp>
        <p:nvSpPr>
          <p:cNvPr id="5" name="Rectangle 1">
            <a:extLst>
              <a:ext uri="{FF2B5EF4-FFF2-40B4-BE49-F238E27FC236}">
                <a16:creationId xmlns:a16="http://schemas.microsoft.com/office/drawing/2014/main" id="{5A0DD1EA-E9C6-95EC-1679-B39ABD61A472}"/>
              </a:ext>
            </a:extLst>
          </p:cNvPr>
          <p:cNvSpPr>
            <a:spLocks noChangeArrowheads="1"/>
          </p:cNvSpPr>
          <p:nvPr/>
        </p:nvSpPr>
        <p:spPr bwMode="auto">
          <a:xfrm>
            <a:off x="0" y="55105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4241209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67826-44D5-F2D3-1C5E-D7B075CEE8DB}"/>
              </a:ext>
            </a:extLst>
          </p:cNvPr>
          <p:cNvSpPr>
            <a:spLocks noGrp="1"/>
          </p:cNvSpPr>
          <p:nvPr>
            <p:ph type="title"/>
          </p:nvPr>
        </p:nvSpPr>
        <p:spPr>
          <a:xfrm>
            <a:off x="838200" y="673770"/>
            <a:ext cx="3220329" cy="2027227"/>
          </a:xfrm>
        </p:spPr>
        <p:txBody>
          <a:bodyPr anchor="t">
            <a:normAutofit/>
          </a:bodyPr>
          <a:lstStyle/>
          <a:p>
            <a:r>
              <a:rPr lang="en-US" sz="4200" dirty="0"/>
              <a:t>Dissemination</a:t>
            </a:r>
            <a:br>
              <a:rPr lang="en-US" sz="4200" dirty="0"/>
            </a:br>
            <a:r>
              <a:rPr lang="en-US" sz="4200" dirty="0"/>
              <a:t>Plan </a:t>
            </a:r>
            <a:r>
              <a:rPr lang="en-US" sz="4200" dirty="0">
                <a:solidFill>
                  <a:srgbClr val="FFFFFF"/>
                </a:solidFill>
              </a:rPr>
              <a:t>Plan</a:t>
            </a:r>
          </a:p>
        </p:txBody>
      </p:sp>
      <p:graphicFrame>
        <p:nvGraphicFramePr>
          <p:cNvPr id="5" name="Content Placeholder 2">
            <a:extLst>
              <a:ext uri="{FF2B5EF4-FFF2-40B4-BE49-F238E27FC236}">
                <a16:creationId xmlns:a16="http://schemas.microsoft.com/office/drawing/2014/main" id="{9B2BA09B-C7FE-860B-14FC-8E23DC40EA0C}"/>
              </a:ext>
            </a:extLst>
          </p:cNvPr>
          <p:cNvGraphicFramePr>
            <a:graphicFrameLocks noGrp="1"/>
          </p:cNvGraphicFramePr>
          <p:nvPr>
            <p:ph idx="1"/>
            <p:extLst>
              <p:ext uri="{D42A27DB-BD31-4B8C-83A1-F6EECF244321}">
                <p14:modId xmlns:p14="http://schemas.microsoft.com/office/powerpoint/2010/main" val="3464232994"/>
              </p:ext>
            </p:extLst>
          </p:nvPr>
        </p:nvGraphicFramePr>
        <p:xfrm>
          <a:off x="5542672" y="541606"/>
          <a:ext cx="5811128" cy="56782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191466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6642B-D439-9416-CA1E-335D6989FE76}"/>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7B0C9296-A3D6-9BC6-E0FC-80A9260922C5}"/>
              </a:ext>
            </a:extLst>
          </p:cNvPr>
          <p:cNvSpPr>
            <a:spLocks noGrp="1"/>
          </p:cNvSpPr>
          <p:nvPr>
            <p:ph idx="1"/>
          </p:nvPr>
        </p:nvSpPr>
        <p:spPr/>
        <p:txBody>
          <a:bodyPr>
            <a:normAutofit fontScale="55000" lnSpcReduction="20000"/>
          </a:bodyPr>
          <a:lstStyle/>
          <a:p>
            <a:pPr marL="0" indent="0">
              <a:buNone/>
            </a:pPr>
            <a:r>
              <a:rPr lang="en-US" dirty="0"/>
              <a:t>1- “Snohomish County Profile.” </a:t>
            </a:r>
            <a:r>
              <a:rPr lang="en-US" i="1" dirty="0"/>
              <a:t>ESDWAGOV - Snohomish County Profile</a:t>
            </a:r>
            <a:r>
              <a:rPr lang="en-US" dirty="0"/>
              <a:t>, https://</a:t>
            </a:r>
            <a:r>
              <a:rPr lang="en-US" dirty="0" err="1"/>
              <a:t>esd.wa.gov</a:t>
            </a:r>
            <a:r>
              <a:rPr lang="en-US" dirty="0"/>
              <a:t>/</a:t>
            </a:r>
            <a:r>
              <a:rPr lang="en-US" dirty="0" err="1"/>
              <a:t>labormarketinfo</a:t>
            </a:r>
            <a:r>
              <a:rPr lang="en-US" dirty="0"/>
              <a:t>/county-profiles/</a:t>
            </a:r>
            <a:r>
              <a:rPr lang="en-US" dirty="0" err="1"/>
              <a:t>snohomish</a:t>
            </a:r>
            <a:r>
              <a:rPr lang="en-US" dirty="0"/>
              <a:t>. </a:t>
            </a:r>
          </a:p>
          <a:p>
            <a:pPr marL="0" indent="0">
              <a:buNone/>
            </a:pPr>
            <a:r>
              <a:rPr lang="en-US" dirty="0"/>
              <a:t>2- Pa Ousmane </a:t>
            </a:r>
            <a:r>
              <a:rPr lang="en-US" dirty="0" err="1"/>
              <a:t>Joof</a:t>
            </a:r>
            <a:r>
              <a:rPr lang="en-US" dirty="0"/>
              <a:t>, Zoom interview, May 11</a:t>
            </a:r>
            <a:r>
              <a:rPr lang="en-US" baseline="30000" dirty="0"/>
              <a:t>th</a:t>
            </a:r>
            <a:endParaRPr lang="en-US" dirty="0"/>
          </a:p>
          <a:p>
            <a:pPr marL="0" indent="0">
              <a:buNone/>
            </a:pPr>
            <a:r>
              <a:rPr lang="en-US" dirty="0"/>
              <a:t>3- “Low Income Needs Assessment.” </a:t>
            </a:r>
            <a:r>
              <a:rPr lang="en-US" i="1" dirty="0"/>
              <a:t>Low Income Needs Assessment | Snohomish County, WA - Official Website</a:t>
            </a:r>
            <a:r>
              <a:rPr lang="en-US" dirty="0"/>
              <a:t>, https://</a:t>
            </a:r>
            <a:r>
              <a:rPr lang="en-US" dirty="0" err="1"/>
              <a:t>snohomishcountywa.gov</a:t>
            </a:r>
            <a:r>
              <a:rPr lang="en-US" dirty="0"/>
              <a:t>/1084/Low-Income-Needs-Assessment#:~:text=Landscape,of%20%2424%2C980%20for%20an%20individual. </a:t>
            </a:r>
          </a:p>
          <a:p>
            <a:pPr marL="0" indent="0">
              <a:buNone/>
            </a:pPr>
            <a:r>
              <a:rPr lang="en-US" dirty="0"/>
              <a:t>4- </a:t>
            </a:r>
            <a:r>
              <a:rPr lang="en-US" i="1" dirty="0"/>
              <a:t>Vaccinate </a:t>
            </a:r>
            <a:r>
              <a:rPr lang="en-US" i="1" dirty="0" err="1"/>
              <a:t>Wa</a:t>
            </a:r>
            <a:r>
              <a:rPr lang="en-US" i="1" dirty="0"/>
              <a:t>: Covid-19 Vaccine Availability</a:t>
            </a:r>
            <a:r>
              <a:rPr lang="en-US" dirty="0"/>
              <a:t>, https://</a:t>
            </a:r>
            <a:r>
              <a:rPr lang="en-US" dirty="0" err="1"/>
              <a:t>vaccinelocator.doh.wa.gov</a:t>
            </a:r>
            <a:r>
              <a:rPr lang="en-US" dirty="0"/>
              <a:t>/locations/98290. </a:t>
            </a:r>
          </a:p>
          <a:p>
            <a:pPr marL="0" indent="0">
              <a:buNone/>
            </a:pPr>
            <a:r>
              <a:rPr lang="en-US" dirty="0"/>
              <a:t>5- “Home.” </a:t>
            </a:r>
            <a:r>
              <a:rPr lang="en-US" i="1" dirty="0"/>
              <a:t>Washington West African Center (WAWAC)</a:t>
            </a:r>
            <a:r>
              <a:rPr lang="en-US" dirty="0"/>
              <a:t>, https://</a:t>
            </a:r>
            <a:r>
              <a:rPr lang="en-US" dirty="0" err="1"/>
              <a:t>wawac.org</a:t>
            </a:r>
            <a:r>
              <a:rPr lang="en-US" dirty="0"/>
              <a:t>/about-</a:t>
            </a:r>
            <a:r>
              <a:rPr lang="en-US" dirty="0" err="1"/>
              <a:t>wawac</a:t>
            </a:r>
            <a:r>
              <a:rPr lang="en-US" dirty="0"/>
              <a:t>/. </a:t>
            </a:r>
          </a:p>
          <a:p>
            <a:pPr marL="0" indent="0">
              <a:buNone/>
            </a:pPr>
            <a:r>
              <a:rPr lang="en-US" dirty="0"/>
              <a:t>6- Hacker, Karen, et al. “Barriers to Health Care for Undocumented Immigrants: A Literature Review.” </a:t>
            </a:r>
            <a:r>
              <a:rPr lang="en-US" i="1" dirty="0"/>
              <a:t>Risk Management and Healthcare Policy</a:t>
            </a:r>
            <a:r>
              <a:rPr lang="en-US" dirty="0"/>
              <a:t>, Dove Medical Press, 30 Oct. 2015, https://</a:t>
            </a:r>
            <a:r>
              <a:rPr lang="en-US" dirty="0" err="1"/>
              <a:t>www.ncbi.nlm.nih.gov</a:t>
            </a:r>
            <a:r>
              <a:rPr lang="en-US" dirty="0"/>
              <a:t>/</a:t>
            </a:r>
            <a:r>
              <a:rPr lang="en-US" dirty="0" err="1"/>
              <a:t>pmc</a:t>
            </a:r>
            <a:r>
              <a:rPr lang="en-US" dirty="0"/>
              <a:t>/articles/PMC4634824/. </a:t>
            </a:r>
          </a:p>
          <a:p>
            <a:pPr marL="0" indent="0">
              <a:buNone/>
            </a:pPr>
            <a:r>
              <a:rPr lang="en-US" dirty="0"/>
              <a:t>7- </a:t>
            </a:r>
            <a:r>
              <a:rPr lang="en-US" dirty="0" err="1"/>
              <a:t>Alfonseca</a:t>
            </a:r>
            <a:r>
              <a:rPr lang="en-US" dirty="0"/>
              <a:t>, K. (2020). How Coronavirus is Affecting the Latinx Community’s Mental Health. HuffPost. Available at https://</a:t>
            </a:r>
            <a:r>
              <a:rPr lang="en-US" dirty="0" err="1"/>
              <a:t>www.huffpost.com</a:t>
            </a:r>
            <a:r>
              <a:rPr lang="en-US" dirty="0"/>
              <a:t>/entry/coronavirus-impact-</a:t>
            </a:r>
            <a:r>
              <a:rPr lang="en-US" dirty="0" err="1"/>
              <a:t>latinx</a:t>
            </a:r>
            <a:r>
              <a:rPr lang="en-US" dirty="0"/>
              <a:t>- mentalhealth_l_5ea9b743c5b6acde47fe7599?ncid=APPLENEWS00001&amp;guccounter=1 </a:t>
            </a:r>
          </a:p>
          <a:p>
            <a:pPr marL="0" indent="0">
              <a:buNone/>
            </a:pPr>
            <a:r>
              <a:rPr lang="en-US" dirty="0"/>
              <a:t>8- </a:t>
            </a:r>
            <a:r>
              <a:rPr lang="en-US" dirty="0" err="1"/>
              <a:t>Seydou</a:t>
            </a:r>
            <a:r>
              <a:rPr lang="en-US" dirty="0"/>
              <a:t>, </a:t>
            </a:r>
            <a:r>
              <a:rPr lang="en-US" dirty="0" err="1"/>
              <a:t>Aminatou</a:t>
            </a:r>
            <a:r>
              <a:rPr lang="en-US" dirty="0"/>
              <a:t>. “Analysis | Africa Has Started Vaccinating against the Coronavirus. but Do Citizens Trust Their Governments on Vaccine Safety?” </a:t>
            </a:r>
            <a:r>
              <a:rPr lang="en-US" i="1" dirty="0"/>
              <a:t>The Washington Post</a:t>
            </a:r>
            <a:r>
              <a:rPr lang="en-US" dirty="0"/>
              <a:t>, WP Company, 12 Mar. 2021, https://</a:t>
            </a:r>
            <a:r>
              <a:rPr lang="en-US" dirty="0" err="1"/>
              <a:t>www.washingtonpost.com</a:t>
            </a:r>
            <a:r>
              <a:rPr lang="en-US" dirty="0"/>
              <a:t>/politics/2021/03/12/</a:t>
            </a:r>
            <a:r>
              <a:rPr lang="en-US" dirty="0" err="1"/>
              <a:t>africa</a:t>
            </a:r>
            <a:r>
              <a:rPr lang="en-US" dirty="0"/>
              <a:t>-has- started-vaccinating-against-covid-do-citizens-trust-their-governments-vaccine-safety/.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077437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E751A5-1EE1-E3F6-E07A-14650BE9A464}"/>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kern="1200">
                <a:solidFill>
                  <a:schemeClr val="tx1"/>
                </a:solidFill>
                <a:latin typeface="+mj-lt"/>
                <a:ea typeface="+mj-ea"/>
                <a:cs typeface="+mj-cs"/>
              </a:rPr>
              <a:t>Appendix and extra resources </a:t>
            </a: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6806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D3564-A068-0874-1541-91CE51395EFC}"/>
              </a:ext>
            </a:extLst>
          </p:cNvPr>
          <p:cNvSpPr>
            <a:spLocks noGrp="1"/>
          </p:cNvSpPr>
          <p:nvPr>
            <p:ph type="title"/>
          </p:nvPr>
        </p:nvSpPr>
        <p:spPr/>
        <p:txBody>
          <a:bodyPr/>
          <a:lstStyle/>
          <a:p>
            <a:r>
              <a:rPr lang="en-US" dirty="0"/>
              <a:t>Interview questions </a:t>
            </a:r>
          </a:p>
        </p:txBody>
      </p:sp>
      <p:sp>
        <p:nvSpPr>
          <p:cNvPr id="3" name="Content Placeholder 2">
            <a:extLst>
              <a:ext uri="{FF2B5EF4-FFF2-40B4-BE49-F238E27FC236}">
                <a16:creationId xmlns:a16="http://schemas.microsoft.com/office/drawing/2014/main" id="{7488D58C-387F-76B1-B5F3-A9651EA0DDD9}"/>
              </a:ext>
            </a:extLst>
          </p:cNvPr>
          <p:cNvSpPr>
            <a:spLocks noGrp="1"/>
          </p:cNvSpPr>
          <p:nvPr>
            <p:ph idx="1"/>
          </p:nvPr>
        </p:nvSpPr>
        <p:spPr/>
        <p:txBody>
          <a:bodyPr>
            <a:normAutofit fontScale="32500" lnSpcReduction="20000"/>
          </a:bodyPr>
          <a:lstStyle/>
          <a:p>
            <a:pPr fontAlgn="base"/>
            <a:r>
              <a:rPr lang="en-US" dirty="0"/>
              <a:t>What are the predominant health challenges and predominant health strengths for the WAWAC community?</a:t>
            </a:r>
          </a:p>
          <a:p>
            <a:pPr fontAlgn="base"/>
            <a:r>
              <a:rPr lang="en-US" dirty="0"/>
              <a:t>What are general perceptions of the community regarding vaccines in general?</a:t>
            </a:r>
          </a:p>
          <a:p>
            <a:pPr lvl="1" fontAlgn="base"/>
            <a:r>
              <a:rPr lang="en-US" dirty="0"/>
              <a:t>What were the main narratives around the COVID-19 vaccine when it was first rolled out within the Snohomish West African community?</a:t>
            </a:r>
          </a:p>
          <a:p>
            <a:pPr lvl="1" fontAlgn="base"/>
            <a:r>
              <a:rPr lang="en-US" dirty="0"/>
              <a:t>Was there a general consensus of support/apprehension, or multiple vaccine attitudes?</a:t>
            </a:r>
          </a:p>
          <a:p>
            <a:pPr fontAlgn="base"/>
            <a:r>
              <a:rPr lang="en-US" dirty="0"/>
              <a:t>What members of the WAWAC community have been most affected by COVID-19? </a:t>
            </a:r>
          </a:p>
          <a:p>
            <a:pPr lvl="1" fontAlgn="base"/>
            <a:r>
              <a:rPr lang="en-US" dirty="0"/>
              <a:t>Are there members who have been more burdened than most by COVID-19? </a:t>
            </a:r>
          </a:p>
          <a:p>
            <a:pPr fontAlgn="base"/>
            <a:r>
              <a:rPr lang="en-US" dirty="0"/>
              <a:t>How have vaccination trends changed or stayed the same since the initial roll-out?</a:t>
            </a:r>
          </a:p>
          <a:p>
            <a:pPr fontAlgn="base"/>
            <a:r>
              <a:rPr lang="en-US" dirty="0"/>
              <a:t>We’ve done some research about vaccine hesitancy. What factors would you say contributed to vaccination hesitancy within the West African community?</a:t>
            </a:r>
          </a:p>
          <a:p>
            <a:pPr lvl="1" fontAlgn="base"/>
            <a:r>
              <a:rPr lang="en-US" dirty="0"/>
              <a:t>Of these factors you mentioned, which three were most important?</a:t>
            </a:r>
          </a:p>
          <a:p>
            <a:pPr fontAlgn="base"/>
            <a:r>
              <a:rPr lang="en-US" dirty="0"/>
              <a:t>What forms of media have you seen WAWAC community members become most responsive to in obtaining new information, especially regarding the COVID vaccine? </a:t>
            </a:r>
          </a:p>
          <a:p>
            <a:pPr fontAlgn="base"/>
            <a:r>
              <a:rPr lang="en-US" dirty="0"/>
              <a:t>How does immigration status impact the general health of the WAWAC population?</a:t>
            </a:r>
          </a:p>
          <a:p>
            <a:pPr lvl="1" fontAlgn="base"/>
            <a:r>
              <a:rPr lang="en-US" dirty="0"/>
              <a:t>How does immigration status impact COVID-19 perceptions and vaccine perceptions?</a:t>
            </a:r>
          </a:p>
          <a:p>
            <a:pPr fontAlgn="base"/>
            <a:r>
              <a:rPr lang="en-US" dirty="0"/>
              <a:t>What are the greatest challenges that community members dealt with to attend vaccination appointments?</a:t>
            </a:r>
          </a:p>
          <a:p>
            <a:pPr fontAlgn="base"/>
            <a:r>
              <a:rPr lang="en-US" dirty="0"/>
              <a:t>What services WAWAC hopes to grow to offer community members in the future?</a:t>
            </a:r>
          </a:p>
          <a:p>
            <a:pPr fontAlgn="base"/>
            <a:r>
              <a:rPr lang="en-US" dirty="0"/>
              <a:t>What are some ways healthcare workers can better serve the West African community?</a:t>
            </a:r>
          </a:p>
          <a:p>
            <a:pPr lvl="1" fontAlgn="base"/>
            <a:r>
              <a:rPr lang="en-US" dirty="0"/>
              <a:t>What could they have done to improve vaccine rates?</a:t>
            </a:r>
          </a:p>
          <a:p>
            <a:pPr fontAlgn="base"/>
            <a:r>
              <a:rPr lang="en-US" dirty="0"/>
              <a:t>What is the specific role of WAWAC in improving vaccine rates?</a:t>
            </a:r>
          </a:p>
          <a:p>
            <a:pPr lvl="1" fontAlgn="base"/>
            <a:r>
              <a:rPr lang="en-US" dirty="0"/>
              <a:t>What sorts of interactions did WAWAC have with policymakers (i.e. DOH, SHD, others)?</a:t>
            </a:r>
          </a:p>
          <a:p>
            <a:pPr fontAlgn="base"/>
            <a:r>
              <a:rPr lang="en-US" dirty="0"/>
              <a:t>What do you say are the community strengths that promote positive health and wellness for WAWAC community members?</a:t>
            </a:r>
            <a:r>
              <a:rPr lang="en-US" i="1" dirty="0"/>
              <a:t> [ask for explanations of these strengths and how they work to promote health]</a:t>
            </a:r>
            <a:endParaRPr lang="en-US" dirty="0"/>
          </a:p>
          <a:p>
            <a:pPr fontAlgn="base"/>
            <a:r>
              <a:rPr lang="en-US" dirty="0"/>
              <a:t>If we were to experience another pandemic, what steps would you wish to be taken differently to prevent the kind of problems we saw this time around?</a:t>
            </a:r>
          </a:p>
          <a:p>
            <a:endParaRPr lang="en-US" dirty="0"/>
          </a:p>
        </p:txBody>
      </p:sp>
    </p:spTree>
    <p:extLst>
      <p:ext uri="{BB962C8B-B14F-4D97-AF65-F5344CB8AC3E}">
        <p14:creationId xmlns:p14="http://schemas.microsoft.com/office/powerpoint/2010/main" val="435283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4005AE-064C-2A34-DF79-04B3A69D7B2A}"/>
              </a:ext>
            </a:extLst>
          </p:cNvPr>
          <p:cNvSpPr>
            <a:spLocks noGrp="1"/>
          </p:cNvSpPr>
          <p:nvPr>
            <p:ph type="title"/>
          </p:nvPr>
        </p:nvSpPr>
        <p:spPr>
          <a:xfrm>
            <a:off x="686834" y="1153572"/>
            <a:ext cx="3200400" cy="4461163"/>
          </a:xfrm>
        </p:spPr>
        <p:txBody>
          <a:bodyPr>
            <a:normAutofit/>
          </a:bodyPr>
          <a:lstStyle/>
          <a:p>
            <a:r>
              <a:rPr lang="en-US">
                <a:solidFill>
                  <a:srgbClr val="FFFFFF"/>
                </a:solidFill>
              </a:rPr>
              <a:t>Summary of the Problem</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A948AA8-36BF-DF2D-40BF-76E7F2314EC1}"/>
              </a:ext>
            </a:extLst>
          </p:cNvPr>
          <p:cNvSpPr>
            <a:spLocks noGrp="1"/>
          </p:cNvSpPr>
          <p:nvPr>
            <p:ph idx="1"/>
          </p:nvPr>
        </p:nvSpPr>
        <p:spPr>
          <a:xfrm>
            <a:off x="4447308" y="591344"/>
            <a:ext cx="6906491" cy="5585619"/>
          </a:xfrm>
        </p:spPr>
        <p:txBody>
          <a:bodyPr anchor="ctr">
            <a:normAutofit/>
          </a:bodyPr>
          <a:lstStyle/>
          <a:p>
            <a:pPr marL="0" indent="0">
              <a:buNone/>
            </a:pPr>
            <a:r>
              <a:rPr lang="en-US"/>
              <a:t>There was initial COVID-19 vaccine hesitancy within the West African community in Snohomish, WA when the vaccine was first rolled out. The population most affected was women, children, and the elderly (2).This community health assessment sheds light on what factors contributed to this hesitancy, specifically within the West African Community. We will dive deep into the main barriers and obstacles that resulted in this occurring as well as create an action plan to help prevent this from happening in the future. </a:t>
            </a:r>
          </a:p>
        </p:txBody>
      </p:sp>
    </p:spTree>
    <p:extLst>
      <p:ext uri="{BB962C8B-B14F-4D97-AF65-F5344CB8AC3E}">
        <p14:creationId xmlns:p14="http://schemas.microsoft.com/office/powerpoint/2010/main" val="2946789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985835-1128-5FE7-1E10-8DF8A934CCD9}"/>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Root Cause Analysis</a:t>
            </a:r>
          </a:p>
        </p:txBody>
      </p:sp>
      <p:pic>
        <p:nvPicPr>
          <p:cNvPr id="5" name="Content Placeholder 4" descr="Diagram&#10;&#10;Description automatically generated with medium confidence">
            <a:extLst>
              <a:ext uri="{FF2B5EF4-FFF2-40B4-BE49-F238E27FC236}">
                <a16:creationId xmlns:a16="http://schemas.microsoft.com/office/drawing/2014/main" id="{452AB28F-7AF7-8683-3FAC-F818C06BBD82}"/>
              </a:ext>
            </a:extLst>
          </p:cNvPr>
          <p:cNvPicPr>
            <a:picLocks noGrp="1" noChangeAspect="1"/>
          </p:cNvPicPr>
          <p:nvPr>
            <p:ph idx="1"/>
          </p:nvPr>
        </p:nvPicPr>
        <p:blipFill>
          <a:blip r:embed="rId3"/>
          <a:stretch>
            <a:fillRect/>
          </a:stretch>
        </p:blipFill>
        <p:spPr>
          <a:xfrm>
            <a:off x="1436914" y="1759177"/>
            <a:ext cx="8158115" cy="5098823"/>
          </a:xfrm>
          <a:prstGeom prst="rect">
            <a:avLst/>
          </a:prstGeom>
        </p:spPr>
      </p:pic>
    </p:spTree>
    <p:extLst>
      <p:ext uri="{BB962C8B-B14F-4D97-AF65-F5344CB8AC3E}">
        <p14:creationId xmlns:p14="http://schemas.microsoft.com/office/powerpoint/2010/main" val="330440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36C105-EB9F-C2A9-9F49-55118BBFE690}"/>
              </a:ext>
            </a:extLst>
          </p:cNvPr>
          <p:cNvSpPr>
            <a:spLocks noGrp="1"/>
          </p:cNvSpPr>
          <p:nvPr>
            <p:ph type="title"/>
          </p:nvPr>
        </p:nvSpPr>
        <p:spPr>
          <a:xfrm>
            <a:off x="1389278" y="1233241"/>
            <a:ext cx="3240506" cy="4064628"/>
          </a:xfrm>
        </p:spPr>
        <p:txBody>
          <a:bodyPr>
            <a:normAutofit/>
          </a:bodyPr>
          <a:lstStyle/>
          <a:p>
            <a:r>
              <a:rPr lang="en-US" sz="4100">
                <a:solidFill>
                  <a:srgbClr val="FFFFFF"/>
                </a:solidFill>
              </a:rPr>
              <a:t>Demographics</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19D4BF9F-8A86-C286-3282-074EA6401C62}"/>
              </a:ext>
            </a:extLst>
          </p:cNvPr>
          <p:cNvSpPr>
            <a:spLocks noGrp="1"/>
          </p:cNvSpPr>
          <p:nvPr>
            <p:ph idx="1"/>
          </p:nvPr>
        </p:nvSpPr>
        <p:spPr>
          <a:xfrm>
            <a:off x="6096000" y="820880"/>
            <a:ext cx="5257799" cy="4889350"/>
          </a:xfrm>
        </p:spPr>
        <p:txBody>
          <a:bodyPr anchor="t">
            <a:normAutofit/>
          </a:bodyPr>
          <a:lstStyle/>
          <a:p>
            <a:endParaRPr lang="en-US" sz="1500"/>
          </a:p>
          <a:p>
            <a:pPr marL="0" indent="0">
              <a:buNone/>
            </a:pPr>
            <a:r>
              <a:rPr lang="en-US" sz="1500" b="1" u="sng"/>
              <a:t>Population facts:</a:t>
            </a:r>
          </a:p>
          <a:p>
            <a:pPr marL="0" indent="0">
              <a:buNone/>
            </a:pPr>
            <a:r>
              <a:rPr lang="en-US" sz="1500"/>
              <a:t>Over 161,000 Snohomish county residents (21%) live 200% below the federal poverty level  (3)</a:t>
            </a:r>
          </a:p>
          <a:p>
            <a:pPr marL="0" indent="0">
              <a:buNone/>
            </a:pPr>
            <a:r>
              <a:rPr lang="en-US" sz="1500"/>
              <a:t>Snohomish county’s population consists of 3.8% people who are black or African decent  (1)</a:t>
            </a:r>
          </a:p>
          <a:p>
            <a:pPr marL="0" indent="0">
              <a:buNone/>
            </a:pPr>
            <a:endParaRPr lang="en-US" sz="1500"/>
          </a:p>
          <a:p>
            <a:pPr marL="0" indent="0">
              <a:buNone/>
            </a:pPr>
            <a:r>
              <a:rPr lang="en-US" sz="1500" b="1" u="sng"/>
              <a:t>COVID facts:</a:t>
            </a:r>
          </a:p>
          <a:p>
            <a:pPr marL="0" indent="0">
              <a:buNone/>
            </a:pPr>
            <a:r>
              <a:rPr lang="en-US" sz="1500"/>
              <a:t>There are over 761 vaccine locations in the Snohomish area* (4)</a:t>
            </a:r>
          </a:p>
          <a:p>
            <a:pPr marL="0" indent="0">
              <a:buNone/>
            </a:pPr>
            <a:r>
              <a:rPr lang="en-US" sz="1500"/>
              <a:t>74% of Snohomish county is vaccinated (1)</a:t>
            </a:r>
          </a:p>
          <a:p>
            <a:pPr marL="0" indent="0">
              <a:buNone/>
            </a:pPr>
            <a:endParaRPr lang="en-US" sz="1500"/>
          </a:p>
          <a:p>
            <a:pPr marL="0" indent="0">
              <a:buNone/>
            </a:pPr>
            <a:r>
              <a:rPr lang="en-US" sz="1500" b="1" u="sng"/>
              <a:t>West African specific details</a:t>
            </a:r>
          </a:p>
          <a:p>
            <a:pPr marL="0" indent="0">
              <a:buNone/>
            </a:pPr>
            <a:r>
              <a:rPr lang="en-US" sz="1500"/>
              <a:t>There are over 20,000 west Africans in the state of Washington (5)</a:t>
            </a:r>
          </a:p>
          <a:p>
            <a:pPr marL="0" indent="0">
              <a:buNone/>
            </a:pPr>
            <a:r>
              <a:rPr lang="en-US" sz="1500"/>
              <a:t>A large portion of these people are essential workers (2)</a:t>
            </a:r>
          </a:p>
          <a:p>
            <a:pPr marL="0" indent="0">
              <a:buNone/>
            </a:pPr>
            <a:endParaRPr lang="en-US" sz="1500"/>
          </a:p>
          <a:p>
            <a:pPr marL="0" indent="0">
              <a:buNone/>
            </a:pPr>
            <a:endParaRPr lang="en-US" sz="1500"/>
          </a:p>
          <a:p>
            <a:pPr marL="0" indent="0">
              <a:buNone/>
            </a:pPr>
            <a:endParaRPr lang="en-US" sz="1500"/>
          </a:p>
          <a:p>
            <a:pPr marL="0" indent="0">
              <a:buNone/>
            </a:pPr>
            <a:endParaRPr lang="en-US" sz="1500"/>
          </a:p>
          <a:p>
            <a:endParaRPr lang="en-US" sz="1500"/>
          </a:p>
          <a:p>
            <a:endParaRPr lang="en-US" sz="150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4139233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D3CEE-CD10-D18A-106F-7051FBE2C2DB}"/>
              </a:ext>
            </a:extLst>
          </p:cNvPr>
          <p:cNvSpPr>
            <a:spLocks noGrp="1"/>
          </p:cNvSpPr>
          <p:nvPr>
            <p:ph type="title"/>
          </p:nvPr>
        </p:nvSpPr>
        <p:spPr/>
        <p:txBody>
          <a:bodyPr>
            <a:normAutofit/>
          </a:bodyPr>
          <a:lstStyle/>
          <a:p>
            <a:r>
              <a:rPr lang="en-US" sz="3300" dirty="0"/>
              <a:t>Overarching Questions and Research Methods</a:t>
            </a:r>
          </a:p>
        </p:txBody>
      </p:sp>
      <p:sp>
        <p:nvSpPr>
          <p:cNvPr id="3" name="Content Placeholder 2">
            <a:extLst>
              <a:ext uri="{FF2B5EF4-FFF2-40B4-BE49-F238E27FC236}">
                <a16:creationId xmlns:a16="http://schemas.microsoft.com/office/drawing/2014/main" id="{E7AE80A4-F020-0E39-0305-EF9FECBFA7DA}"/>
              </a:ext>
            </a:extLst>
          </p:cNvPr>
          <p:cNvSpPr>
            <a:spLocks noGrp="1"/>
          </p:cNvSpPr>
          <p:nvPr>
            <p:ph idx="1"/>
          </p:nvPr>
        </p:nvSpPr>
        <p:spPr/>
        <p:txBody>
          <a:bodyPr>
            <a:normAutofit fontScale="47500" lnSpcReduction="20000"/>
          </a:bodyPr>
          <a:lstStyle/>
          <a:p>
            <a:pPr marL="0" indent="0">
              <a:buNone/>
            </a:pPr>
            <a:r>
              <a:rPr lang="en-US" dirty="0"/>
              <a:t>Guiding Question: What caused initial COVID vaccine hesitancy in the West African Community in Snohomish, WA?</a:t>
            </a:r>
          </a:p>
          <a:p>
            <a:pPr marL="0" indent="0">
              <a:buNone/>
            </a:pPr>
            <a:endParaRPr lang="en-US" dirty="0"/>
          </a:p>
          <a:p>
            <a:pPr marL="0" indent="0">
              <a:buNone/>
            </a:pPr>
            <a:r>
              <a:rPr lang="en-US" u="sng" dirty="0"/>
              <a:t>Methods </a:t>
            </a:r>
          </a:p>
          <a:p>
            <a:pPr marL="0" indent="0">
              <a:buNone/>
            </a:pPr>
            <a:r>
              <a:rPr lang="en-US" dirty="0"/>
              <a:t>- Thorough formative research </a:t>
            </a:r>
          </a:p>
          <a:p>
            <a:pPr marL="0" indent="0">
              <a:buNone/>
            </a:pPr>
            <a:r>
              <a:rPr lang="en-US" dirty="0"/>
              <a:t>- Quantitative secondary research</a:t>
            </a:r>
          </a:p>
          <a:p>
            <a:pPr marL="0" indent="0">
              <a:buNone/>
            </a:pPr>
            <a:r>
              <a:rPr lang="en-US" dirty="0"/>
              <a:t>- Quantitative and qualitative primary research</a:t>
            </a:r>
          </a:p>
          <a:p>
            <a:pPr marL="0" indent="0">
              <a:buNone/>
            </a:pPr>
            <a:endParaRPr lang="en-US" dirty="0"/>
          </a:p>
          <a:p>
            <a:pPr marL="0" indent="0">
              <a:buNone/>
            </a:pPr>
            <a:r>
              <a:rPr lang="en-US" u="sng" dirty="0"/>
              <a:t>Scope of the Study</a:t>
            </a:r>
          </a:p>
          <a:p>
            <a:pPr>
              <a:buFontTx/>
              <a:buChar char="-"/>
            </a:pPr>
            <a:r>
              <a:rPr lang="en-US" dirty="0"/>
              <a:t>10 week time frame</a:t>
            </a:r>
          </a:p>
          <a:p>
            <a:pPr>
              <a:buFontTx/>
              <a:buChar char="-"/>
            </a:pPr>
            <a:r>
              <a:rPr lang="en-US" dirty="0"/>
              <a:t>WAC’s experiences with the health care system</a:t>
            </a:r>
          </a:p>
          <a:p>
            <a:pPr>
              <a:buFontTx/>
              <a:buChar char="-"/>
            </a:pPr>
            <a:r>
              <a:rPr lang="en-US" dirty="0"/>
              <a:t>Diving deep into how different cultures receive public health information </a:t>
            </a:r>
          </a:p>
          <a:p>
            <a:pPr>
              <a:buFontTx/>
              <a:buChar char="-"/>
            </a:pPr>
            <a:endParaRPr lang="en-US" dirty="0"/>
          </a:p>
          <a:p>
            <a:pPr marL="0" indent="0">
              <a:buNone/>
            </a:pPr>
            <a:r>
              <a:rPr lang="en-US" u="sng" dirty="0"/>
              <a:t>Considerations</a:t>
            </a:r>
          </a:p>
          <a:p>
            <a:pPr>
              <a:buFontTx/>
              <a:buChar char="-"/>
            </a:pPr>
            <a:r>
              <a:rPr lang="en-US" dirty="0"/>
              <a:t>Systematic, cultural, language barriers</a:t>
            </a:r>
          </a:p>
          <a:p>
            <a:pPr>
              <a:buFontTx/>
              <a:buChar char="-"/>
            </a:pPr>
            <a:r>
              <a:rPr lang="en-US" dirty="0"/>
              <a:t>Immigrant's attitudes and beliefs towards public health in American and individual medical providers</a:t>
            </a:r>
          </a:p>
          <a:p>
            <a:pPr>
              <a:buFontTx/>
              <a:buChar char="-"/>
            </a:pPr>
            <a:r>
              <a:rPr lang="en-US" dirty="0"/>
              <a:t>How racism is still imbedded within our system</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96292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C96A544F-63BF-EFA6-BF2D-A0C69E4723F6}"/>
              </a:ext>
            </a:extLst>
          </p:cNvPr>
          <p:cNvSpPr>
            <a:spLocks noGrp="1"/>
          </p:cNvSpPr>
          <p:nvPr>
            <p:ph type="title"/>
          </p:nvPr>
        </p:nvSpPr>
        <p:spPr>
          <a:xfrm>
            <a:off x="838200" y="365125"/>
            <a:ext cx="5393361" cy="1325563"/>
          </a:xfrm>
        </p:spPr>
        <p:txBody>
          <a:bodyPr>
            <a:normAutofit/>
          </a:bodyPr>
          <a:lstStyle/>
          <a:p>
            <a:r>
              <a:rPr lang="en-US" dirty="0"/>
              <a:t>Community Engaged Strategies </a:t>
            </a:r>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C83F54D7-7E16-57CA-C4BC-2A262DE4C7BC}"/>
              </a:ext>
            </a:extLst>
          </p:cNvPr>
          <p:cNvSpPr>
            <a:spLocks noGrp="1"/>
          </p:cNvSpPr>
          <p:nvPr>
            <p:ph idx="1"/>
          </p:nvPr>
        </p:nvSpPr>
        <p:spPr>
          <a:xfrm>
            <a:off x="838200" y="1825625"/>
            <a:ext cx="5393361" cy="4351338"/>
          </a:xfrm>
        </p:spPr>
        <p:txBody>
          <a:bodyPr>
            <a:normAutofit/>
          </a:bodyPr>
          <a:lstStyle/>
          <a:p>
            <a:pPr marL="0" indent="0">
              <a:buNone/>
            </a:pPr>
            <a:r>
              <a:rPr lang="en-US" sz="2200" u="sng" dirty="0"/>
              <a:t>In this CHA we conducted our research by…</a:t>
            </a:r>
          </a:p>
          <a:p>
            <a:pPr marL="0" indent="0">
              <a:buNone/>
            </a:pPr>
            <a:r>
              <a:rPr lang="en-US" sz="2200" dirty="0"/>
              <a:t>Coming in with non-biased attitudes. We are not here to coerce or persuade in way shape or form. </a:t>
            </a:r>
          </a:p>
          <a:p>
            <a:pPr marL="0" indent="0">
              <a:buNone/>
            </a:pPr>
            <a:r>
              <a:rPr lang="en-US" sz="2200" dirty="0"/>
              <a:t>We strove to incorporate diversity in our secondary research by not excluding any demographics from our studies.</a:t>
            </a:r>
          </a:p>
          <a:p>
            <a:pPr marL="0" indent="0">
              <a:buNone/>
            </a:pPr>
            <a:r>
              <a:rPr lang="en-US" sz="2200" dirty="0"/>
              <a:t>Considered positionality and power dynamics when interviewing members from the community.</a:t>
            </a:r>
          </a:p>
          <a:p>
            <a:pPr marL="0" indent="0">
              <a:buNone/>
            </a:pPr>
            <a:r>
              <a:rPr lang="en-US" sz="2200" dirty="0"/>
              <a:t>Prioritized collaboration and inclusion when conducting our formative research.</a:t>
            </a:r>
          </a:p>
          <a:p>
            <a:endParaRPr lang="en-US" sz="2200" dirty="0"/>
          </a:p>
          <a:p>
            <a:pPr marL="0" indent="0">
              <a:buNone/>
            </a:pPr>
            <a:endParaRPr lang="en-US" sz="2200" dirty="0"/>
          </a:p>
          <a:p>
            <a:endParaRPr lang="en-US" sz="2200" dirty="0"/>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outline">
            <a:extLst>
              <a:ext uri="{FF2B5EF4-FFF2-40B4-BE49-F238E27FC236}">
                <a16:creationId xmlns:a16="http://schemas.microsoft.com/office/drawing/2014/main" id="{CB37EC69-F87A-8203-0AC0-E0A07C47F1E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685580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c 14">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539CFD2-5573-E48F-1335-208B873D229C}"/>
              </a:ext>
            </a:extLst>
          </p:cNvPr>
          <p:cNvSpPr>
            <a:spLocks noGrp="1"/>
          </p:cNvSpPr>
          <p:nvPr>
            <p:ph type="title"/>
          </p:nvPr>
        </p:nvSpPr>
        <p:spPr>
          <a:xfrm>
            <a:off x="838200" y="643467"/>
            <a:ext cx="2951205" cy="5571066"/>
          </a:xfrm>
        </p:spPr>
        <p:txBody>
          <a:bodyPr>
            <a:normAutofit/>
          </a:bodyPr>
          <a:lstStyle/>
          <a:p>
            <a:r>
              <a:rPr lang="en-US">
                <a:solidFill>
                  <a:srgbClr val="FFFFFF"/>
                </a:solidFill>
              </a:rPr>
              <a:t>Summary of Secondary Research Methods Methods</a:t>
            </a:r>
          </a:p>
        </p:txBody>
      </p:sp>
      <p:graphicFrame>
        <p:nvGraphicFramePr>
          <p:cNvPr id="6" name="Content Placeholder 2">
            <a:extLst>
              <a:ext uri="{FF2B5EF4-FFF2-40B4-BE49-F238E27FC236}">
                <a16:creationId xmlns:a16="http://schemas.microsoft.com/office/drawing/2014/main" id="{BFDED8A5-2D33-ABD2-609F-3867FFBA2D94}"/>
              </a:ext>
            </a:extLst>
          </p:cNvPr>
          <p:cNvGraphicFramePr>
            <a:graphicFrameLocks noGrp="1"/>
          </p:cNvGraphicFramePr>
          <p:nvPr>
            <p:ph idx="1"/>
            <p:extLst>
              <p:ext uri="{D42A27DB-BD31-4B8C-83A1-F6EECF244321}">
                <p14:modId xmlns:p14="http://schemas.microsoft.com/office/powerpoint/2010/main" val="106714544"/>
              </p:ext>
            </p:extLst>
          </p:nvPr>
        </p:nvGraphicFramePr>
        <p:xfrm>
          <a:off x="5237018" y="653693"/>
          <a:ext cx="6303729" cy="556083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626363890"/>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5" name="Rectangle 4104">
            <a:extLst>
              <a:ext uri="{FF2B5EF4-FFF2-40B4-BE49-F238E27FC236}">
                <a16:creationId xmlns:a16="http://schemas.microsoft.com/office/drawing/2014/main" id="{4F7EBAE4-9945-4473-9E34-B2C66EA0F0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0E67A0F7-A859-FC1F-FC9A-0E0C9F0E4A14}"/>
              </a:ext>
            </a:extLst>
          </p:cNvPr>
          <p:cNvSpPr>
            <a:spLocks noGrp="1"/>
          </p:cNvSpPr>
          <p:nvPr>
            <p:ph type="title"/>
          </p:nvPr>
        </p:nvSpPr>
        <p:spPr>
          <a:xfrm>
            <a:off x="838200" y="365125"/>
            <a:ext cx="5393361" cy="1325563"/>
          </a:xfrm>
        </p:spPr>
        <p:txBody>
          <a:bodyPr>
            <a:normAutofit/>
          </a:bodyPr>
          <a:lstStyle/>
          <a:p>
            <a:r>
              <a:rPr lang="en-US"/>
              <a:t>Primary Data Collection</a:t>
            </a:r>
          </a:p>
        </p:txBody>
      </p:sp>
      <p:sp>
        <p:nvSpPr>
          <p:cNvPr id="3" name="Content Placeholder 2">
            <a:extLst>
              <a:ext uri="{FF2B5EF4-FFF2-40B4-BE49-F238E27FC236}">
                <a16:creationId xmlns:a16="http://schemas.microsoft.com/office/drawing/2014/main" id="{8858B457-1885-B9BE-7017-48CB01B1E03B}"/>
              </a:ext>
            </a:extLst>
          </p:cNvPr>
          <p:cNvSpPr>
            <a:spLocks noGrp="1"/>
          </p:cNvSpPr>
          <p:nvPr>
            <p:ph idx="1"/>
          </p:nvPr>
        </p:nvSpPr>
        <p:spPr>
          <a:xfrm>
            <a:off x="838200" y="1825625"/>
            <a:ext cx="5393361" cy="4351338"/>
          </a:xfrm>
        </p:spPr>
        <p:txBody>
          <a:bodyPr>
            <a:normAutofit/>
          </a:bodyPr>
          <a:lstStyle/>
          <a:p>
            <a:pPr marL="0" indent="0">
              <a:buNone/>
            </a:pPr>
            <a:r>
              <a:rPr lang="en-US" sz="2600"/>
              <a:t>Methods: For our primary data collection, we collaborated with a key stakeholder within the West African community, Pa </a:t>
            </a:r>
            <a:r>
              <a:rPr lang="en-US" sz="2600" err="1"/>
              <a:t>Ousman</a:t>
            </a:r>
            <a:r>
              <a:rPr lang="en-US" sz="2600"/>
              <a:t> </a:t>
            </a:r>
            <a:r>
              <a:rPr lang="en-US" sz="2600" err="1"/>
              <a:t>Joof</a:t>
            </a:r>
            <a:r>
              <a:rPr lang="en-US" sz="2600"/>
              <a:t>. We conducted an in-depth 13-question interview to help shed light on his personal experiences as a West African immigrant during the COVID 19 pandemic. We also used this interview to cross triangulate the data we had found during our secondary research. </a:t>
            </a:r>
          </a:p>
          <a:p>
            <a:pPr marL="0" indent="0">
              <a:buNone/>
            </a:pPr>
            <a:endParaRPr lang="en-US" sz="2600"/>
          </a:p>
          <a:p>
            <a:pPr marL="0" indent="0">
              <a:buNone/>
            </a:pPr>
            <a:endParaRPr lang="en-US" sz="2600"/>
          </a:p>
        </p:txBody>
      </p:sp>
      <p:pic>
        <p:nvPicPr>
          <p:cNvPr id="4100" name="Picture 4" descr="CANDIDATE KNOWLEDGE BASE 5 things that help you succeed on a job interview">
            <a:extLst>
              <a:ext uri="{FF2B5EF4-FFF2-40B4-BE49-F238E27FC236}">
                <a16:creationId xmlns:a16="http://schemas.microsoft.com/office/drawing/2014/main" id="{BC46BF1D-6030-C09A-77D8-46D41FA3CFC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0623" r="8375" b="-2"/>
          <a:stretch/>
        </p:blipFill>
        <p:spPr bwMode="auto">
          <a:xfrm>
            <a:off x="6374920" y="758514"/>
            <a:ext cx="5122238" cy="5122238"/>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a:noFill/>
          <a:extLst>
            <a:ext uri="{909E8E84-426E-40DD-AFC4-6F175D3DCCD1}">
              <a14:hiddenFill xmlns:a14="http://schemas.microsoft.com/office/drawing/2010/main">
                <a:solidFill>
                  <a:srgbClr val="FFFFFF"/>
                </a:solidFill>
              </a14:hiddenFill>
            </a:ext>
          </a:extLst>
        </p:spPr>
      </p:pic>
      <p:sp>
        <p:nvSpPr>
          <p:cNvPr id="4107" name="!!Arc">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261882" y="687822"/>
            <a:ext cx="5471147" cy="5471147"/>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109" name="!!Oval">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48561" y="921125"/>
            <a:ext cx="791021" cy="76956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1886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B081F-7482-EB33-FB27-F1B9D4DB5AED}"/>
              </a:ext>
            </a:extLst>
          </p:cNvPr>
          <p:cNvSpPr>
            <a:spLocks noGrp="1"/>
          </p:cNvSpPr>
          <p:nvPr>
            <p:ph type="title"/>
          </p:nvPr>
        </p:nvSpPr>
        <p:spPr/>
        <p:txBody>
          <a:bodyPr/>
          <a:lstStyle/>
          <a:p>
            <a:r>
              <a:rPr lang="en-US" dirty="0"/>
              <a:t>Primary Data Continued</a:t>
            </a:r>
          </a:p>
        </p:txBody>
      </p:sp>
      <p:sp>
        <p:nvSpPr>
          <p:cNvPr id="3" name="Content Placeholder 2">
            <a:extLst>
              <a:ext uri="{FF2B5EF4-FFF2-40B4-BE49-F238E27FC236}">
                <a16:creationId xmlns:a16="http://schemas.microsoft.com/office/drawing/2014/main" id="{ACE7F262-7EDD-92FD-F119-C0B136C7F434}"/>
              </a:ext>
            </a:extLst>
          </p:cNvPr>
          <p:cNvSpPr>
            <a:spLocks noGrp="1"/>
          </p:cNvSpPr>
          <p:nvPr>
            <p:ph idx="1"/>
          </p:nvPr>
        </p:nvSpPr>
        <p:spPr/>
        <p:txBody>
          <a:bodyPr>
            <a:normAutofit fontScale="55000" lnSpcReduction="20000"/>
          </a:bodyPr>
          <a:lstStyle/>
          <a:p>
            <a:pPr marL="0" indent="0">
              <a:buNone/>
            </a:pPr>
            <a:r>
              <a:rPr lang="en-US" dirty="0"/>
              <a:t>List of Challenges</a:t>
            </a:r>
          </a:p>
          <a:p>
            <a:pPr>
              <a:buFontTx/>
              <a:buChar char="-"/>
            </a:pPr>
            <a:r>
              <a:rPr lang="en-US" dirty="0"/>
              <a:t>Access to healthcare</a:t>
            </a:r>
          </a:p>
          <a:p>
            <a:pPr>
              <a:buFontTx/>
              <a:buChar char="-"/>
            </a:pPr>
            <a:r>
              <a:rPr lang="en-US" dirty="0"/>
              <a:t>Misinformation</a:t>
            </a:r>
          </a:p>
          <a:p>
            <a:pPr>
              <a:buFontTx/>
              <a:buChar char="-"/>
            </a:pPr>
            <a:r>
              <a:rPr lang="en-US" dirty="0"/>
              <a:t>Cultural accommodations in a public health setting</a:t>
            </a:r>
          </a:p>
          <a:p>
            <a:pPr marL="0" indent="0">
              <a:buNone/>
            </a:pPr>
            <a:r>
              <a:rPr lang="en-US" dirty="0"/>
              <a:t>- Restricted funding </a:t>
            </a:r>
          </a:p>
          <a:p>
            <a:pPr marL="0" indent="0">
              <a:buNone/>
            </a:pPr>
            <a:r>
              <a:rPr lang="en-US" dirty="0"/>
              <a:t>- Transportation  </a:t>
            </a:r>
          </a:p>
          <a:p>
            <a:pPr>
              <a:buFontTx/>
              <a:buChar char="-"/>
            </a:pPr>
            <a:r>
              <a:rPr lang="en-US" dirty="0"/>
              <a:t>Language barriers</a:t>
            </a:r>
          </a:p>
          <a:p>
            <a:pPr lvl="1">
              <a:buFontTx/>
              <a:buChar char="-"/>
            </a:pPr>
            <a:r>
              <a:rPr lang="en-US" dirty="0"/>
              <a:t>Not only was this an issue when it came educating oneself about the vaccine, but also created a barrier of where to get medical attention</a:t>
            </a:r>
          </a:p>
          <a:p>
            <a:pPr marL="0" indent="0">
              <a:buNone/>
            </a:pPr>
            <a:endParaRPr lang="en-US" dirty="0"/>
          </a:p>
          <a:p>
            <a:pPr marL="0" indent="0">
              <a:buNone/>
            </a:pPr>
            <a:r>
              <a:rPr lang="en-US" dirty="0"/>
              <a:t>List of Strengths </a:t>
            </a:r>
          </a:p>
          <a:p>
            <a:pPr marL="0" indent="0">
              <a:buNone/>
            </a:pPr>
            <a:r>
              <a:rPr lang="en-US" dirty="0"/>
              <a:t>“If we don’t have it, we will find it!”  - Pa </a:t>
            </a:r>
            <a:r>
              <a:rPr lang="en-US" dirty="0" err="1"/>
              <a:t>Ousman</a:t>
            </a:r>
            <a:r>
              <a:rPr lang="en-US" dirty="0"/>
              <a:t> </a:t>
            </a:r>
            <a:r>
              <a:rPr lang="en-US" dirty="0" err="1"/>
              <a:t>Joof</a:t>
            </a:r>
            <a:endParaRPr lang="en-US" dirty="0"/>
          </a:p>
          <a:p>
            <a:pPr marL="0" indent="0">
              <a:buNone/>
            </a:pPr>
            <a:r>
              <a:rPr lang="en-US" dirty="0"/>
              <a:t>- WAWAC Opened 30+ vaccine site pop-ups and achieved 5,000+ vaccinations in the Snohomish community </a:t>
            </a:r>
          </a:p>
          <a:p>
            <a:pPr>
              <a:buFontTx/>
              <a:buChar char="-"/>
            </a:pPr>
            <a:r>
              <a:rPr lang="en-US" dirty="0"/>
              <a:t>Offered supplemental pay to get vaccine</a:t>
            </a:r>
          </a:p>
          <a:p>
            <a:pPr>
              <a:buFontTx/>
              <a:buChar char="-"/>
            </a:pPr>
            <a:r>
              <a:rPr lang="en-US" dirty="0"/>
              <a:t>Offered transportation, childcare, counseling, translation services </a:t>
            </a:r>
          </a:p>
          <a:p>
            <a:pPr>
              <a:buFontTx/>
              <a:buChar char="-"/>
            </a:pPr>
            <a:r>
              <a:rPr lang="en-US" dirty="0"/>
              <a:t>Creates community and interconnectedness</a:t>
            </a:r>
          </a:p>
          <a:p>
            <a:pPr marL="0" indent="0">
              <a:buNone/>
            </a:pPr>
            <a:endParaRPr lang="en-US" dirty="0"/>
          </a:p>
          <a:p>
            <a:pPr lvl="1">
              <a:buFontTx/>
              <a:buChar char="-"/>
            </a:pPr>
            <a:endParaRPr lang="en-US" dirty="0"/>
          </a:p>
          <a:p>
            <a:pPr marL="457200" lvl="1" indent="0">
              <a:buNone/>
            </a:pPr>
            <a:endParaRPr lang="en-US" dirty="0"/>
          </a:p>
        </p:txBody>
      </p:sp>
    </p:spTree>
    <p:extLst>
      <p:ext uri="{BB962C8B-B14F-4D97-AF65-F5344CB8AC3E}">
        <p14:creationId xmlns:p14="http://schemas.microsoft.com/office/powerpoint/2010/main" val="3628260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23848</TotalTime>
  <Words>2727</Words>
  <Application>Microsoft Macintosh PowerPoint</Application>
  <PresentationFormat>Widescreen</PresentationFormat>
  <Paragraphs>217</Paragraphs>
  <Slides>16</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Washington West African Center Community Health Assessment</vt:lpstr>
      <vt:lpstr>Summary of the Problem</vt:lpstr>
      <vt:lpstr>Root Cause Analysis</vt:lpstr>
      <vt:lpstr>Demographics</vt:lpstr>
      <vt:lpstr>Overarching Questions and Research Methods</vt:lpstr>
      <vt:lpstr>Community Engaged Strategies </vt:lpstr>
      <vt:lpstr>Summary of Secondary Research Methods Methods</vt:lpstr>
      <vt:lpstr>Primary Data Collection</vt:lpstr>
      <vt:lpstr>Primary Data Continued</vt:lpstr>
      <vt:lpstr>Data Analysis Plan</vt:lpstr>
      <vt:lpstr>Socio-ecological model</vt:lpstr>
      <vt:lpstr>Action Plan</vt:lpstr>
      <vt:lpstr>Dissemination Plan Plan</vt:lpstr>
      <vt:lpstr>References</vt:lpstr>
      <vt:lpstr>Appendix and extra resources </vt:lpstr>
      <vt:lpstr>Interview 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Washington West African Center Community Health Assessment</dc:title>
  <dc:creator>Anthony, Alexandra</dc:creator>
  <cp:lastModifiedBy>Anthony, Alexandra</cp:lastModifiedBy>
  <cp:revision>20</cp:revision>
  <dcterms:created xsi:type="dcterms:W3CDTF">2022-05-16T20:37:40Z</dcterms:created>
  <dcterms:modified xsi:type="dcterms:W3CDTF">2022-06-04T04:41:54Z</dcterms:modified>
</cp:coreProperties>
</file>