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0"/>
  </p:notesMasterIdLst>
  <p:sldIdLst>
    <p:sldId id="256" r:id="rId2"/>
    <p:sldId id="257" r:id="rId3"/>
    <p:sldId id="271" r:id="rId4"/>
    <p:sldId id="258" r:id="rId5"/>
    <p:sldId id="259" r:id="rId6"/>
    <p:sldId id="268" r:id="rId7"/>
    <p:sldId id="269" r:id="rId8"/>
    <p:sldId id="270" r:id="rId9"/>
    <p:sldId id="267" r:id="rId10"/>
    <p:sldId id="261" r:id="rId11"/>
    <p:sldId id="262" r:id="rId12"/>
    <p:sldId id="263" r:id="rId13"/>
    <p:sldId id="264" r:id="rId14"/>
    <p:sldId id="266" r:id="rId15"/>
    <p:sldId id="274" r:id="rId16"/>
    <p:sldId id="265"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3" autoAdjust="0"/>
    <p:restoredTop sz="94660"/>
  </p:normalViewPr>
  <p:slideViewPr>
    <p:cSldViewPr snapToGrid="0">
      <p:cViewPr>
        <p:scale>
          <a:sx n="62" d="100"/>
          <a:sy n="62" d="100"/>
        </p:scale>
        <p:origin x="768"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D668C-42AD-4880-A8BE-D60C86CE106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9448C08-AE82-44E6-9E3C-A1E13FE61D1B}">
      <dgm:prSet phldrT="[Text]"/>
      <dgm:spPr>
        <a:solidFill>
          <a:srgbClr val="FF0000"/>
        </a:solidFill>
      </dgm:spPr>
      <dgm:t>
        <a:bodyPr/>
        <a:lstStyle/>
        <a:p>
          <a:r>
            <a:rPr lang="en-US" b="1" dirty="0"/>
            <a:t>Existing Data collection</a:t>
          </a:r>
        </a:p>
      </dgm:t>
    </dgm:pt>
    <dgm:pt modelId="{180FCA0F-0F80-443A-8201-18D3A25371A5}" type="parTrans" cxnId="{5AFB4F97-9F8E-40BA-B475-ED56BDCA4A90}">
      <dgm:prSet/>
      <dgm:spPr/>
      <dgm:t>
        <a:bodyPr/>
        <a:lstStyle/>
        <a:p>
          <a:endParaRPr lang="en-US"/>
        </a:p>
      </dgm:t>
    </dgm:pt>
    <dgm:pt modelId="{94895608-5E70-405E-B7A7-4E06E7695817}" type="sibTrans" cxnId="{5AFB4F97-9F8E-40BA-B475-ED56BDCA4A90}">
      <dgm:prSet/>
      <dgm:spPr/>
      <dgm:t>
        <a:bodyPr/>
        <a:lstStyle/>
        <a:p>
          <a:endParaRPr lang="en-US"/>
        </a:p>
      </dgm:t>
    </dgm:pt>
    <dgm:pt modelId="{F12B793D-0946-4F37-AD26-DE34732BB11C}">
      <dgm:prSet phldrT="[Text]" custT="1"/>
      <dgm:spPr>
        <a:ln>
          <a:solidFill>
            <a:srgbClr val="FFFF00"/>
          </a:solidFill>
        </a:ln>
      </dgm:spPr>
      <dgm:t>
        <a:bodyPr/>
        <a:lstStyle/>
        <a:p>
          <a:pPr>
            <a:buFont typeface="Arial" panose="020B0604020202020204" pitchFamily="34" charset="0"/>
            <a:buChar char="•"/>
          </a:pPr>
          <a:r>
            <a:rPr lang="en-US" sz="1600" dirty="0"/>
            <a:t>Resource mapping</a:t>
          </a:r>
        </a:p>
        <a:p>
          <a:pPr>
            <a:buFont typeface="Arial" panose="020B0604020202020204" pitchFamily="34" charset="0"/>
            <a:buChar char="•"/>
          </a:pPr>
          <a:r>
            <a:rPr lang="en-US" sz="1600" dirty="0"/>
            <a:t>Demographics of population</a:t>
          </a:r>
        </a:p>
        <a:p>
          <a:pPr>
            <a:buFont typeface="Arial" panose="020B0604020202020204" pitchFamily="34" charset="0"/>
            <a:buChar char="•"/>
          </a:pPr>
          <a:r>
            <a:rPr lang="en-US" sz="1600" dirty="0"/>
            <a:t>Pre-existing conditions of population</a:t>
          </a:r>
        </a:p>
        <a:p>
          <a:pPr>
            <a:buFont typeface="Arial" panose="020B0604020202020204" pitchFamily="34" charset="0"/>
            <a:buChar char="•"/>
          </a:pPr>
          <a:r>
            <a:rPr lang="en-US" sz="1600" dirty="0"/>
            <a:t>Culture norms</a:t>
          </a:r>
        </a:p>
      </dgm:t>
    </dgm:pt>
    <dgm:pt modelId="{646B78F5-5F5C-47EF-AE71-9359B2856938}" type="parTrans" cxnId="{E7A36571-086E-4545-BC05-51117756C2AF}">
      <dgm:prSet/>
      <dgm:spPr/>
      <dgm:t>
        <a:bodyPr/>
        <a:lstStyle/>
        <a:p>
          <a:endParaRPr lang="en-US"/>
        </a:p>
      </dgm:t>
    </dgm:pt>
    <dgm:pt modelId="{ECEF50F6-2ECF-44C1-A20A-A667F2A21167}" type="sibTrans" cxnId="{E7A36571-086E-4545-BC05-51117756C2AF}">
      <dgm:prSet/>
      <dgm:spPr/>
      <dgm:t>
        <a:bodyPr/>
        <a:lstStyle/>
        <a:p>
          <a:endParaRPr lang="en-US"/>
        </a:p>
      </dgm:t>
    </dgm:pt>
    <dgm:pt modelId="{66CCCA84-E758-4D36-B6EF-B41E3CA1F2E7}">
      <dgm:prSet phldrT="[Text]"/>
      <dgm:spPr>
        <a:solidFill>
          <a:schemeClr val="tx1">
            <a:lumMod val="95000"/>
            <a:lumOff val="5000"/>
          </a:schemeClr>
        </a:solidFill>
      </dgm:spPr>
      <dgm:t>
        <a:bodyPr/>
        <a:lstStyle/>
        <a:p>
          <a:r>
            <a:rPr lang="en-US" b="1" dirty="0"/>
            <a:t>Informant interview Prep</a:t>
          </a:r>
        </a:p>
      </dgm:t>
    </dgm:pt>
    <dgm:pt modelId="{2C6F08EF-85C7-4103-A2D4-C882C0CCB808}" type="parTrans" cxnId="{143D44CB-E94A-4616-960D-91D1D5DC81C4}">
      <dgm:prSet/>
      <dgm:spPr/>
      <dgm:t>
        <a:bodyPr/>
        <a:lstStyle/>
        <a:p>
          <a:endParaRPr lang="en-US"/>
        </a:p>
      </dgm:t>
    </dgm:pt>
    <dgm:pt modelId="{578EF1C9-6623-40A8-B9DD-B108EB06D68C}" type="sibTrans" cxnId="{143D44CB-E94A-4616-960D-91D1D5DC81C4}">
      <dgm:prSet/>
      <dgm:spPr/>
      <dgm:t>
        <a:bodyPr/>
        <a:lstStyle/>
        <a:p>
          <a:endParaRPr lang="en-US"/>
        </a:p>
      </dgm:t>
    </dgm:pt>
    <dgm:pt modelId="{68648425-8800-43AE-AA80-1134D596EB5E}">
      <dgm:prSet phldrT="[Text]" custT="1"/>
      <dgm:spPr>
        <a:ln>
          <a:solidFill>
            <a:srgbClr val="FFFF00"/>
          </a:solidFill>
        </a:ln>
      </dgm:spPr>
      <dgm:t>
        <a:bodyPr/>
        <a:lstStyle/>
        <a:p>
          <a:r>
            <a:rPr lang="en-US" sz="1600" dirty="0"/>
            <a:t>Analysis of data</a:t>
          </a:r>
        </a:p>
        <a:p>
          <a:r>
            <a:rPr lang="en-US" sz="1600" dirty="0"/>
            <a:t>Investigate gaps of service</a:t>
          </a:r>
        </a:p>
        <a:p>
          <a:r>
            <a:rPr lang="en-US" sz="1600" dirty="0"/>
            <a:t>Create Questions </a:t>
          </a:r>
        </a:p>
        <a:p>
          <a:endParaRPr lang="en-US" sz="1300" dirty="0"/>
        </a:p>
      </dgm:t>
    </dgm:pt>
    <dgm:pt modelId="{44846868-B9B0-4DF8-BA25-2D054913F72E}" type="parTrans" cxnId="{58CB6213-6DF9-4757-BBD7-9C6A49944319}">
      <dgm:prSet/>
      <dgm:spPr/>
      <dgm:t>
        <a:bodyPr/>
        <a:lstStyle/>
        <a:p>
          <a:endParaRPr lang="en-US"/>
        </a:p>
      </dgm:t>
    </dgm:pt>
    <dgm:pt modelId="{BB285FE9-060A-405C-9CBF-029891FF6090}" type="sibTrans" cxnId="{58CB6213-6DF9-4757-BBD7-9C6A49944319}">
      <dgm:prSet/>
      <dgm:spPr/>
      <dgm:t>
        <a:bodyPr/>
        <a:lstStyle/>
        <a:p>
          <a:endParaRPr lang="en-US"/>
        </a:p>
      </dgm:t>
    </dgm:pt>
    <dgm:pt modelId="{11416B38-4153-422B-B896-01696B152C74}">
      <dgm:prSet phldrT="[Text]" custT="1"/>
      <dgm:spPr>
        <a:solidFill>
          <a:srgbClr val="00B050"/>
        </a:solidFill>
      </dgm:spPr>
      <dgm:t>
        <a:bodyPr/>
        <a:lstStyle/>
        <a:p>
          <a:r>
            <a:rPr lang="en-US" sz="1800" b="1" dirty="0"/>
            <a:t>Interview &amp; formulation of plan </a:t>
          </a:r>
        </a:p>
      </dgm:t>
    </dgm:pt>
    <dgm:pt modelId="{E2BE8438-5F58-410B-A301-F86A111912D7}" type="parTrans" cxnId="{D2794317-5023-4E8B-8A59-8889BE6FDC54}">
      <dgm:prSet/>
      <dgm:spPr/>
      <dgm:t>
        <a:bodyPr/>
        <a:lstStyle/>
        <a:p>
          <a:endParaRPr lang="en-US"/>
        </a:p>
      </dgm:t>
    </dgm:pt>
    <dgm:pt modelId="{EA32C1F9-743B-48B3-8ABE-5707BD04992F}" type="sibTrans" cxnId="{D2794317-5023-4E8B-8A59-8889BE6FDC54}">
      <dgm:prSet/>
      <dgm:spPr/>
      <dgm:t>
        <a:bodyPr/>
        <a:lstStyle/>
        <a:p>
          <a:endParaRPr lang="en-US"/>
        </a:p>
      </dgm:t>
    </dgm:pt>
    <dgm:pt modelId="{D5398333-CA8E-4B6B-8A06-894B739D650B}">
      <dgm:prSet phldrT="[Text]" custT="1"/>
      <dgm:spPr>
        <a:ln>
          <a:solidFill>
            <a:srgbClr val="FFFF00"/>
          </a:solidFill>
        </a:ln>
      </dgm:spPr>
      <dgm:t>
        <a:bodyPr/>
        <a:lstStyle/>
        <a:p>
          <a:r>
            <a:rPr lang="en-US" sz="1600" dirty="0"/>
            <a:t>Conduct interview </a:t>
          </a:r>
        </a:p>
        <a:p>
          <a:r>
            <a:rPr lang="en-US" sz="1600" dirty="0"/>
            <a:t>Compare and contrast data</a:t>
          </a:r>
        </a:p>
        <a:p>
          <a:r>
            <a:rPr lang="en-US" sz="1600" dirty="0"/>
            <a:t>Provide findings &amp; possible solution</a:t>
          </a:r>
        </a:p>
      </dgm:t>
    </dgm:pt>
    <dgm:pt modelId="{ADCC262E-9937-4E30-B61B-231C6DC78C0E}" type="parTrans" cxnId="{ED0BC3EE-43CD-443D-8A0E-6C0D76EEDABB}">
      <dgm:prSet/>
      <dgm:spPr/>
      <dgm:t>
        <a:bodyPr/>
        <a:lstStyle/>
        <a:p>
          <a:endParaRPr lang="en-US"/>
        </a:p>
      </dgm:t>
    </dgm:pt>
    <dgm:pt modelId="{CC649CE1-4B66-47D9-A688-BB2338760CCE}" type="sibTrans" cxnId="{ED0BC3EE-43CD-443D-8A0E-6C0D76EEDABB}">
      <dgm:prSet/>
      <dgm:spPr/>
      <dgm:t>
        <a:bodyPr/>
        <a:lstStyle/>
        <a:p>
          <a:endParaRPr lang="en-US"/>
        </a:p>
      </dgm:t>
    </dgm:pt>
    <dgm:pt modelId="{28ED17FE-FA31-4EF3-9D20-BCE343402B36}" type="pres">
      <dgm:prSet presAssocID="{DBFD668C-42AD-4880-A8BE-D60C86CE1061}" presName="Name0" presStyleCnt="0">
        <dgm:presLayoutVars>
          <dgm:chMax val="5"/>
          <dgm:chPref val="5"/>
          <dgm:dir/>
          <dgm:animLvl val="lvl"/>
        </dgm:presLayoutVars>
      </dgm:prSet>
      <dgm:spPr/>
    </dgm:pt>
    <dgm:pt modelId="{5A71DD2F-EAD4-4AB0-917B-3C415B25E498}" type="pres">
      <dgm:prSet presAssocID="{19448C08-AE82-44E6-9E3C-A1E13FE61D1B}" presName="parentText1" presStyleLbl="node1" presStyleIdx="0" presStyleCnt="3">
        <dgm:presLayoutVars>
          <dgm:chMax/>
          <dgm:chPref val="3"/>
          <dgm:bulletEnabled val="1"/>
        </dgm:presLayoutVars>
      </dgm:prSet>
      <dgm:spPr/>
    </dgm:pt>
    <dgm:pt modelId="{51CC0066-0B00-4C58-A62C-93EB021451EA}" type="pres">
      <dgm:prSet presAssocID="{19448C08-AE82-44E6-9E3C-A1E13FE61D1B}" presName="childText1" presStyleLbl="solidAlignAcc1" presStyleIdx="0" presStyleCnt="3">
        <dgm:presLayoutVars>
          <dgm:chMax val="0"/>
          <dgm:chPref val="0"/>
          <dgm:bulletEnabled val="1"/>
        </dgm:presLayoutVars>
      </dgm:prSet>
      <dgm:spPr/>
    </dgm:pt>
    <dgm:pt modelId="{6F3B0A63-8DE0-4426-9763-7C96FD8CDFB9}" type="pres">
      <dgm:prSet presAssocID="{66CCCA84-E758-4D36-B6EF-B41E3CA1F2E7}" presName="parentText2" presStyleLbl="node1" presStyleIdx="1" presStyleCnt="3">
        <dgm:presLayoutVars>
          <dgm:chMax/>
          <dgm:chPref val="3"/>
          <dgm:bulletEnabled val="1"/>
        </dgm:presLayoutVars>
      </dgm:prSet>
      <dgm:spPr/>
    </dgm:pt>
    <dgm:pt modelId="{40DCB760-82C0-419E-84C0-44B059DE3EBE}" type="pres">
      <dgm:prSet presAssocID="{66CCCA84-E758-4D36-B6EF-B41E3CA1F2E7}" presName="childText2" presStyleLbl="solidAlignAcc1" presStyleIdx="1" presStyleCnt="3">
        <dgm:presLayoutVars>
          <dgm:chMax val="0"/>
          <dgm:chPref val="0"/>
          <dgm:bulletEnabled val="1"/>
        </dgm:presLayoutVars>
      </dgm:prSet>
      <dgm:spPr/>
    </dgm:pt>
    <dgm:pt modelId="{938B94FC-BA5C-462F-AA32-B9ED505B4B31}" type="pres">
      <dgm:prSet presAssocID="{11416B38-4153-422B-B896-01696B152C74}" presName="parentText3" presStyleLbl="node1" presStyleIdx="2" presStyleCnt="3" custScaleX="117547" custScaleY="106370">
        <dgm:presLayoutVars>
          <dgm:chMax/>
          <dgm:chPref val="3"/>
          <dgm:bulletEnabled val="1"/>
        </dgm:presLayoutVars>
      </dgm:prSet>
      <dgm:spPr/>
    </dgm:pt>
    <dgm:pt modelId="{12CEC77B-A4C4-4CFD-946E-BEB7D7A0D07E}" type="pres">
      <dgm:prSet presAssocID="{11416B38-4153-422B-B896-01696B152C74}" presName="childText3" presStyleLbl="solidAlignAcc1" presStyleIdx="2" presStyleCnt="3" custAng="0" custScaleX="117733" custScaleY="97947">
        <dgm:presLayoutVars>
          <dgm:chMax val="0"/>
          <dgm:chPref val="0"/>
          <dgm:bulletEnabled val="1"/>
        </dgm:presLayoutVars>
      </dgm:prSet>
      <dgm:spPr/>
    </dgm:pt>
  </dgm:ptLst>
  <dgm:cxnLst>
    <dgm:cxn modelId="{58CB6213-6DF9-4757-BBD7-9C6A49944319}" srcId="{66CCCA84-E758-4D36-B6EF-B41E3CA1F2E7}" destId="{68648425-8800-43AE-AA80-1134D596EB5E}" srcOrd="0" destOrd="0" parTransId="{44846868-B9B0-4DF8-BA25-2D054913F72E}" sibTransId="{BB285FE9-060A-405C-9CBF-029891FF6090}"/>
    <dgm:cxn modelId="{D2794317-5023-4E8B-8A59-8889BE6FDC54}" srcId="{DBFD668C-42AD-4880-A8BE-D60C86CE1061}" destId="{11416B38-4153-422B-B896-01696B152C74}" srcOrd="2" destOrd="0" parTransId="{E2BE8438-5F58-410B-A301-F86A111912D7}" sibTransId="{EA32C1F9-743B-48B3-8ABE-5707BD04992F}"/>
    <dgm:cxn modelId="{F9076A20-D33A-41C4-9F86-AAC586C5542C}" type="presOf" srcId="{11416B38-4153-422B-B896-01696B152C74}" destId="{938B94FC-BA5C-462F-AA32-B9ED505B4B31}" srcOrd="0" destOrd="0" presId="urn:microsoft.com/office/officeart/2009/3/layout/IncreasingArrowsProcess"/>
    <dgm:cxn modelId="{9B3E6A34-C4EF-4AAD-8672-F8ED32FEC3DB}" type="presOf" srcId="{66CCCA84-E758-4D36-B6EF-B41E3CA1F2E7}" destId="{6F3B0A63-8DE0-4426-9763-7C96FD8CDFB9}" srcOrd="0" destOrd="0" presId="urn:microsoft.com/office/officeart/2009/3/layout/IncreasingArrowsProcess"/>
    <dgm:cxn modelId="{E7A36571-086E-4545-BC05-51117756C2AF}" srcId="{19448C08-AE82-44E6-9E3C-A1E13FE61D1B}" destId="{F12B793D-0946-4F37-AD26-DE34732BB11C}" srcOrd="0" destOrd="0" parTransId="{646B78F5-5F5C-47EF-AE71-9359B2856938}" sibTransId="{ECEF50F6-2ECF-44C1-A20A-A667F2A21167}"/>
    <dgm:cxn modelId="{C0EF9A84-3660-4D13-9ACC-E7FFDD5E217A}" type="presOf" srcId="{19448C08-AE82-44E6-9E3C-A1E13FE61D1B}" destId="{5A71DD2F-EAD4-4AB0-917B-3C415B25E498}" srcOrd="0" destOrd="0" presId="urn:microsoft.com/office/officeart/2009/3/layout/IncreasingArrowsProcess"/>
    <dgm:cxn modelId="{97736B8B-46A3-4B01-9BE4-B4881AED96DA}" type="presOf" srcId="{DBFD668C-42AD-4880-A8BE-D60C86CE1061}" destId="{28ED17FE-FA31-4EF3-9D20-BCE343402B36}" srcOrd="0" destOrd="0" presId="urn:microsoft.com/office/officeart/2009/3/layout/IncreasingArrowsProcess"/>
    <dgm:cxn modelId="{5AFB4F97-9F8E-40BA-B475-ED56BDCA4A90}" srcId="{DBFD668C-42AD-4880-A8BE-D60C86CE1061}" destId="{19448C08-AE82-44E6-9E3C-A1E13FE61D1B}" srcOrd="0" destOrd="0" parTransId="{180FCA0F-0F80-443A-8201-18D3A25371A5}" sibTransId="{94895608-5E70-405E-B7A7-4E06E7695817}"/>
    <dgm:cxn modelId="{948949AA-31A0-445E-BDEE-131A7BD8F0F8}" type="presOf" srcId="{68648425-8800-43AE-AA80-1134D596EB5E}" destId="{40DCB760-82C0-419E-84C0-44B059DE3EBE}" srcOrd="0" destOrd="0" presId="urn:microsoft.com/office/officeart/2009/3/layout/IncreasingArrowsProcess"/>
    <dgm:cxn modelId="{5D25C1B9-210A-4748-A93F-F4A22E014A4A}" type="presOf" srcId="{F12B793D-0946-4F37-AD26-DE34732BB11C}" destId="{51CC0066-0B00-4C58-A62C-93EB021451EA}" srcOrd="0" destOrd="0" presId="urn:microsoft.com/office/officeart/2009/3/layout/IncreasingArrowsProcess"/>
    <dgm:cxn modelId="{8A951DBB-157A-4E08-8A4A-6032D00464FC}" type="presOf" srcId="{D5398333-CA8E-4B6B-8A06-894B739D650B}" destId="{12CEC77B-A4C4-4CFD-946E-BEB7D7A0D07E}" srcOrd="0" destOrd="0" presId="urn:microsoft.com/office/officeart/2009/3/layout/IncreasingArrowsProcess"/>
    <dgm:cxn modelId="{143D44CB-E94A-4616-960D-91D1D5DC81C4}" srcId="{DBFD668C-42AD-4880-A8BE-D60C86CE1061}" destId="{66CCCA84-E758-4D36-B6EF-B41E3CA1F2E7}" srcOrd="1" destOrd="0" parTransId="{2C6F08EF-85C7-4103-A2D4-C882C0CCB808}" sibTransId="{578EF1C9-6623-40A8-B9DD-B108EB06D68C}"/>
    <dgm:cxn modelId="{ED0BC3EE-43CD-443D-8A0E-6C0D76EEDABB}" srcId="{11416B38-4153-422B-B896-01696B152C74}" destId="{D5398333-CA8E-4B6B-8A06-894B739D650B}" srcOrd="0" destOrd="0" parTransId="{ADCC262E-9937-4E30-B61B-231C6DC78C0E}" sibTransId="{CC649CE1-4B66-47D9-A688-BB2338760CCE}"/>
    <dgm:cxn modelId="{ABB353D2-C8D3-4EFA-8AFD-3634E3A53D79}" type="presParOf" srcId="{28ED17FE-FA31-4EF3-9D20-BCE343402B36}" destId="{5A71DD2F-EAD4-4AB0-917B-3C415B25E498}" srcOrd="0" destOrd="0" presId="urn:microsoft.com/office/officeart/2009/3/layout/IncreasingArrowsProcess"/>
    <dgm:cxn modelId="{6CC24041-3544-4FA2-85EB-2419E6E09F9B}" type="presParOf" srcId="{28ED17FE-FA31-4EF3-9D20-BCE343402B36}" destId="{51CC0066-0B00-4C58-A62C-93EB021451EA}" srcOrd="1" destOrd="0" presId="urn:microsoft.com/office/officeart/2009/3/layout/IncreasingArrowsProcess"/>
    <dgm:cxn modelId="{39FC41AB-ECA5-4318-8021-3851C30DA4EA}" type="presParOf" srcId="{28ED17FE-FA31-4EF3-9D20-BCE343402B36}" destId="{6F3B0A63-8DE0-4426-9763-7C96FD8CDFB9}" srcOrd="2" destOrd="0" presId="urn:microsoft.com/office/officeart/2009/3/layout/IncreasingArrowsProcess"/>
    <dgm:cxn modelId="{913C3885-463C-492C-9667-1B29B21B935A}" type="presParOf" srcId="{28ED17FE-FA31-4EF3-9D20-BCE343402B36}" destId="{40DCB760-82C0-419E-84C0-44B059DE3EBE}" srcOrd="3" destOrd="0" presId="urn:microsoft.com/office/officeart/2009/3/layout/IncreasingArrowsProcess"/>
    <dgm:cxn modelId="{57227C34-7F1F-40B2-8076-D4A004D36ED2}" type="presParOf" srcId="{28ED17FE-FA31-4EF3-9D20-BCE343402B36}" destId="{938B94FC-BA5C-462F-AA32-B9ED505B4B31}" srcOrd="4" destOrd="0" presId="urn:microsoft.com/office/officeart/2009/3/layout/IncreasingArrowsProcess"/>
    <dgm:cxn modelId="{EBC2949D-4F1E-4F11-B268-AAD1CCD04121}" type="presParOf" srcId="{28ED17FE-FA31-4EF3-9D20-BCE343402B36}" destId="{12CEC77B-A4C4-4CFD-946E-BEB7D7A0D07E}"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72267E-724F-47DE-8727-114D0AAA09A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9D92BD58-87A6-47F3-BDF4-AF6385FB158A}">
      <dgm:prSet phldrT="[Text]" custT="1"/>
      <dgm:spPr>
        <a:solidFill>
          <a:srgbClr val="FF0000"/>
        </a:solidFill>
      </dgm:spPr>
      <dgm:t>
        <a:bodyPr/>
        <a:lstStyle/>
        <a:p>
          <a:r>
            <a:rPr lang="en-US" sz="1000" b="1" dirty="0"/>
            <a:t>societal</a:t>
          </a:r>
        </a:p>
      </dgm:t>
    </dgm:pt>
    <dgm:pt modelId="{B2861945-12F4-4317-A8C6-CC1449F96DAB}" type="parTrans" cxnId="{6C2F44ED-7A8A-4109-80CE-66B336C78791}">
      <dgm:prSet/>
      <dgm:spPr/>
      <dgm:t>
        <a:bodyPr/>
        <a:lstStyle/>
        <a:p>
          <a:endParaRPr lang="en-US"/>
        </a:p>
      </dgm:t>
    </dgm:pt>
    <dgm:pt modelId="{DC6ED811-3FD1-4EA8-9AEB-09076367724B}" type="sibTrans" cxnId="{6C2F44ED-7A8A-4109-80CE-66B336C78791}">
      <dgm:prSet/>
      <dgm:spPr/>
      <dgm:t>
        <a:bodyPr/>
        <a:lstStyle/>
        <a:p>
          <a:endParaRPr lang="en-US"/>
        </a:p>
      </dgm:t>
    </dgm:pt>
    <dgm:pt modelId="{14FAD68C-FCA3-447E-B043-B5BB18486C4B}">
      <dgm:prSet phldrT="[Text]"/>
      <dgm:spPr>
        <a:solidFill>
          <a:schemeClr val="tx1"/>
        </a:solidFill>
      </dgm:spPr>
      <dgm:t>
        <a:bodyPr/>
        <a:lstStyle/>
        <a:p>
          <a:r>
            <a:rPr lang="en-US" b="1" dirty="0"/>
            <a:t>Community</a:t>
          </a:r>
        </a:p>
      </dgm:t>
    </dgm:pt>
    <dgm:pt modelId="{B37EBAAC-23D2-4C7F-A0CF-1FCBF3253F76}" type="parTrans" cxnId="{324BCFC3-4AE2-4B53-AAD9-7B99B0651328}">
      <dgm:prSet/>
      <dgm:spPr/>
      <dgm:t>
        <a:bodyPr/>
        <a:lstStyle/>
        <a:p>
          <a:endParaRPr lang="en-US"/>
        </a:p>
      </dgm:t>
    </dgm:pt>
    <dgm:pt modelId="{9E17885F-7BD0-4F47-A750-9CCEA38B2467}" type="sibTrans" cxnId="{324BCFC3-4AE2-4B53-AAD9-7B99B0651328}">
      <dgm:prSet/>
      <dgm:spPr/>
      <dgm:t>
        <a:bodyPr/>
        <a:lstStyle/>
        <a:p>
          <a:endParaRPr lang="en-US"/>
        </a:p>
      </dgm:t>
    </dgm:pt>
    <dgm:pt modelId="{BCDA2F58-A55C-4018-9542-D47C90274396}">
      <dgm:prSet phldrT="[Text]"/>
      <dgm:spPr>
        <a:solidFill>
          <a:srgbClr val="00B050"/>
        </a:solidFill>
      </dgm:spPr>
      <dgm:t>
        <a:bodyPr/>
        <a:lstStyle/>
        <a:p>
          <a:r>
            <a:rPr lang="en-US" b="1" dirty="0"/>
            <a:t>relationship</a:t>
          </a:r>
        </a:p>
      </dgm:t>
    </dgm:pt>
    <dgm:pt modelId="{88C00C70-DADF-4CC2-89C4-A42A1807D92B}" type="parTrans" cxnId="{911C7BC9-CF9E-47CA-988E-B631569446DE}">
      <dgm:prSet/>
      <dgm:spPr/>
      <dgm:t>
        <a:bodyPr/>
        <a:lstStyle/>
        <a:p>
          <a:endParaRPr lang="en-US"/>
        </a:p>
      </dgm:t>
    </dgm:pt>
    <dgm:pt modelId="{1184C715-0D70-4390-8F6F-9C3F64E1C204}" type="sibTrans" cxnId="{911C7BC9-CF9E-47CA-988E-B631569446DE}">
      <dgm:prSet/>
      <dgm:spPr/>
      <dgm:t>
        <a:bodyPr/>
        <a:lstStyle/>
        <a:p>
          <a:endParaRPr lang="en-US"/>
        </a:p>
      </dgm:t>
    </dgm:pt>
    <dgm:pt modelId="{B5E8351E-9BAA-45D8-B944-8665643A31B3}">
      <dgm:prSet phldrT="[Text]" custT="1"/>
      <dgm:spPr>
        <a:solidFill>
          <a:srgbClr val="FFC000"/>
        </a:solidFill>
      </dgm:spPr>
      <dgm:t>
        <a:bodyPr/>
        <a:lstStyle/>
        <a:p>
          <a:r>
            <a:rPr lang="en-US" sz="900" b="1" dirty="0"/>
            <a:t>Individual</a:t>
          </a:r>
        </a:p>
      </dgm:t>
    </dgm:pt>
    <dgm:pt modelId="{5E51AFC2-C5BD-40AF-B8AD-13F7F426FB5D}" type="parTrans" cxnId="{2D964F73-11A7-4F07-A02A-B5892E8CBF7E}">
      <dgm:prSet/>
      <dgm:spPr/>
      <dgm:t>
        <a:bodyPr/>
        <a:lstStyle/>
        <a:p>
          <a:endParaRPr lang="en-US"/>
        </a:p>
      </dgm:t>
    </dgm:pt>
    <dgm:pt modelId="{FD0BB407-D510-4233-80F6-F1B2E71E00D4}" type="sibTrans" cxnId="{2D964F73-11A7-4F07-A02A-B5892E8CBF7E}">
      <dgm:prSet/>
      <dgm:spPr/>
      <dgm:t>
        <a:bodyPr/>
        <a:lstStyle/>
        <a:p>
          <a:endParaRPr lang="en-US"/>
        </a:p>
      </dgm:t>
    </dgm:pt>
    <dgm:pt modelId="{01E89AD1-7BCA-45A4-9921-AD03FA0A2F05}" type="pres">
      <dgm:prSet presAssocID="{4872267E-724F-47DE-8727-114D0AAA09A1}" presName="Name0" presStyleCnt="0">
        <dgm:presLayoutVars>
          <dgm:chMax val="7"/>
          <dgm:resizeHandles val="exact"/>
        </dgm:presLayoutVars>
      </dgm:prSet>
      <dgm:spPr/>
    </dgm:pt>
    <dgm:pt modelId="{DB51A50A-2DC0-478E-8595-9C422EA775C3}" type="pres">
      <dgm:prSet presAssocID="{4872267E-724F-47DE-8727-114D0AAA09A1}" presName="comp1" presStyleCnt="0"/>
      <dgm:spPr/>
    </dgm:pt>
    <dgm:pt modelId="{51FBC6BF-8030-4BBA-8171-7EF2CFFB94C9}" type="pres">
      <dgm:prSet presAssocID="{4872267E-724F-47DE-8727-114D0AAA09A1}" presName="circle1" presStyleLbl="node1" presStyleIdx="0" presStyleCnt="4"/>
      <dgm:spPr/>
    </dgm:pt>
    <dgm:pt modelId="{5CED5EEE-6819-4A83-B641-710F4518629D}" type="pres">
      <dgm:prSet presAssocID="{4872267E-724F-47DE-8727-114D0AAA09A1}" presName="c1text" presStyleLbl="node1" presStyleIdx="0" presStyleCnt="4">
        <dgm:presLayoutVars>
          <dgm:bulletEnabled val="1"/>
        </dgm:presLayoutVars>
      </dgm:prSet>
      <dgm:spPr/>
    </dgm:pt>
    <dgm:pt modelId="{AA0EBFAC-C701-4C3E-AB12-D1D62B88364D}" type="pres">
      <dgm:prSet presAssocID="{4872267E-724F-47DE-8727-114D0AAA09A1}" presName="comp2" presStyleCnt="0"/>
      <dgm:spPr/>
    </dgm:pt>
    <dgm:pt modelId="{0F7781DD-6438-4370-9240-D591CFDD4D9A}" type="pres">
      <dgm:prSet presAssocID="{4872267E-724F-47DE-8727-114D0AAA09A1}" presName="circle2" presStyleLbl="node1" presStyleIdx="1" presStyleCnt="4"/>
      <dgm:spPr/>
    </dgm:pt>
    <dgm:pt modelId="{19552216-FD11-45A7-8231-BF0E258FC13A}" type="pres">
      <dgm:prSet presAssocID="{4872267E-724F-47DE-8727-114D0AAA09A1}" presName="c2text" presStyleLbl="node1" presStyleIdx="1" presStyleCnt="4">
        <dgm:presLayoutVars>
          <dgm:bulletEnabled val="1"/>
        </dgm:presLayoutVars>
      </dgm:prSet>
      <dgm:spPr/>
    </dgm:pt>
    <dgm:pt modelId="{F53309B0-6706-4024-902F-68F21B3AD85E}" type="pres">
      <dgm:prSet presAssocID="{4872267E-724F-47DE-8727-114D0AAA09A1}" presName="comp3" presStyleCnt="0"/>
      <dgm:spPr/>
    </dgm:pt>
    <dgm:pt modelId="{4EC4D1BF-A576-4F99-BFAA-35F9E9C20046}" type="pres">
      <dgm:prSet presAssocID="{4872267E-724F-47DE-8727-114D0AAA09A1}" presName="circle3" presStyleLbl="node1" presStyleIdx="2" presStyleCnt="4"/>
      <dgm:spPr/>
    </dgm:pt>
    <dgm:pt modelId="{C39D4FC1-057E-40EC-9815-457EAFCC6F32}" type="pres">
      <dgm:prSet presAssocID="{4872267E-724F-47DE-8727-114D0AAA09A1}" presName="c3text" presStyleLbl="node1" presStyleIdx="2" presStyleCnt="4">
        <dgm:presLayoutVars>
          <dgm:bulletEnabled val="1"/>
        </dgm:presLayoutVars>
      </dgm:prSet>
      <dgm:spPr/>
    </dgm:pt>
    <dgm:pt modelId="{20C16072-6E0B-4841-8461-CAE0A5D05526}" type="pres">
      <dgm:prSet presAssocID="{4872267E-724F-47DE-8727-114D0AAA09A1}" presName="comp4" presStyleCnt="0"/>
      <dgm:spPr/>
    </dgm:pt>
    <dgm:pt modelId="{BDEA9109-7667-4644-A1AF-E44BD6DB893E}" type="pres">
      <dgm:prSet presAssocID="{4872267E-724F-47DE-8727-114D0AAA09A1}" presName="circle4" presStyleLbl="node1" presStyleIdx="3" presStyleCnt="4" custScaleX="107136"/>
      <dgm:spPr/>
    </dgm:pt>
    <dgm:pt modelId="{807947A3-D077-4705-99C7-3285DA7BF7D8}" type="pres">
      <dgm:prSet presAssocID="{4872267E-724F-47DE-8727-114D0AAA09A1}" presName="c4text" presStyleLbl="node1" presStyleIdx="3" presStyleCnt="4">
        <dgm:presLayoutVars>
          <dgm:bulletEnabled val="1"/>
        </dgm:presLayoutVars>
      </dgm:prSet>
      <dgm:spPr/>
    </dgm:pt>
  </dgm:ptLst>
  <dgm:cxnLst>
    <dgm:cxn modelId="{A2FCF819-3CC0-455E-B78B-0E96050579AF}" type="presOf" srcId="{14FAD68C-FCA3-447E-B043-B5BB18486C4B}" destId="{19552216-FD11-45A7-8231-BF0E258FC13A}" srcOrd="1" destOrd="0" presId="urn:microsoft.com/office/officeart/2005/8/layout/venn2"/>
    <dgm:cxn modelId="{2CEF1D67-8251-4F26-91CB-13632F1A816A}" type="presOf" srcId="{B5E8351E-9BAA-45D8-B944-8665643A31B3}" destId="{807947A3-D077-4705-99C7-3285DA7BF7D8}" srcOrd="1" destOrd="0" presId="urn:microsoft.com/office/officeart/2005/8/layout/venn2"/>
    <dgm:cxn modelId="{2D964F73-11A7-4F07-A02A-B5892E8CBF7E}" srcId="{4872267E-724F-47DE-8727-114D0AAA09A1}" destId="{B5E8351E-9BAA-45D8-B944-8665643A31B3}" srcOrd="3" destOrd="0" parTransId="{5E51AFC2-C5BD-40AF-B8AD-13F7F426FB5D}" sibTransId="{FD0BB407-D510-4233-80F6-F1B2E71E00D4}"/>
    <dgm:cxn modelId="{BC731674-DEBA-4294-8262-1A8B0CB6AF6E}" type="presOf" srcId="{BCDA2F58-A55C-4018-9542-D47C90274396}" destId="{4EC4D1BF-A576-4F99-BFAA-35F9E9C20046}" srcOrd="0" destOrd="0" presId="urn:microsoft.com/office/officeart/2005/8/layout/venn2"/>
    <dgm:cxn modelId="{5E872684-E8A0-43F8-9373-E3CFD29B2D4D}" type="presOf" srcId="{BCDA2F58-A55C-4018-9542-D47C90274396}" destId="{C39D4FC1-057E-40EC-9815-457EAFCC6F32}" srcOrd="1" destOrd="0" presId="urn:microsoft.com/office/officeart/2005/8/layout/venn2"/>
    <dgm:cxn modelId="{80ADB4A3-0DC1-4E0F-9DCB-D92087606A44}" type="presOf" srcId="{9D92BD58-87A6-47F3-BDF4-AF6385FB158A}" destId="{5CED5EEE-6819-4A83-B641-710F4518629D}" srcOrd="1" destOrd="0" presId="urn:microsoft.com/office/officeart/2005/8/layout/venn2"/>
    <dgm:cxn modelId="{324BCFC3-4AE2-4B53-AAD9-7B99B0651328}" srcId="{4872267E-724F-47DE-8727-114D0AAA09A1}" destId="{14FAD68C-FCA3-447E-B043-B5BB18486C4B}" srcOrd="1" destOrd="0" parTransId="{B37EBAAC-23D2-4C7F-A0CF-1FCBF3253F76}" sibTransId="{9E17885F-7BD0-4F47-A750-9CCEA38B2467}"/>
    <dgm:cxn modelId="{911C7BC9-CF9E-47CA-988E-B631569446DE}" srcId="{4872267E-724F-47DE-8727-114D0AAA09A1}" destId="{BCDA2F58-A55C-4018-9542-D47C90274396}" srcOrd="2" destOrd="0" parTransId="{88C00C70-DADF-4CC2-89C4-A42A1807D92B}" sibTransId="{1184C715-0D70-4390-8F6F-9C3F64E1C204}"/>
    <dgm:cxn modelId="{1B559ACE-E9D8-4B2A-B73E-65FBF5E11C06}" type="presOf" srcId="{14FAD68C-FCA3-447E-B043-B5BB18486C4B}" destId="{0F7781DD-6438-4370-9240-D591CFDD4D9A}" srcOrd="0" destOrd="0" presId="urn:microsoft.com/office/officeart/2005/8/layout/venn2"/>
    <dgm:cxn modelId="{4F4C0BE5-EA69-4749-BDEA-F4B5342E24A0}" type="presOf" srcId="{B5E8351E-9BAA-45D8-B944-8665643A31B3}" destId="{BDEA9109-7667-4644-A1AF-E44BD6DB893E}" srcOrd="0" destOrd="0" presId="urn:microsoft.com/office/officeart/2005/8/layout/venn2"/>
    <dgm:cxn modelId="{6C2F44ED-7A8A-4109-80CE-66B336C78791}" srcId="{4872267E-724F-47DE-8727-114D0AAA09A1}" destId="{9D92BD58-87A6-47F3-BDF4-AF6385FB158A}" srcOrd="0" destOrd="0" parTransId="{B2861945-12F4-4317-A8C6-CC1449F96DAB}" sibTransId="{DC6ED811-3FD1-4EA8-9AEB-09076367724B}"/>
    <dgm:cxn modelId="{D13A5CF0-6A90-4F6B-A760-70BB673F5EA0}" type="presOf" srcId="{4872267E-724F-47DE-8727-114D0AAA09A1}" destId="{01E89AD1-7BCA-45A4-9921-AD03FA0A2F05}" srcOrd="0" destOrd="0" presId="urn:microsoft.com/office/officeart/2005/8/layout/venn2"/>
    <dgm:cxn modelId="{3033F8F6-22F6-4518-9AF2-E58B029AEE85}" type="presOf" srcId="{9D92BD58-87A6-47F3-BDF4-AF6385FB158A}" destId="{51FBC6BF-8030-4BBA-8171-7EF2CFFB94C9}" srcOrd="0" destOrd="0" presId="urn:microsoft.com/office/officeart/2005/8/layout/venn2"/>
    <dgm:cxn modelId="{03866C8F-069D-4E25-85C8-1AB41A5499D7}" type="presParOf" srcId="{01E89AD1-7BCA-45A4-9921-AD03FA0A2F05}" destId="{DB51A50A-2DC0-478E-8595-9C422EA775C3}" srcOrd="0" destOrd="0" presId="urn:microsoft.com/office/officeart/2005/8/layout/venn2"/>
    <dgm:cxn modelId="{41F9F7B4-BEB2-47AC-952C-817DD22DD39D}" type="presParOf" srcId="{DB51A50A-2DC0-478E-8595-9C422EA775C3}" destId="{51FBC6BF-8030-4BBA-8171-7EF2CFFB94C9}" srcOrd="0" destOrd="0" presId="urn:microsoft.com/office/officeart/2005/8/layout/venn2"/>
    <dgm:cxn modelId="{D39689B9-776E-4B37-99B5-CCB57F7C9371}" type="presParOf" srcId="{DB51A50A-2DC0-478E-8595-9C422EA775C3}" destId="{5CED5EEE-6819-4A83-B641-710F4518629D}" srcOrd="1" destOrd="0" presId="urn:microsoft.com/office/officeart/2005/8/layout/venn2"/>
    <dgm:cxn modelId="{09B7F8FF-6043-4BFB-B5F6-D9EEEE80E902}" type="presParOf" srcId="{01E89AD1-7BCA-45A4-9921-AD03FA0A2F05}" destId="{AA0EBFAC-C701-4C3E-AB12-D1D62B88364D}" srcOrd="1" destOrd="0" presId="urn:microsoft.com/office/officeart/2005/8/layout/venn2"/>
    <dgm:cxn modelId="{A56A1C32-1630-4320-9A13-3D29918EA754}" type="presParOf" srcId="{AA0EBFAC-C701-4C3E-AB12-D1D62B88364D}" destId="{0F7781DD-6438-4370-9240-D591CFDD4D9A}" srcOrd="0" destOrd="0" presId="urn:microsoft.com/office/officeart/2005/8/layout/venn2"/>
    <dgm:cxn modelId="{AC5E9051-9EAB-4F40-9D7D-488145562765}" type="presParOf" srcId="{AA0EBFAC-C701-4C3E-AB12-D1D62B88364D}" destId="{19552216-FD11-45A7-8231-BF0E258FC13A}" srcOrd="1" destOrd="0" presId="urn:microsoft.com/office/officeart/2005/8/layout/venn2"/>
    <dgm:cxn modelId="{31B533F9-D667-41CD-9A3A-63D6F57EB7EA}" type="presParOf" srcId="{01E89AD1-7BCA-45A4-9921-AD03FA0A2F05}" destId="{F53309B0-6706-4024-902F-68F21B3AD85E}" srcOrd="2" destOrd="0" presId="urn:microsoft.com/office/officeart/2005/8/layout/venn2"/>
    <dgm:cxn modelId="{CF7ED8E4-8852-4767-BB6A-F49F4389F958}" type="presParOf" srcId="{F53309B0-6706-4024-902F-68F21B3AD85E}" destId="{4EC4D1BF-A576-4F99-BFAA-35F9E9C20046}" srcOrd="0" destOrd="0" presId="urn:microsoft.com/office/officeart/2005/8/layout/venn2"/>
    <dgm:cxn modelId="{42800199-2307-45F3-A753-08DB060FA3AC}" type="presParOf" srcId="{F53309B0-6706-4024-902F-68F21B3AD85E}" destId="{C39D4FC1-057E-40EC-9815-457EAFCC6F32}" srcOrd="1" destOrd="0" presId="urn:microsoft.com/office/officeart/2005/8/layout/venn2"/>
    <dgm:cxn modelId="{E3FDA70F-6735-4178-8734-581A84E61116}" type="presParOf" srcId="{01E89AD1-7BCA-45A4-9921-AD03FA0A2F05}" destId="{20C16072-6E0B-4841-8461-CAE0A5D05526}" srcOrd="3" destOrd="0" presId="urn:microsoft.com/office/officeart/2005/8/layout/venn2"/>
    <dgm:cxn modelId="{30F62873-2223-485B-9D28-3AD967F9495F}" type="presParOf" srcId="{20C16072-6E0B-4841-8461-CAE0A5D05526}" destId="{BDEA9109-7667-4644-A1AF-E44BD6DB893E}" srcOrd="0" destOrd="0" presId="urn:microsoft.com/office/officeart/2005/8/layout/venn2"/>
    <dgm:cxn modelId="{01699071-D2E7-43B0-B83A-1C0E063E3D26}" type="presParOf" srcId="{20C16072-6E0B-4841-8461-CAE0A5D05526}" destId="{807947A3-D077-4705-99C7-3285DA7BF7D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1DD2F-EAD4-4AB0-917B-3C415B25E498}">
      <dsp:nvSpPr>
        <dsp:cNvPr id="0" name=""/>
        <dsp:cNvSpPr/>
      </dsp:nvSpPr>
      <dsp:spPr>
        <a:xfrm>
          <a:off x="733242" y="19246"/>
          <a:ext cx="7566865" cy="1102023"/>
        </a:xfrm>
        <a:prstGeom prst="rightArrow">
          <a:avLst>
            <a:gd name="adj1" fmla="val 50000"/>
            <a:gd name="adj2" fmla="val 5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946" numCol="1" spcCol="1270" anchor="ctr" anchorCtr="0">
          <a:noAutofit/>
        </a:bodyPr>
        <a:lstStyle/>
        <a:p>
          <a:pPr marL="0" lvl="0" indent="0" algn="l" defTabSz="933450">
            <a:lnSpc>
              <a:spcPct val="90000"/>
            </a:lnSpc>
            <a:spcBef>
              <a:spcPct val="0"/>
            </a:spcBef>
            <a:spcAft>
              <a:spcPct val="35000"/>
            </a:spcAft>
            <a:buNone/>
          </a:pPr>
          <a:r>
            <a:rPr lang="en-US" sz="2100" b="1" kern="1200" dirty="0"/>
            <a:t>Existing Data collection</a:t>
          </a:r>
        </a:p>
      </dsp:txBody>
      <dsp:txXfrm>
        <a:off x="733242" y="294752"/>
        <a:ext cx="7291359" cy="551011"/>
      </dsp:txXfrm>
    </dsp:sp>
    <dsp:sp modelId="{51CC0066-0B00-4C58-A62C-93EB021451EA}">
      <dsp:nvSpPr>
        <dsp:cNvPr id="0" name=""/>
        <dsp:cNvSpPr/>
      </dsp:nvSpPr>
      <dsp:spPr>
        <a:xfrm>
          <a:off x="733242" y="869066"/>
          <a:ext cx="2330594" cy="2122903"/>
        </a:xfrm>
        <a:prstGeom prst="rect">
          <a:avLst/>
        </a:prstGeom>
        <a:solidFill>
          <a:schemeClr val="lt1">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Resource mapping</a:t>
          </a:r>
        </a:p>
        <a:p>
          <a:pPr marL="0" lvl="0" indent="0" algn="l" defTabSz="711200">
            <a:lnSpc>
              <a:spcPct val="90000"/>
            </a:lnSpc>
            <a:spcBef>
              <a:spcPct val="0"/>
            </a:spcBef>
            <a:spcAft>
              <a:spcPct val="35000"/>
            </a:spcAft>
            <a:buFont typeface="Arial" panose="020B0604020202020204" pitchFamily="34" charset="0"/>
            <a:buNone/>
          </a:pPr>
          <a:r>
            <a:rPr lang="en-US" sz="1600" kern="1200" dirty="0"/>
            <a:t>Demographics of population</a:t>
          </a:r>
        </a:p>
        <a:p>
          <a:pPr marL="0" lvl="0" indent="0" algn="l" defTabSz="711200">
            <a:lnSpc>
              <a:spcPct val="90000"/>
            </a:lnSpc>
            <a:spcBef>
              <a:spcPct val="0"/>
            </a:spcBef>
            <a:spcAft>
              <a:spcPct val="35000"/>
            </a:spcAft>
            <a:buFont typeface="Arial" panose="020B0604020202020204" pitchFamily="34" charset="0"/>
            <a:buNone/>
          </a:pPr>
          <a:r>
            <a:rPr lang="en-US" sz="1600" kern="1200" dirty="0"/>
            <a:t>Pre-existing conditions of population</a:t>
          </a:r>
        </a:p>
        <a:p>
          <a:pPr marL="0" lvl="0" indent="0" algn="l" defTabSz="711200">
            <a:lnSpc>
              <a:spcPct val="90000"/>
            </a:lnSpc>
            <a:spcBef>
              <a:spcPct val="0"/>
            </a:spcBef>
            <a:spcAft>
              <a:spcPct val="35000"/>
            </a:spcAft>
            <a:buFont typeface="Arial" panose="020B0604020202020204" pitchFamily="34" charset="0"/>
            <a:buNone/>
          </a:pPr>
          <a:r>
            <a:rPr lang="en-US" sz="1600" kern="1200" dirty="0"/>
            <a:t>Culture norms</a:t>
          </a:r>
        </a:p>
      </dsp:txBody>
      <dsp:txXfrm>
        <a:off x="733242" y="869066"/>
        <a:ext cx="2330594" cy="2122903"/>
      </dsp:txXfrm>
    </dsp:sp>
    <dsp:sp modelId="{6F3B0A63-8DE0-4426-9763-7C96FD8CDFB9}">
      <dsp:nvSpPr>
        <dsp:cNvPr id="0" name=""/>
        <dsp:cNvSpPr/>
      </dsp:nvSpPr>
      <dsp:spPr>
        <a:xfrm>
          <a:off x="3063837" y="386588"/>
          <a:ext cx="5236270" cy="1102023"/>
        </a:xfrm>
        <a:prstGeom prst="rightArrow">
          <a:avLst>
            <a:gd name="adj1" fmla="val 50000"/>
            <a:gd name="adj2" fmla="val 50000"/>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946" numCol="1" spcCol="1270" anchor="ctr" anchorCtr="0">
          <a:noAutofit/>
        </a:bodyPr>
        <a:lstStyle/>
        <a:p>
          <a:pPr marL="0" lvl="0" indent="0" algn="l" defTabSz="933450">
            <a:lnSpc>
              <a:spcPct val="90000"/>
            </a:lnSpc>
            <a:spcBef>
              <a:spcPct val="0"/>
            </a:spcBef>
            <a:spcAft>
              <a:spcPct val="35000"/>
            </a:spcAft>
            <a:buNone/>
          </a:pPr>
          <a:r>
            <a:rPr lang="en-US" sz="2100" b="1" kern="1200" dirty="0"/>
            <a:t>Informant interview Prep</a:t>
          </a:r>
        </a:p>
      </dsp:txBody>
      <dsp:txXfrm>
        <a:off x="3063837" y="662094"/>
        <a:ext cx="4960764" cy="551011"/>
      </dsp:txXfrm>
    </dsp:sp>
    <dsp:sp modelId="{40DCB760-82C0-419E-84C0-44B059DE3EBE}">
      <dsp:nvSpPr>
        <dsp:cNvPr id="0" name=""/>
        <dsp:cNvSpPr/>
      </dsp:nvSpPr>
      <dsp:spPr>
        <a:xfrm>
          <a:off x="3063837" y="1236407"/>
          <a:ext cx="2330594" cy="2122903"/>
        </a:xfrm>
        <a:prstGeom prst="rect">
          <a:avLst/>
        </a:prstGeom>
        <a:solidFill>
          <a:schemeClr val="lt1">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Analysis of data</a:t>
          </a:r>
        </a:p>
        <a:p>
          <a:pPr marL="0" lvl="0" indent="0" algn="l" defTabSz="711200">
            <a:lnSpc>
              <a:spcPct val="90000"/>
            </a:lnSpc>
            <a:spcBef>
              <a:spcPct val="0"/>
            </a:spcBef>
            <a:spcAft>
              <a:spcPct val="35000"/>
            </a:spcAft>
            <a:buNone/>
          </a:pPr>
          <a:r>
            <a:rPr lang="en-US" sz="1600" kern="1200" dirty="0"/>
            <a:t>Investigate gaps of service</a:t>
          </a:r>
        </a:p>
        <a:p>
          <a:pPr marL="0" lvl="0" indent="0" algn="l" defTabSz="711200">
            <a:lnSpc>
              <a:spcPct val="90000"/>
            </a:lnSpc>
            <a:spcBef>
              <a:spcPct val="0"/>
            </a:spcBef>
            <a:spcAft>
              <a:spcPct val="35000"/>
            </a:spcAft>
            <a:buNone/>
          </a:pPr>
          <a:r>
            <a:rPr lang="en-US" sz="1600" kern="1200" dirty="0"/>
            <a:t>Create Questions </a:t>
          </a:r>
        </a:p>
        <a:p>
          <a:pPr marL="0" lvl="0" indent="0" algn="l" defTabSz="711200">
            <a:lnSpc>
              <a:spcPct val="90000"/>
            </a:lnSpc>
            <a:spcBef>
              <a:spcPct val="0"/>
            </a:spcBef>
            <a:spcAft>
              <a:spcPct val="35000"/>
            </a:spcAft>
            <a:buNone/>
          </a:pPr>
          <a:endParaRPr lang="en-US" sz="1300" kern="1200" dirty="0"/>
        </a:p>
      </dsp:txBody>
      <dsp:txXfrm>
        <a:off x="3063837" y="1236407"/>
        <a:ext cx="2330594" cy="2122903"/>
      </dsp:txXfrm>
    </dsp:sp>
    <dsp:sp modelId="{938B94FC-BA5C-462F-AA32-B9ED505B4B31}">
      <dsp:nvSpPr>
        <dsp:cNvPr id="0" name=""/>
        <dsp:cNvSpPr/>
      </dsp:nvSpPr>
      <dsp:spPr>
        <a:xfrm>
          <a:off x="5139502" y="718829"/>
          <a:ext cx="3415535" cy="1172222"/>
        </a:xfrm>
        <a:prstGeom prst="rightArrow">
          <a:avLst>
            <a:gd name="adj1" fmla="val 50000"/>
            <a:gd name="adj2" fmla="val 5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74946" numCol="1" spcCol="1270" anchor="ctr" anchorCtr="0">
          <a:noAutofit/>
        </a:bodyPr>
        <a:lstStyle/>
        <a:p>
          <a:pPr marL="0" lvl="0" indent="0" algn="l" defTabSz="800100">
            <a:lnSpc>
              <a:spcPct val="90000"/>
            </a:lnSpc>
            <a:spcBef>
              <a:spcPct val="0"/>
            </a:spcBef>
            <a:spcAft>
              <a:spcPct val="35000"/>
            </a:spcAft>
            <a:buNone/>
          </a:pPr>
          <a:r>
            <a:rPr lang="en-US" sz="1800" b="1" kern="1200" dirty="0"/>
            <a:t>Interview &amp; formulation of plan </a:t>
          </a:r>
        </a:p>
      </dsp:txBody>
      <dsp:txXfrm>
        <a:off x="5139502" y="1011885"/>
        <a:ext cx="3122480" cy="586111"/>
      </dsp:txXfrm>
    </dsp:sp>
    <dsp:sp modelId="{12CEC77B-A4C4-4CFD-946E-BEB7D7A0D07E}">
      <dsp:nvSpPr>
        <dsp:cNvPr id="0" name=""/>
        <dsp:cNvSpPr/>
      </dsp:nvSpPr>
      <dsp:spPr>
        <a:xfrm>
          <a:off x="5187789" y="1625221"/>
          <a:ext cx="2743878" cy="2048889"/>
        </a:xfrm>
        <a:prstGeom prst="rect">
          <a:avLst/>
        </a:prstGeom>
        <a:solidFill>
          <a:schemeClr val="lt1">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Conduct interview </a:t>
          </a:r>
        </a:p>
        <a:p>
          <a:pPr marL="0" lvl="0" indent="0" algn="l" defTabSz="711200">
            <a:lnSpc>
              <a:spcPct val="90000"/>
            </a:lnSpc>
            <a:spcBef>
              <a:spcPct val="0"/>
            </a:spcBef>
            <a:spcAft>
              <a:spcPct val="35000"/>
            </a:spcAft>
            <a:buNone/>
          </a:pPr>
          <a:r>
            <a:rPr lang="en-US" sz="1600" kern="1200" dirty="0"/>
            <a:t>Compare and contrast data</a:t>
          </a:r>
        </a:p>
        <a:p>
          <a:pPr marL="0" lvl="0" indent="0" algn="l" defTabSz="711200">
            <a:lnSpc>
              <a:spcPct val="90000"/>
            </a:lnSpc>
            <a:spcBef>
              <a:spcPct val="0"/>
            </a:spcBef>
            <a:spcAft>
              <a:spcPct val="35000"/>
            </a:spcAft>
            <a:buNone/>
          </a:pPr>
          <a:r>
            <a:rPr lang="en-US" sz="1600" kern="1200" dirty="0"/>
            <a:t>Provide findings &amp; possible solution</a:t>
          </a:r>
        </a:p>
      </dsp:txBody>
      <dsp:txXfrm>
        <a:off x="5187789" y="1625221"/>
        <a:ext cx="2743878" cy="2048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BC6BF-8030-4BBA-8171-7EF2CFFB94C9}">
      <dsp:nvSpPr>
        <dsp:cNvPr id="0" name=""/>
        <dsp:cNvSpPr/>
      </dsp:nvSpPr>
      <dsp:spPr>
        <a:xfrm>
          <a:off x="1124542" y="0"/>
          <a:ext cx="2292503" cy="2292503"/>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societal</a:t>
          </a:r>
        </a:p>
      </dsp:txBody>
      <dsp:txXfrm>
        <a:off x="1950301" y="114625"/>
        <a:ext cx="640983" cy="343875"/>
      </dsp:txXfrm>
    </dsp:sp>
    <dsp:sp modelId="{0F7781DD-6438-4370-9240-D591CFDD4D9A}">
      <dsp:nvSpPr>
        <dsp:cNvPr id="0" name=""/>
        <dsp:cNvSpPr/>
      </dsp:nvSpPr>
      <dsp:spPr>
        <a:xfrm>
          <a:off x="1353792" y="458500"/>
          <a:ext cx="1834002" cy="1834002"/>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b="1" kern="1200" dirty="0"/>
            <a:t>Community</a:t>
          </a:r>
        </a:p>
      </dsp:txBody>
      <dsp:txXfrm>
        <a:off x="1950301" y="568540"/>
        <a:ext cx="640983" cy="330120"/>
      </dsp:txXfrm>
    </dsp:sp>
    <dsp:sp modelId="{4EC4D1BF-A576-4F99-BFAA-35F9E9C20046}">
      <dsp:nvSpPr>
        <dsp:cNvPr id="0" name=""/>
        <dsp:cNvSpPr/>
      </dsp:nvSpPr>
      <dsp:spPr>
        <a:xfrm>
          <a:off x="1583042" y="917001"/>
          <a:ext cx="1375501" cy="137550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b="1" kern="1200" dirty="0"/>
            <a:t>relationship</a:t>
          </a:r>
        </a:p>
      </dsp:txBody>
      <dsp:txXfrm>
        <a:off x="1950301" y="1020163"/>
        <a:ext cx="640983" cy="309487"/>
      </dsp:txXfrm>
    </dsp:sp>
    <dsp:sp modelId="{BDEA9109-7667-4644-A1AF-E44BD6DB893E}">
      <dsp:nvSpPr>
        <dsp:cNvPr id="0" name=""/>
        <dsp:cNvSpPr/>
      </dsp:nvSpPr>
      <dsp:spPr>
        <a:xfrm>
          <a:off x="1779574" y="1375501"/>
          <a:ext cx="982438" cy="91700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Individual</a:t>
          </a:r>
        </a:p>
      </dsp:txBody>
      <dsp:txXfrm>
        <a:off x="1923449" y="1604752"/>
        <a:ext cx="694688" cy="45850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A9EDC-AF13-41F3-AB78-494CE939C5C1}" type="datetimeFigureOut">
              <a:rPr lang="en-US" smtClean="0"/>
              <a:t>6/4/2023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D0C8-B34F-4506-BD41-4E8769986AD6}" type="slidenum">
              <a:rPr lang="en-US" smtClean="0"/>
              <a:t>‹#›</a:t>
            </a:fld>
            <a:endParaRPr lang="en-US"/>
          </a:p>
        </p:txBody>
      </p:sp>
    </p:spTree>
    <p:extLst>
      <p:ext uri="{BB962C8B-B14F-4D97-AF65-F5344CB8AC3E}">
        <p14:creationId xmlns:p14="http://schemas.microsoft.com/office/powerpoint/2010/main" val="256677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everyone, my name is Tyree Long, and today I will present my Community Health Assessment </a:t>
            </a:r>
            <a:r>
              <a:rPr lang="en-US" dirty="0" err="1"/>
              <a:t>nn</a:t>
            </a:r>
            <a:r>
              <a:rPr lang="en-US" dirty="0"/>
              <a:t> the West African immigrant community</a:t>
            </a:r>
          </a:p>
        </p:txBody>
      </p:sp>
      <p:sp>
        <p:nvSpPr>
          <p:cNvPr id="4" name="Slide Number Placeholder 3"/>
          <p:cNvSpPr>
            <a:spLocks noGrp="1"/>
          </p:cNvSpPr>
          <p:nvPr>
            <p:ph type="sldNum" sz="quarter" idx="5"/>
          </p:nvPr>
        </p:nvSpPr>
        <p:spPr/>
        <p:txBody>
          <a:bodyPr/>
          <a:lstStyle/>
          <a:p>
            <a:fld id="{802FD0C8-B34F-4506-BD41-4E8769986AD6}" type="slidenum">
              <a:rPr lang="en-US" smtClean="0"/>
              <a:t>1</a:t>
            </a:fld>
            <a:endParaRPr lang="en-US"/>
          </a:p>
        </p:txBody>
      </p:sp>
    </p:spTree>
    <p:extLst>
      <p:ext uri="{BB962C8B-B14F-4D97-AF65-F5344CB8AC3E}">
        <p14:creationId xmlns:p14="http://schemas.microsoft.com/office/powerpoint/2010/main" val="325261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research team, we aimed to center activities on community needs by talking to insiders inside the community and gaining a better understanding of the needs. We pursued a value-informed approach by recognizing the customs and culture and creating interventions tailored by them. We listened for understanding and actively listened to promote equity and a safe space.</a:t>
            </a:r>
          </a:p>
        </p:txBody>
      </p:sp>
      <p:sp>
        <p:nvSpPr>
          <p:cNvPr id="4" name="Slide Number Placeholder 3"/>
          <p:cNvSpPr>
            <a:spLocks noGrp="1"/>
          </p:cNvSpPr>
          <p:nvPr>
            <p:ph type="sldNum" sz="quarter" idx="5"/>
          </p:nvPr>
        </p:nvSpPr>
        <p:spPr/>
        <p:txBody>
          <a:bodyPr/>
          <a:lstStyle/>
          <a:p>
            <a:fld id="{802FD0C8-B34F-4506-BD41-4E8769986AD6}" type="slidenum">
              <a:rPr lang="en-US" smtClean="0"/>
              <a:t>10</a:t>
            </a:fld>
            <a:endParaRPr lang="en-US"/>
          </a:p>
        </p:txBody>
      </p:sp>
    </p:spTree>
    <p:extLst>
      <p:ext uri="{BB962C8B-B14F-4D97-AF65-F5344CB8AC3E}">
        <p14:creationId xmlns:p14="http://schemas.microsoft.com/office/powerpoint/2010/main" val="4258564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formative data, we learned where most West African immigrant communities work. We learned some interesting things about the many cultures languages customs and traditions. Our Quantitative data informed us risk factors of domestic violence and how it is one of the most underreported crimes in America according to the CDC.</a:t>
            </a:r>
          </a:p>
        </p:txBody>
      </p:sp>
      <p:sp>
        <p:nvSpPr>
          <p:cNvPr id="4" name="Slide Number Placeholder 3"/>
          <p:cNvSpPr>
            <a:spLocks noGrp="1"/>
          </p:cNvSpPr>
          <p:nvPr>
            <p:ph type="sldNum" sz="quarter" idx="5"/>
          </p:nvPr>
        </p:nvSpPr>
        <p:spPr/>
        <p:txBody>
          <a:bodyPr/>
          <a:lstStyle/>
          <a:p>
            <a:fld id="{802FD0C8-B34F-4506-BD41-4E8769986AD6}" type="slidenum">
              <a:rPr lang="en-US" smtClean="0"/>
              <a:t>11</a:t>
            </a:fld>
            <a:endParaRPr lang="en-US"/>
          </a:p>
        </p:txBody>
      </p:sp>
    </p:spTree>
    <p:extLst>
      <p:ext uri="{BB962C8B-B14F-4D97-AF65-F5344CB8AC3E}">
        <p14:creationId xmlns:p14="http://schemas.microsoft.com/office/powerpoint/2010/main" val="317110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primary data collection, we were informed of the grant writing process and learned of the frustration many West African men face while adjusting within this country. </a:t>
            </a:r>
            <a:r>
              <a:rPr lang="en-US" dirty="0" err="1"/>
              <a:t>Ousman</a:t>
            </a:r>
            <a:r>
              <a:rPr lang="en-US" dirty="0"/>
              <a:t> explained that families often do not even realize they suffer from domestic violence, and barriers to the program currently.</a:t>
            </a:r>
          </a:p>
        </p:txBody>
      </p:sp>
      <p:sp>
        <p:nvSpPr>
          <p:cNvPr id="4" name="Slide Number Placeholder 3"/>
          <p:cNvSpPr>
            <a:spLocks noGrp="1"/>
          </p:cNvSpPr>
          <p:nvPr>
            <p:ph type="sldNum" sz="quarter" idx="5"/>
          </p:nvPr>
        </p:nvSpPr>
        <p:spPr/>
        <p:txBody>
          <a:bodyPr/>
          <a:lstStyle/>
          <a:p>
            <a:fld id="{802FD0C8-B34F-4506-BD41-4E8769986AD6}" type="slidenum">
              <a:rPr lang="en-US" smtClean="0"/>
              <a:t>12</a:t>
            </a:fld>
            <a:endParaRPr lang="en-US"/>
          </a:p>
        </p:txBody>
      </p:sp>
    </p:spTree>
    <p:extLst>
      <p:ext uri="{BB962C8B-B14F-4D97-AF65-F5344CB8AC3E}">
        <p14:creationId xmlns:p14="http://schemas.microsoft.com/office/powerpoint/2010/main" val="338588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action Plan Aligns with the needs and gaps found through both primary and secondary data. </a:t>
            </a:r>
          </a:p>
        </p:txBody>
      </p:sp>
      <p:sp>
        <p:nvSpPr>
          <p:cNvPr id="4" name="Slide Number Placeholder 3"/>
          <p:cNvSpPr>
            <a:spLocks noGrp="1"/>
          </p:cNvSpPr>
          <p:nvPr>
            <p:ph type="sldNum" sz="quarter" idx="5"/>
          </p:nvPr>
        </p:nvSpPr>
        <p:spPr/>
        <p:txBody>
          <a:bodyPr/>
          <a:lstStyle/>
          <a:p>
            <a:fld id="{802FD0C8-B34F-4506-BD41-4E8769986AD6}" type="slidenum">
              <a:rPr lang="en-US" smtClean="0"/>
              <a:t>14</a:t>
            </a:fld>
            <a:endParaRPr lang="en-US"/>
          </a:p>
        </p:txBody>
      </p:sp>
    </p:spTree>
    <p:extLst>
      <p:ext uri="{BB962C8B-B14F-4D97-AF65-F5344CB8AC3E}">
        <p14:creationId xmlns:p14="http://schemas.microsoft.com/office/powerpoint/2010/main" val="1625161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slides</a:t>
            </a:r>
          </a:p>
        </p:txBody>
      </p:sp>
      <p:sp>
        <p:nvSpPr>
          <p:cNvPr id="4" name="Slide Number Placeholder 3"/>
          <p:cNvSpPr>
            <a:spLocks noGrp="1"/>
          </p:cNvSpPr>
          <p:nvPr>
            <p:ph type="sldNum" sz="quarter" idx="5"/>
          </p:nvPr>
        </p:nvSpPr>
        <p:spPr/>
        <p:txBody>
          <a:bodyPr/>
          <a:lstStyle/>
          <a:p>
            <a:fld id="{802FD0C8-B34F-4506-BD41-4E8769986AD6}" type="slidenum">
              <a:rPr lang="en-US" smtClean="0"/>
              <a:t>15</a:t>
            </a:fld>
            <a:endParaRPr lang="en-US"/>
          </a:p>
        </p:txBody>
      </p:sp>
    </p:spTree>
    <p:extLst>
      <p:ext uri="{BB962C8B-B14F-4D97-AF65-F5344CB8AC3E}">
        <p14:creationId xmlns:p14="http://schemas.microsoft.com/office/powerpoint/2010/main" val="79260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as is “maybe give an anecdote on immigration status”</a:t>
            </a:r>
          </a:p>
        </p:txBody>
      </p:sp>
      <p:sp>
        <p:nvSpPr>
          <p:cNvPr id="4" name="Slide Number Placeholder 3"/>
          <p:cNvSpPr>
            <a:spLocks noGrp="1"/>
          </p:cNvSpPr>
          <p:nvPr>
            <p:ph type="sldNum" sz="quarter" idx="5"/>
          </p:nvPr>
        </p:nvSpPr>
        <p:spPr/>
        <p:txBody>
          <a:bodyPr/>
          <a:lstStyle/>
          <a:p>
            <a:fld id="{802FD0C8-B34F-4506-BD41-4E8769986AD6}" type="slidenum">
              <a:rPr lang="en-US" smtClean="0"/>
              <a:t>2</a:t>
            </a:fld>
            <a:endParaRPr lang="en-US"/>
          </a:p>
        </p:txBody>
      </p:sp>
    </p:spTree>
    <p:extLst>
      <p:ext uri="{BB962C8B-B14F-4D97-AF65-F5344CB8AC3E}">
        <p14:creationId xmlns:p14="http://schemas.microsoft.com/office/powerpoint/2010/main" val="396797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Diaspora of the West African community consists of 16 countries in King County from Mali, Guinea, Senegal, Ivory Coast, Nigeria, Gambia, Liberia, Burkina Faso, Mauritania, Guinea-Bissau, Benin, Cape Verde, Ghana, Sierra Leone, Togo, and Niger.</a:t>
            </a:r>
          </a:p>
        </p:txBody>
      </p:sp>
      <p:sp>
        <p:nvSpPr>
          <p:cNvPr id="4" name="Slide Number Placeholder 3"/>
          <p:cNvSpPr>
            <a:spLocks noGrp="1"/>
          </p:cNvSpPr>
          <p:nvPr>
            <p:ph type="sldNum" sz="quarter" idx="5"/>
          </p:nvPr>
        </p:nvSpPr>
        <p:spPr/>
        <p:txBody>
          <a:bodyPr/>
          <a:lstStyle/>
          <a:p>
            <a:fld id="{802FD0C8-B34F-4506-BD41-4E8769986AD6}" type="slidenum">
              <a:rPr lang="en-US" smtClean="0"/>
              <a:t>3</a:t>
            </a:fld>
            <a:endParaRPr lang="en-US"/>
          </a:p>
        </p:txBody>
      </p:sp>
    </p:spTree>
    <p:extLst>
      <p:ext uri="{BB962C8B-B14F-4D97-AF65-F5344CB8AC3E}">
        <p14:creationId xmlns:p14="http://schemas.microsoft.com/office/powerpoint/2010/main" val="370646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shock from the differences of cultures once immigrating. The family dynamic changes due to shifts in income amongst sexes. Language barriers. Immigration is a major challenge for the community due laws and policy or even finding lawyers they can afford. </a:t>
            </a:r>
          </a:p>
        </p:txBody>
      </p:sp>
      <p:sp>
        <p:nvSpPr>
          <p:cNvPr id="4" name="Slide Number Placeholder 3"/>
          <p:cNvSpPr>
            <a:spLocks noGrp="1"/>
          </p:cNvSpPr>
          <p:nvPr>
            <p:ph type="sldNum" sz="quarter" idx="5"/>
          </p:nvPr>
        </p:nvSpPr>
        <p:spPr/>
        <p:txBody>
          <a:bodyPr/>
          <a:lstStyle/>
          <a:p>
            <a:fld id="{802FD0C8-B34F-4506-BD41-4E8769986AD6}" type="slidenum">
              <a:rPr lang="en-US" smtClean="0"/>
              <a:t>4</a:t>
            </a:fld>
            <a:endParaRPr lang="en-US"/>
          </a:p>
        </p:txBody>
      </p:sp>
    </p:spTree>
    <p:extLst>
      <p:ext uri="{BB962C8B-B14F-4D97-AF65-F5344CB8AC3E}">
        <p14:creationId xmlns:p14="http://schemas.microsoft.com/office/powerpoint/2010/main" val="414877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questions I looked at to better inform intervention strategies and increase collaboration with the community.</a:t>
            </a:r>
          </a:p>
        </p:txBody>
      </p:sp>
      <p:sp>
        <p:nvSpPr>
          <p:cNvPr id="4" name="Slide Number Placeholder 3"/>
          <p:cNvSpPr>
            <a:spLocks noGrp="1"/>
          </p:cNvSpPr>
          <p:nvPr>
            <p:ph type="sldNum" sz="quarter" idx="5"/>
          </p:nvPr>
        </p:nvSpPr>
        <p:spPr/>
        <p:txBody>
          <a:bodyPr/>
          <a:lstStyle/>
          <a:p>
            <a:fld id="{802FD0C8-B34F-4506-BD41-4E8769986AD6}" type="slidenum">
              <a:rPr lang="en-US" smtClean="0"/>
              <a:t>5</a:t>
            </a:fld>
            <a:endParaRPr lang="en-US"/>
          </a:p>
        </p:txBody>
      </p:sp>
    </p:spTree>
    <p:extLst>
      <p:ext uri="{BB962C8B-B14F-4D97-AF65-F5344CB8AC3E}">
        <p14:creationId xmlns:p14="http://schemas.microsoft.com/office/powerpoint/2010/main" val="1471712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student the scope of our assessment is to help identify needs and gaps of resources available to West African immigrant populations experiencing domestic violence.. </a:t>
            </a:r>
          </a:p>
        </p:txBody>
      </p:sp>
      <p:sp>
        <p:nvSpPr>
          <p:cNvPr id="4" name="Slide Number Placeholder 3"/>
          <p:cNvSpPr>
            <a:spLocks noGrp="1"/>
          </p:cNvSpPr>
          <p:nvPr>
            <p:ph type="sldNum" sz="quarter" idx="5"/>
          </p:nvPr>
        </p:nvSpPr>
        <p:spPr/>
        <p:txBody>
          <a:bodyPr/>
          <a:lstStyle/>
          <a:p>
            <a:fld id="{802FD0C8-B34F-4506-BD41-4E8769986AD6}" type="slidenum">
              <a:rPr lang="en-US" smtClean="0"/>
              <a:t>6</a:t>
            </a:fld>
            <a:endParaRPr lang="en-US"/>
          </a:p>
        </p:txBody>
      </p:sp>
    </p:spTree>
    <p:extLst>
      <p:ext uri="{BB962C8B-B14F-4D97-AF65-F5344CB8AC3E}">
        <p14:creationId xmlns:p14="http://schemas.microsoft.com/office/powerpoint/2010/main" val="344298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methods used to help create my action plan.</a:t>
            </a:r>
          </a:p>
        </p:txBody>
      </p:sp>
      <p:sp>
        <p:nvSpPr>
          <p:cNvPr id="4" name="Slide Number Placeholder 3"/>
          <p:cNvSpPr>
            <a:spLocks noGrp="1"/>
          </p:cNvSpPr>
          <p:nvPr>
            <p:ph type="sldNum" sz="quarter" idx="5"/>
          </p:nvPr>
        </p:nvSpPr>
        <p:spPr/>
        <p:txBody>
          <a:bodyPr/>
          <a:lstStyle/>
          <a:p>
            <a:fld id="{802FD0C8-B34F-4506-BD41-4E8769986AD6}" type="slidenum">
              <a:rPr lang="en-US" smtClean="0"/>
              <a:t>7</a:t>
            </a:fld>
            <a:endParaRPr lang="en-US"/>
          </a:p>
        </p:txBody>
      </p:sp>
    </p:spTree>
    <p:extLst>
      <p:ext uri="{BB962C8B-B14F-4D97-AF65-F5344CB8AC3E}">
        <p14:creationId xmlns:p14="http://schemas.microsoft.com/office/powerpoint/2010/main" val="226058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we were introduced to community health assessments and begin our formative research on the West African Immigrant community. During this time </a:t>
            </a:r>
            <a:r>
              <a:rPr lang="en-US" dirty="0" err="1"/>
              <a:t>wes</a:t>
            </a:r>
            <a:r>
              <a:rPr lang="en-US" dirty="0"/>
              <a:t> learned of their demographics, culture norms, and pre-existing conditions. This research continued throughout the 3 months culminating in our informant interview that help us understand issue at deeper level helping us pinpoint the needs of the community and gaps that secondary data lacked.. </a:t>
            </a:r>
          </a:p>
        </p:txBody>
      </p:sp>
      <p:sp>
        <p:nvSpPr>
          <p:cNvPr id="4" name="Slide Number Placeholder 3"/>
          <p:cNvSpPr>
            <a:spLocks noGrp="1"/>
          </p:cNvSpPr>
          <p:nvPr>
            <p:ph type="sldNum" sz="quarter" idx="5"/>
          </p:nvPr>
        </p:nvSpPr>
        <p:spPr/>
        <p:txBody>
          <a:bodyPr/>
          <a:lstStyle/>
          <a:p>
            <a:fld id="{802FD0C8-B34F-4506-BD41-4E8769986AD6}" type="slidenum">
              <a:rPr lang="en-US" smtClean="0"/>
              <a:t>8</a:t>
            </a:fld>
            <a:endParaRPr lang="en-US"/>
          </a:p>
        </p:txBody>
      </p:sp>
    </p:spTree>
    <p:extLst>
      <p:ext uri="{BB962C8B-B14F-4D97-AF65-F5344CB8AC3E}">
        <p14:creationId xmlns:p14="http://schemas.microsoft.com/office/powerpoint/2010/main" val="407795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Domestic violence amongst West African woman in great Seattle derives from 3 major domain employment Systemic racism, and Healthcare. Coming to America family dynamics change as man experience lowering paying wages, work discrimination and language barriers. This impacts mental health and can cause strain on interpersonal relationships. The trauma and stigma faced from structural racism takes a toil on all parties resulting in lashing out within the family. </a:t>
            </a:r>
          </a:p>
        </p:txBody>
      </p:sp>
      <p:sp>
        <p:nvSpPr>
          <p:cNvPr id="4" name="Slide Number Placeholder 3"/>
          <p:cNvSpPr>
            <a:spLocks noGrp="1"/>
          </p:cNvSpPr>
          <p:nvPr>
            <p:ph type="sldNum" sz="quarter" idx="5"/>
          </p:nvPr>
        </p:nvSpPr>
        <p:spPr/>
        <p:txBody>
          <a:bodyPr/>
          <a:lstStyle/>
          <a:p>
            <a:fld id="{802FD0C8-B34F-4506-BD41-4E8769986AD6}" type="slidenum">
              <a:rPr lang="en-US" smtClean="0"/>
              <a:t>9</a:t>
            </a:fld>
            <a:endParaRPr lang="en-US"/>
          </a:p>
        </p:txBody>
      </p:sp>
    </p:spTree>
    <p:extLst>
      <p:ext uri="{BB962C8B-B14F-4D97-AF65-F5344CB8AC3E}">
        <p14:creationId xmlns:p14="http://schemas.microsoft.com/office/powerpoint/2010/main" val="4105965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095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282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845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9417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66718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14976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95405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55522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06530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832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E6171E64-FE02-4DE5-B72F-53C3706641C3}" type="datetimeFigureOut">
              <a:rPr lang="en-US" smtClean="0"/>
              <a:t>6/4/2023</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11109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6/4/2023</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07018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4" r:id="rId6"/>
    <p:sldLayoutId id="2147483719" r:id="rId7"/>
    <p:sldLayoutId id="2147483715" r:id="rId8"/>
    <p:sldLayoutId id="2147483716" r:id="rId9"/>
    <p:sldLayoutId id="2147483717" r:id="rId10"/>
    <p:sldLayoutId id="2147483718" r:id="rId11"/>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Layout" Target="../diagrams/layout2.xml"/><Relationship Id="rId7" Type="http://schemas.openxmlformats.org/officeDocument/2006/relationships/image" Target="../media/image17.emf"/><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0.emf"/><Relationship Id="rId4" Type="http://schemas.openxmlformats.org/officeDocument/2006/relationships/diagramQuickStyle" Target="../diagrams/quickStyle2.xml"/><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violenceprevention/communicationresources/infographics/ipv.html" TargetMode="External"/><Relationship Id="rId2" Type="http://schemas.openxmlformats.org/officeDocument/2006/relationships/hyperlink" Target="https://wawac.org/about-wawac/" TargetMode="External"/><Relationship Id="rId1" Type="http://schemas.openxmlformats.org/officeDocument/2006/relationships/slideLayout" Target="../slideLayouts/slideLayout2.xml"/><Relationship Id="rId5" Type="http://schemas.openxmlformats.org/officeDocument/2006/relationships/hyperlink" Target="https://health.gov/healthypeople/objectives-and-data/browse-objectives/violence-prevention/reduce-sexual-or-physical-adolescent-dating-violence-ivp-18/data" TargetMode="External"/><Relationship Id="rId4" Type="http://schemas.openxmlformats.org/officeDocument/2006/relationships/hyperlink" Target="https://health.gov/healthypeople/objectives-and-data/browse-objectives/violence-prevention/reduce-nonfatal-physical-assault-injuries-ivp-10/dat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1110793" y="1975872"/>
            <a:ext cx="4192348" cy="2006601"/>
          </a:xfrm>
        </p:spPr>
        <p:txBody>
          <a:bodyPr>
            <a:normAutofit/>
          </a:bodyPr>
          <a:lstStyle/>
          <a:p>
            <a:pPr algn="ctr"/>
            <a:r>
              <a:rPr lang="en-US" sz="3200">
                <a:solidFill>
                  <a:srgbClr val="000000"/>
                </a:solidFill>
              </a:rPr>
              <a:t>345 HSERV</a:t>
            </a:r>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1591231" y="4256793"/>
            <a:ext cx="3231472" cy="907895"/>
          </a:xfrm>
        </p:spPr>
        <p:txBody>
          <a:bodyPr>
            <a:normAutofit/>
          </a:bodyPr>
          <a:lstStyle/>
          <a:p>
            <a:pPr algn="ctr">
              <a:lnSpc>
                <a:spcPct val="120000"/>
              </a:lnSpc>
            </a:pPr>
            <a:r>
              <a:rPr lang="en-US" sz="1500">
                <a:solidFill>
                  <a:srgbClr val="000000"/>
                </a:solidFill>
              </a:rPr>
              <a:t>Community Health Assessment</a:t>
            </a:r>
          </a:p>
        </p:txBody>
      </p:sp>
      <p:pic>
        <p:nvPicPr>
          <p:cNvPr id="7" name="Picture 6">
            <a:extLst>
              <a:ext uri="{FF2B5EF4-FFF2-40B4-BE49-F238E27FC236}">
                <a16:creationId xmlns:a16="http://schemas.microsoft.com/office/drawing/2014/main" id="{2F448604-B643-2E00-CAAB-DA9F24510647}"/>
              </a:ext>
            </a:extLst>
          </p:cNvPr>
          <p:cNvPicPr>
            <a:picLocks noChangeAspect="1"/>
          </p:cNvPicPr>
          <p:nvPr/>
        </p:nvPicPr>
        <p:blipFill>
          <a:blip r:embed="rId3"/>
          <a:stretch>
            <a:fillRect/>
          </a:stretch>
        </p:blipFill>
        <p:spPr>
          <a:xfrm>
            <a:off x="6730177" y="812085"/>
            <a:ext cx="4345480" cy="2433469"/>
          </a:xfrm>
          <a:prstGeom prst="rect">
            <a:avLst/>
          </a:prstGeom>
          <a:noFill/>
        </p:spPr>
      </p:pic>
      <p:pic>
        <p:nvPicPr>
          <p:cNvPr id="6" name="Picture 5">
            <a:extLst>
              <a:ext uri="{FF2B5EF4-FFF2-40B4-BE49-F238E27FC236}">
                <a16:creationId xmlns:a16="http://schemas.microsoft.com/office/drawing/2014/main" id="{896F8311-A5D7-DDC1-7AD2-5FFB81324D43}"/>
              </a:ext>
            </a:extLst>
          </p:cNvPr>
          <p:cNvPicPr>
            <a:picLocks noChangeAspect="1"/>
          </p:cNvPicPr>
          <p:nvPr/>
        </p:nvPicPr>
        <p:blipFill>
          <a:blip r:embed="rId4"/>
          <a:stretch>
            <a:fillRect/>
          </a:stretch>
        </p:blipFill>
        <p:spPr>
          <a:xfrm>
            <a:off x="6413938" y="3701170"/>
            <a:ext cx="2237941" cy="2383605"/>
          </a:xfrm>
          <a:prstGeom prst="rect">
            <a:avLst/>
          </a:prstGeom>
          <a:noFill/>
        </p:spPr>
      </p:pic>
      <p:pic>
        <p:nvPicPr>
          <p:cNvPr id="8" name="Picture 7">
            <a:extLst>
              <a:ext uri="{FF2B5EF4-FFF2-40B4-BE49-F238E27FC236}">
                <a16:creationId xmlns:a16="http://schemas.microsoft.com/office/drawing/2014/main" id="{25CFA4DD-BB43-9477-F19C-8380380CB58F}"/>
              </a:ext>
            </a:extLst>
          </p:cNvPr>
          <p:cNvPicPr>
            <a:picLocks noChangeAspect="1"/>
          </p:cNvPicPr>
          <p:nvPr/>
        </p:nvPicPr>
        <p:blipFill>
          <a:blip r:embed="rId5"/>
          <a:stretch>
            <a:fillRect/>
          </a:stretch>
        </p:blipFill>
        <p:spPr>
          <a:xfrm>
            <a:off x="8697055" y="3429000"/>
            <a:ext cx="2694846" cy="2197510"/>
          </a:xfrm>
          <a:prstGeom prst="rect">
            <a:avLst/>
          </a:prstGeom>
          <a:noFill/>
        </p:spPr>
      </p:pic>
      <p:sp>
        <p:nvSpPr>
          <p:cNvPr id="16" name="Date Placeholder 3">
            <a:extLst>
              <a:ext uri="{FF2B5EF4-FFF2-40B4-BE49-F238E27FC236}">
                <a16:creationId xmlns:a16="http://schemas.microsoft.com/office/drawing/2014/main" id="{B4D76AD4-46EF-41EC-95E4-3825DE408BF8}"/>
              </a:ext>
            </a:extLst>
          </p:cNvPr>
          <p:cNvSpPr>
            <a:spLocks noGrp="1"/>
          </p:cNvSpPr>
          <p:nvPr>
            <p:ph type="dt" sz="half" idx="10"/>
          </p:nvPr>
        </p:nvSpPr>
        <p:spPr>
          <a:xfrm>
            <a:off x="795014" y="6342042"/>
            <a:ext cx="2743200" cy="365125"/>
          </a:xfrm>
        </p:spPr>
        <p:txBody>
          <a:bodyPr>
            <a:normAutofit/>
          </a:bodyPr>
          <a:lstStyle/>
          <a:p>
            <a:pPr>
              <a:spcAft>
                <a:spcPts val="600"/>
              </a:spcAft>
            </a:pPr>
            <a:fld id="{2C275286-A74D-4DDC-AAC4-9F1330CE2784}" type="datetime1">
              <a:rPr lang="en-US" smtClean="0"/>
              <a:pPr>
                <a:spcAft>
                  <a:spcPts val="600"/>
                </a:spcAft>
              </a:pPr>
              <a:t>6/4/2023</a:t>
            </a:fld>
            <a:endParaRPr lang="en-US" dirty="0"/>
          </a:p>
        </p:txBody>
      </p:sp>
      <p:sp>
        <p:nvSpPr>
          <p:cNvPr id="18" name="Footer Placeholder 4">
            <a:extLst>
              <a:ext uri="{FF2B5EF4-FFF2-40B4-BE49-F238E27FC236}">
                <a16:creationId xmlns:a16="http://schemas.microsoft.com/office/drawing/2014/main" id="{4C66C5CF-328D-484D-9FF5-E73D0F58EC26}"/>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dirty="0"/>
              <a:t>Tyree Long</a:t>
            </a:r>
          </a:p>
        </p:txBody>
      </p:sp>
      <p:sp>
        <p:nvSpPr>
          <p:cNvPr id="20" name="Slide Number Placeholder 5">
            <a:extLst>
              <a:ext uri="{FF2B5EF4-FFF2-40B4-BE49-F238E27FC236}">
                <a16:creationId xmlns:a16="http://schemas.microsoft.com/office/drawing/2014/main" id="{C08C1309-81A7-4B31-9D5C-F1D2D0AD11E7}"/>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smtClean="0"/>
              <a:pPr>
                <a:spcAft>
                  <a:spcPts val="600"/>
                </a:spcAft>
              </a:pPr>
              <a:t>1</a:t>
            </a:fld>
            <a:endParaRPr lang="en-US" dirty="0"/>
          </a:p>
        </p:txBody>
      </p:sp>
    </p:spTree>
    <p:extLst>
      <p:ext uri="{BB962C8B-B14F-4D97-AF65-F5344CB8AC3E}">
        <p14:creationId xmlns:p14="http://schemas.microsoft.com/office/powerpoint/2010/main" val="229014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3208660" y="243921"/>
            <a:ext cx="5100886" cy="1847208"/>
          </a:xfrm>
        </p:spPr>
        <p:txBody>
          <a:bodyPr anchor="t">
            <a:normAutofit/>
          </a:bodyPr>
          <a:lstStyle/>
          <a:p>
            <a:r>
              <a:rPr lang="en-US" dirty="0"/>
              <a:t>Engagement strategy</a:t>
            </a:r>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1064303" y="2439409"/>
            <a:ext cx="6453264" cy="2548128"/>
          </a:xfrm>
        </p:spPr>
        <p:txBody>
          <a:bodyPr anchor="t">
            <a:normAutofit fontScale="77500" lnSpcReduction="20000"/>
          </a:bodyPr>
          <a:lstStyle/>
          <a:p>
            <a:r>
              <a:rPr lang="en-US" dirty="0"/>
              <a:t>Center activities on community needs</a:t>
            </a:r>
          </a:p>
          <a:p>
            <a:endParaRPr lang="en-US" dirty="0"/>
          </a:p>
          <a:p>
            <a:r>
              <a:rPr lang="en-US" dirty="0"/>
              <a:t>Value Informed Approach</a:t>
            </a:r>
          </a:p>
          <a:p>
            <a:endParaRPr lang="en-US" dirty="0"/>
          </a:p>
          <a:p>
            <a:r>
              <a:rPr lang="en-US" dirty="0"/>
              <a:t>Active listening</a:t>
            </a:r>
          </a:p>
          <a:p>
            <a:endParaRPr lang="en-US" dirty="0"/>
          </a:p>
          <a:p>
            <a:r>
              <a:rPr lang="en-US" dirty="0"/>
              <a:t>Provide a safe space</a:t>
            </a:r>
          </a:p>
          <a:p>
            <a:endParaRPr lang="en-US" dirty="0"/>
          </a:p>
          <a:p>
            <a:endParaRPr lang="en-US" dirty="0"/>
          </a:p>
          <a:p>
            <a:endParaRPr lang="en-US" dirty="0"/>
          </a:p>
        </p:txBody>
      </p:sp>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lstStyle/>
          <a:p>
            <a:pPr>
              <a:spcAft>
                <a:spcPts val="600"/>
              </a:spcAft>
            </a:pPr>
            <a:fld id="{0C7F5783-8A3B-4D6A-A75F-1705639F9541}" type="datetime1">
              <a:rPr lang="en-US" smtClean="0"/>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lstStyle/>
          <a:p>
            <a:pPr>
              <a:spcAft>
                <a:spcPts val="600"/>
              </a:spcAft>
            </a:pPr>
            <a:r>
              <a:rPr lang="en-US" dirty="0"/>
              <a:t>Engagement Strategy</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smtClean="0"/>
              <a:pPr>
                <a:spcAft>
                  <a:spcPts val="600"/>
                </a:spcAft>
              </a:pPr>
              <a:t>10</a:t>
            </a:fld>
            <a:endParaRPr lang="en-US"/>
          </a:p>
        </p:txBody>
      </p:sp>
      <p:pic>
        <p:nvPicPr>
          <p:cNvPr id="4" name="Picture 3">
            <a:extLst>
              <a:ext uri="{FF2B5EF4-FFF2-40B4-BE49-F238E27FC236}">
                <a16:creationId xmlns:a16="http://schemas.microsoft.com/office/drawing/2014/main" id="{FD3A663B-4B9A-E59F-C0BC-57214DE5B5A0}"/>
              </a:ext>
            </a:extLst>
          </p:cNvPr>
          <p:cNvPicPr>
            <a:picLocks noChangeAspect="1"/>
          </p:cNvPicPr>
          <p:nvPr/>
        </p:nvPicPr>
        <p:blipFill>
          <a:blip r:embed="rId3"/>
          <a:stretch>
            <a:fillRect/>
          </a:stretch>
        </p:blipFill>
        <p:spPr>
          <a:xfrm>
            <a:off x="7302392" y="2783541"/>
            <a:ext cx="4566363" cy="3429000"/>
          </a:xfrm>
          <a:prstGeom prst="rect">
            <a:avLst/>
          </a:prstGeom>
        </p:spPr>
      </p:pic>
    </p:spTree>
    <p:extLst>
      <p:ext uri="{BB962C8B-B14F-4D97-AF65-F5344CB8AC3E}">
        <p14:creationId xmlns:p14="http://schemas.microsoft.com/office/powerpoint/2010/main" val="146079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6769633" y="101881"/>
            <a:ext cx="4989953" cy="2908103"/>
          </a:xfrm>
        </p:spPr>
        <p:txBody>
          <a:bodyPr anchor="t">
            <a:normAutofit/>
          </a:bodyPr>
          <a:lstStyle/>
          <a:p>
            <a:r>
              <a:rPr lang="en-US" dirty="0"/>
              <a:t>Secondary research Method</a:t>
            </a:r>
          </a:p>
        </p:txBody>
      </p:sp>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lstStyle/>
          <a:p>
            <a:pPr>
              <a:spcAft>
                <a:spcPts val="600"/>
              </a:spcAft>
            </a:pPr>
            <a:fld id="{0C7F5783-8A3B-4D6A-A75F-1705639F9541}" type="datetime1">
              <a:rPr lang="en-US" smtClean="0"/>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lstStyle/>
          <a:p>
            <a:pPr>
              <a:spcAft>
                <a:spcPts val="600"/>
              </a:spcAft>
            </a:pPr>
            <a:r>
              <a:rPr lang="en-US"/>
              <a:t>Sample Footer Text</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smtClean="0"/>
              <a:pPr>
                <a:spcAft>
                  <a:spcPts val="600"/>
                </a:spcAft>
              </a:pPr>
              <a:t>11</a:t>
            </a:fld>
            <a:endParaRPr lang="en-US"/>
          </a:p>
        </p:txBody>
      </p:sp>
      <p:sp>
        <p:nvSpPr>
          <p:cNvPr id="7" name="Subtitle 6">
            <a:extLst>
              <a:ext uri="{FF2B5EF4-FFF2-40B4-BE49-F238E27FC236}">
                <a16:creationId xmlns:a16="http://schemas.microsoft.com/office/drawing/2014/main" id="{8C8F18C3-F641-2753-FA25-05B379F9E3E6}"/>
              </a:ext>
            </a:extLst>
          </p:cNvPr>
          <p:cNvSpPr>
            <a:spLocks noGrp="1"/>
          </p:cNvSpPr>
          <p:nvPr>
            <p:ph type="subTitle" idx="1"/>
          </p:nvPr>
        </p:nvSpPr>
        <p:spPr>
          <a:xfrm>
            <a:off x="622406" y="1214078"/>
            <a:ext cx="6147227" cy="5048410"/>
          </a:xfrm>
        </p:spPr>
        <p:txBody>
          <a:bodyPr>
            <a:normAutofit fontScale="77500" lnSpcReduction="20000"/>
          </a:bodyPr>
          <a:lstStyle/>
          <a:p>
            <a:r>
              <a:rPr lang="en-US" sz="1700" dirty="0"/>
              <a:t>Formative research</a:t>
            </a:r>
          </a:p>
          <a:p>
            <a:pPr marL="285750" indent="-285750">
              <a:buFont typeface="Arial" panose="020B0604020202020204" pitchFamily="34" charset="0"/>
              <a:buChar char="•"/>
            </a:pPr>
            <a:r>
              <a:rPr lang="en-US" b="0" cap="none" dirty="0">
                <a:latin typeface="Arial" panose="020B0604020202020204" pitchFamily="34" charset="0"/>
                <a:cs typeface="Arial" panose="020B0604020202020204" pitchFamily="34" charset="0"/>
              </a:rPr>
              <a:t>Most of the members of the West African community work in the hotels, food and hospitality industries, hair salons, and rideshare (1)</a:t>
            </a:r>
          </a:p>
          <a:p>
            <a:pPr marL="285750" indent="-285750">
              <a:buFont typeface="Arial" panose="020B0604020202020204" pitchFamily="34" charset="0"/>
              <a:buChar char="•"/>
            </a:pPr>
            <a:r>
              <a:rPr lang="en-US" b="0" cap="none" dirty="0">
                <a:latin typeface="Arial" panose="020B0604020202020204" pitchFamily="34" charset="0"/>
                <a:cs typeface="Arial" panose="020B0604020202020204" pitchFamily="34" charset="0"/>
              </a:rPr>
              <a:t>Access to first-hand language is limited because most of the West African languages are not written. (1)</a:t>
            </a:r>
          </a:p>
          <a:p>
            <a:pPr marL="285750" indent="-285750">
              <a:buFont typeface="Arial" panose="020B0604020202020204" pitchFamily="34" charset="0"/>
              <a:buChar char="•"/>
            </a:pPr>
            <a:endParaRPr lang="en-US" b="0" cap="none" dirty="0"/>
          </a:p>
          <a:p>
            <a:r>
              <a:rPr lang="en-US" sz="1700" dirty="0"/>
              <a:t>Quantitative data</a:t>
            </a:r>
          </a:p>
          <a:p>
            <a:pPr marL="285750" indent="-285750">
              <a:buFont typeface="Arial" panose="020B0604020202020204" pitchFamily="34" charset="0"/>
              <a:buChar char="•"/>
            </a:pPr>
            <a:r>
              <a:rPr lang="en-US" sz="1600" b="0" i="0" u="none" strike="noStrike" dirty="0">
                <a:solidFill>
                  <a:srgbClr val="374151"/>
                </a:solidFill>
                <a:effectLst/>
                <a:latin typeface="Arial" panose="020B0604020202020204" pitchFamily="34" charset="0"/>
              </a:rPr>
              <a:t>402.5 Emergency Department visits for nonfatal physical assault injuries per 100,000 in 2020 (2)</a:t>
            </a:r>
          </a:p>
          <a:p>
            <a:pPr marL="285750" indent="-285750">
              <a:buFont typeface="Arial" panose="020B0604020202020204" pitchFamily="34" charset="0"/>
              <a:buChar char="•"/>
            </a:pPr>
            <a:r>
              <a:rPr lang="en-US" b="0" cap="none" dirty="0">
                <a:latin typeface="Arial" panose="020B0604020202020204" pitchFamily="34" charset="0"/>
                <a:cs typeface="Arial" panose="020B0604020202020204" pitchFamily="34" charset="0"/>
              </a:rPr>
              <a:t>Over 43 million women and about 38 million men experienced psychological aggression by an intimate partner in their lifetime (3)</a:t>
            </a:r>
          </a:p>
          <a:p>
            <a:endParaRPr lang="en-US" b="0"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AA41655-C62D-03CC-16E2-BDB3FD916684}"/>
              </a:ext>
            </a:extLst>
          </p:cNvPr>
          <p:cNvPicPr>
            <a:picLocks noChangeAspect="1"/>
          </p:cNvPicPr>
          <p:nvPr/>
        </p:nvPicPr>
        <p:blipFill>
          <a:blip r:embed="rId3"/>
          <a:stretch>
            <a:fillRect/>
          </a:stretch>
        </p:blipFill>
        <p:spPr>
          <a:xfrm>
            <a:off x="6595689" y="2704325"/>
            <a:ext cx="5337841" cy="3637717"/>
          </a:xfrm>
          <a:prstGeom prst="rect">
            <a:avLst/>
          </a:prstGeom>
        </p:spPr>
      </p:pic>
    </p:spTree>
    <p:extLst>
      <p:ext uri="{BB962C8B-B14F-4D97-AF65-F5344CB8AC3E}">
        <p14:creationId xmlns:p14="http://schemas.microsoft.com/office/powerpoint/2010/main" val="301765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D300C-3D8D-4939-1C6E-E526BDBFFEFF}"/>
              </a:ext>
            </a:extLst>
          </p:cNvPr>
          <p:cNvPicPr>
            <a:picLocks noChangeAspect="1"/>
          </p:cNvPicPr>
          <p:nvPr/>
        </p:nvPicPr>
        <p:blipFill rotWithShape="1">
          <a:blip r:embed="rId3"/>
          <a:srcRect r="1" b="751"/>
          <a:stretch/>
        </p:blipFill>
        <p:spPr>
          <a:xfrm>
            <a:off x="6226738" y="3263530"/>
            <a:ext cx="3151759" cy="3151759"/>
          </a:xfrm>
          <a:custGeom>
            <a:avLst/>
            <a:gdLst/>
            <a:ahLst/>
            <a:cxnLst/>
            <a:rect l="l" t="t" r="r" b="b"/>
            <a:pathLst>
              <a:path w="3446408" h="3446408">
                <a:moveTo>
                  <a:pt x="1723204" y="0"/>
                </a:moveTo>
                <a:cubicBezTo>
                  <a:pt x="2674903" y="0"/>
                  <a:pt x="3446408" y="771505"/>
                  <a:pt x="3446408" y="1723204"/>
                </a:cubicBezTo>
                <a:cubicBezTo>
                  <a:pt x="3446408" y="2674903"/>
                  <a:pt x="2674903" y="3446408"/>
                  <a:pt x="1723204" y="3446408"/>
                </a:cubicBezTo>
                <a:cubicBezTo>
                  <a:pt x="771505" y="3446408"/>
                  <a:pt x="0" y="2674903"/>
                  <a:pt x="0" y="1723204"/>
                </a:cubicBezTo>
                <a:cubicBezTo>
                  <a:pt x="0" y="771505"/>
                  <a:pt x="771505" y="0"/>
                  <a:pt x="1723204" y="0"/>
                </a:cubicBezTo>
                <a:close/>
              </a:path>
            </a:pathLst>
          </a:custGeom>
          <a:noFill/>
        </p:spPr>
      </p:pic>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795014" y="1446306"/>
            <a:ext cx="5637983" cy="2088945"/>
          </a:xfrm>
        </p:spPr>
        <p:txBody>
          <a:bodyPr anchor="t">
            <a:normAutofit/>
          </a:bodyPr>
          <a:lstStyle/>
          <a:p>
            <a:pPr>
              <a:lnSpc>
                <a:spcPct val="120000"/>
              </a:lnSpc>
            </a:pPr>
            <a:r>
              <a:rPr lang="en-US" dirty="0"/>
              <a:t>Primary data collection Plan</a:t>
            </a:r>
            <a:endParaRPr lang="en-US"/>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676214" y="4039977"/>
            <a:ext cx="5637983" cy="2183841"/>
          </a:xfrm>
        </p:spPr>
        <p:txBody>
          <a:bodyPr>
            <a:normAutofit/>
          </a:bodyPr>
          <a:lstStyle/>
          <a:p>
            <a:r>
              <a:rPr lang="en-US" dirty="0"/>
              <a:t>Informant Interview </a:t>
            </a:r>
          </a:p>
          <a:p>
            <a:pPr marL="285750" indent="-285750">
              <a:buFont typeface="Arial" panose="020B0604020202020204" pitchFamily="34" charset="0"/>
              <a:buChar char="•"/>
            </a:pPr>
            <a:r>
              <a:rPr lang="en-US" b="0" cap="none" dirty="0"/>
              <a:t>Process of grant writing</a:t>
            </a:r>
          </a:p>
          <a:p>
            <a:pPr marL="285750" indent="-285750">
              <a:buFont typeface="Arial" panose="020B0604020202020204" pitchFamily="34" charset="0"/>
              <a:buChar char="•"/>
            </a:pPr>
            <a:r>
              <a:rPr lang="en-US" b="0" cap="none" dirty="0"/>
              <a:t>Frustration</a:t>
            </a:r>
          </a:p>
          <a:p>
            <a:pPr marL="285750" indent="-285750">
              <a:buFont typeface="Arial" panose="020B0604020202020204" pitchFamily="34" charset="0"/>
              <a:buChar char="•"/>
            </a:pPr>
            <a:r>
              <a:rPr lang="en-US" b="0" cap="none" dirty="0"/>
              <a:t>“Improper Identification of domestic violence” -</a:t>
            </a:r>
            <a:r>
              <a:rPr lang="en-US" b="0" cap="none" dirty="0" err="1"/>
              <a:t>Ousman</a:t>
            </a:r>
            <a:endParaRPr lang="en-US" b="0" cap="non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E633D439-E84F-2037-74B0-B8560D7BBB8C}"/>
              </a:ext>
            </a:extLst>
          </p:cNvPr>
          <p:cNvPicPr>
            <a:picLocks noChangeAspect="1"/>
          </p:cNvPicPr>
          <p:nvPr/>
        </p:nvPicPr>
        <p:blipFill rotWithShape="1">
          <a:blip r:embed="rId4"/>
          <a:srcRect l="15244" r="1420" b="-3"/>
          <a:stretch/>
        </p:blipFill>
        <p:spPr>
          <a:xfrm>
            <a:off x="8389048" y="485374"/>
            <a:ext cx="3151759" cy="3151759"/>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noFill/>
          <a:effectLst/>
        </p:spPr>
      </p:pic>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normAutofit/>
          </a:bodyPr>
          <a:lstStyle/>
          <a:p>
            <a:pPr>
              <a:spcAft>
                <a:spcPts val="600"/>
              </a:spcAft>
            </a:pPr>
            <a:fld id="{0C7F5783-8A3B-4D6A-A75F-1705639F9541}" type="datetime1">
              <a:rPr lang="en-US" smtClean="0"/>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a:t>Sample Footer Text</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a:solidFill>
                  <a:srgbClr val="000000"/>
                </a:solidFill>
              </a:rPr>
              <a:pPr>
                <a:spcAft>
                  <a:spcPts val="600"/>
                </a:spcAft>
              </a:pPr>
              <a:t>12</a:t>
            </a:fld>
            <a:endParaRPr lang="en-US">
              <a:solidFill>
                <a:srgbClr val="000000"/>
              </a:solidFill>
            </a:endParaRPr>
          </a:p>
        </p:txBody>
      </p:sp>
      <p:sp>
        <p:nvSpPr>
          <p:cNvPr id="8" name="TextBox 7">
            <a:extLst>
              <a:ext uri="{FF2B5EF4-FFF2-40B4-BE49-F238E27FC236}">
                <a16:creationId xmlns:a16="http://schemas.microsoft.com/office/drawing/2014/main" id="{E209FC3B-50FD-FD39-6AB3-A9D4B3742A11}"/>
              </a:ext>
            </a:extLst>
          </p:cNvPr>
          <p:cNvSpPr txBox="1"/>
          <p:nvPr/>
        </p:nvSpPr>
        <p:spPr>
          <a:xfrm>
            <a:off x="9431264" y="4255214"/>
            <a:ext cx="2797824" cy="2174954"/>
          </a:xfrm>
          <a:prstGeom prst="rect">
            <a:avLst/>
          </a:prstGeom>
          <a:noFill/>
        </p:spPr>
        <p:txBody>
          <a:bodyPr wrap="square">
            <a:spAutoFit/>
          </a:bodyPr>
          <a:lstStyle/>
          <a:p>
            <a:pPr rtl="0">
              <a:spcBef>
                <a:spcPts val="1600"/>
              </a:spcBef>
              <a:spcAft>
                <a:spcPts val="400"/>
              </a:spcAft>
            </a:pPr>
            <a:r>
              <a:rPr lang="en-US" sz="2400" b="0" i="0" u="none" strike="noStrike" dirty="0">
                <a:solidFill>
                  <a:srgbClr val="434343"/>
                </a:solidFill>
                <a:effectLst/>
                <a:latin typeface="Arial" panose="020B0604020202020204" pitchFamily="34" charset="0"/>
              </a:rPr>
              <a:t>Patience </a:t>
            </a:r>
            <a:endParaRPr lang="en-US" b="1"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MPH student</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Experience: </a:t>
            </a:r>
            <a:r>
              <a:rPr lang="en-US" dirty="0">
                <a:solidFill>
                  <a:srgbClr val="000000"/>
                </a:solidFill>
                <a:latin typeface="Times New Roman" panose="02020603050405020304" pitchFamily="18" charset="0"/>
              </a:rPr>
              <a:t>Intern for</a:t>
            </a:r>
            <a:r>
              <a:rPr lang="en-US" sz="1800" b="0" i="0" u="none" strike="noStrike" dirty="0">
                <a:solidFill>
                  <a:srgbClr val="000000"/>
                </a:solidFill>
                <a:effectLst/>
                <a:latin typeface="Times New Roman" panose="02020603050405020304" pitchFamily="18" charset="0"/>
              </a:rPr>
              <a:t> Domestic Violence Program  at WAWAC</a:t>
            </a:r>
            <a:endParaRPr lang="en-US" b="0" dirty="0">
              <a:effectLst/>
            </a:endParaRPr>
          </a:p>
          <a:p>
            <a:br>
              <a:rPr lang="en-US" dirty="0"/>
            </a:br>
            <a:endParaRPr lang="en-US" dirty="0"/>
          </a:p>
        </p:txBody>
      </p:sp>
      <p:sp>
        <p:nvSpPr>
          <p:cNvPr id="10" name="TextBox 9">
            <a:extLst>
              <a:ext uri="{FF2B5EF4-FFF2-40B4-BE49-F238E27FC236}">
                <a16:creationId xmlns:a16="http://schemas.microsoft.com/office/drawing/2014/main" id="{69F6C803-EE12-2071-5041-51B27D838C68}"/>
              </a:ext>
            </a:extLst>
          </p:cNvPr>
          <p:cNvSpPr txBox="1"/>
          <p:nvPr/>
        </p:nvSpPr>
        <p:spPr>
          <a:xfrm>
            <a:off x="6318210" y="941579"/>
            <a:ext cx="2165062" cy="1015663"/>
          </a:xfrm>
          <a:prstGeom prst="rect">
            <a:avLst/>
          </a:prstGeom>
          <a:noFill/>
        </p:spPr>
        <p:txBody>
          <a:bodyPr wrap="square">
            <a:spAutoFit/>
          </a:bodyPr>
          <a:lstStyle/>
          <a:p>
            <a:r>
              <a:rPr lang="en-US" sz="2400" i="0" u="none" strike="noStrike" dirty="0" err="1">
                <a:solidFill>
                  <a:srgbClr val="434343"/>
                </a:solidFill>
                <a:effectLst/>
                <a:latin typeface="Arial" panose="020B0604020202020204" pitchFamily="34" charset="0"/>
              </a:rPr>
              <a:t>Ousman</a:t>
            </a:r>
            <a:r>
              <a:rPr lang="en-US" sz="2400" i="0" u="none" strike="noStrike" dirty="0">
                <a:solidFill>
                  <a:srgbClr val="434343"/>
                </a:solidFill>
                <a:effectLst/>
                <a:latin typeface="Arial" panose="020B0604020202020204" pitchFamily="34" charset="0"/>
              </a:rPr>
              <a:t> </a:t>
            </a:r>
            <a:r>
              <a:rPr lang="en-US" sz="2400" i="0" u="none" strike="noStrike" dirty="0" err="1">
                <a:solidFill>
                  <a:srgbClr val="434343"/>
                </a:solidFill>
                <a:effectLst/>
                <a:latin typeface="Arial" panose="020B0604020202020204" pitchFamily="34" charset="0"/>
              </a:rPr>
              <a:t>Jarju</a:t>
            </a:r>
            <a:endParaRPr lang="en-US" sz="1800" b="1" i="0" u="none" strike="noStrike" dirty="0">
              <a:solidFill>
                <a:srgbClr val="434343"/>
              </a:solidFill>
              <a:effectLst/>
              <a:latin typeface="Arial" panose="020B0604020202020204" pitchFamily="34" charset="0"/>
            </a:endParaRPr>
          </a:p>
          <a:p>
            <a:r>
              <a:rPr lang="en-US" dirty="0">
                <a:solidFill>
                  <a:srgbClr val="434343"/>
                </a:solidFill>
                <a:latin typeface="Arial" panose="020B0604020202020204" pitchFamily="34" charset="0"/>
              </a:rPr>
              <a:t>WAWAC Director</a:t>
            </a:r>
          </a:p>
          <a:p>
            <a:endParaRPr lang="en-US" dirty="0"/>
          </a:p>
        </p:txBody>
      </p:sp>
    </p:spTree>
    <p:extLst>
      <p:ext uri="{BB962C8B-B14F-4D97-AF65-F5344CB8AC3E}">
        <p14:creationId xmlns:p14="http://schemas.microsoft.com/office/powerpoint/2010/main" val="1629753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795013" y="150833"/>
            <a:ext cx="7074823" cy="823773"/>
          </a:xfrm>
        </p:spPr>
        <p:txBody>
          <a:bodyPr anchor="t">
            <a:normAutofit fontScale="90000"/>
          </a:bodyPr>
          <a:lstStyle/>
          <a:p>
            <a:r>
              <a:rPr lang="en-US" dirty="0"/>
              <a:t>Ecological Model </a:t>
            </a:r>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1028559" y="1016789"/>
            <a:ext cx="2276110" cy="686823"/>
          </a:xfrm>
        </p:spPr>
        <p:txBody>
          <a:bodyPr anchor="t">
            <a:normAutofit/>
          </a:bodyPr>
          <a:lstStyle/>
          <a:p>
            <a:r>
              <a:rPr lang="en-US" sz="1800" cap="none" dirty="0">
                <a:solidFill>
                  <a:srgbClr val="FFC000"/>
                </a:solidFill>
              </a:rPr>
              <a:t>Individual</a:t>
            </a:r>
            <a:r>
              <a:rPr lang="en-US" cap="none" dirty="0"/>
              <a:t> </a:t>
            </a:r>
          </a:p>
          <a:p>
            <a:endParaRPr lang="en-US" cap="none" dirty="0"/>
          </a:p>
          <a:p>
            <a:endParaRPr lang="en-US" cap="none" dirty="0"/>
          </a:p>
          <a:p>
            <a:endParaRPr lang="en-US" dirty="0"/>
          </a:p>
        </p:txBody>
      </p:sp>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lstStyle/>
          <a:p>
            <a:pPr>
              <a:spcAft>
                <a:spcPts val="600"/>
              </a:spcAft>
            </a:pPr>
            <a:fld id="{0C7F5783-8A3B-4D6A-A75F-1705639F9541}" type="datetime1">
              <a:rPr lang="en-US" smtClean="0"/>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lstStyle/>
          <a:p>
            <a:pPr>
              <a:spcAft>
                <a:spcPts val="600"/>
              </a:spcAft>
            </a:pPr>
            <a:r>
              <a:rPr lang="en-US"/>
              <a:t>Sample Footer Text</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smtClean="0"/>
              <a:pPr>
                <a:spcAft>
                  <a:spcPts val="600"/>
                </a:spcAft>
              </a:pPr>
              <a:t>13</a:t>
            </a:fld>
            <a:endParaRPr lang="en-US"/>
          </a:p>
        </p:txBody>
      </p:sp>
      <p:graphicFrame>
        <p:nvGraphicFramePr>
          <p:cNvPr id="8" name="Diagram 7">
            <a:extLst>
              <a:ext uri="{FF2B5EF4-FFF2-40B4-BE49-F238E27FC236}">
                <a16:creationId xmlns:a16="http://schemas.microsoft.com/office/drawing/2014/main" id="{5FCED724-E078-3272-2EB0-9209C4646603}"/>
              </a:ext>
            </a:extLst>
          </p:cNvPr>
          <p:cNvGraphicFramePr/>
          <p:nvPr>
            <p:extLst>
              <p:ext uri="{D42A27DB-BD31-4B8C-83A1-F6EECF244321}">
                <p14:modId xmlns:p14="http://schemas.microsoft.com/office/powerpoint/2010/main" val="3200690540"/>
              </p:ext>
            </p:extLst>
          </p:nvPr>
        </p:nvGraphicFramePr>
        <p:xfrm>
          <a:off x="6982854" y="16618"/>
          <a:ext cx="4541587" cy="2292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B69100F-5A74-242A-5EB9-0BD3712E03DE}"/>
              </a:ext>
            </a:extLst>
          </p:cNvPr>
          <p:cNvSpPr txBox="1"/>
          <p:nvPr/>
        </p:nvSpPr>
        <p:spPr>
          <a:xfrm>
            <a:off x="519927" y="3797198"/>
            <a:ext cx="2435901" cy="369332"/>
          </a:xfrm>
          <a:prstGeom prst="rect">
            <a:avLst/>
          </a:prstGeom>
          <a:noFill/>
        </p:spPr>
        <p:txBody>
          <a:bodyPr wrap="square" rtlCol="0">
            <a:spAutoFit/>
          </a:bodyPr>
          <a:lstStyle/>
          <a:p>
            <a:r>
              <a:rPr lang="en-US" b="1" dirty="0">
                <a:solidFill>
                  <a:srgbClr val="00B050"/>
                </a:solidFill>
              </a:rPr>
              <a:t>Relationship</a:t>
            </a:r>
          </a:p>
        </p:txBody>
      </p:sp>
      <p:sp>
        <p:nvSpPr>
          <p:cNvPr id="11" name="TextBox 10">
            <a:extLst>
              <a:ext uri="{FF2B5EF4-FFF2-40B4-BE49-F238E27FC236}">
                <a16:creationId xmlns:a16="http://schemas.microsoft.com/office/drawing/2014/main" id="{31582A26-00F3-843E-BFAE-A061359B1660}"/>
              </a:ext>
            </a:extLst>
          </p:cNvPr>
          <p:cNvSpPr txBox="1"/>
          <p:nvPr/>
        </p:nvSpPr>
        <p:spPr>
          <a:xfrm>
            <a:off x="5801874" y="1900453"/>
            <a:ext cx="1753849" cy="369332"/>
          </a:xfrm>
          <a:prstGeom prst="rect">
            <a:avLst/>
          </a:prstGeom>
          <a:noFill/>
        </p:spPr>
        <p:txBody>
          <a:bodyPr wrap="square" rtlCol="0">
            <a:spAutoFit/>
          </a:bodyPr>
          <a:lstStyle/>
          <a:p>
            <a:r>
              <a:rPr lang="en-US" b="1" dirty="0"/>
              <a:t>Community</a:t>
            </a:r>
          </a:p>
        </p:txBody>
      </p:sp>
      <p:sp>
        <p:nvSpPr>
          <p:cNvPr id="12" name="TextBox 11">
            <a:extLst>
              <a:ext uri="{FF2B5EF4-FFF2-40B4-BE49-F238E27FC236}">
                <a16:creationId xmlns:a16="http://schemas.microsoft.com/office/drawing/2014/main" id="{4248D3D3-C6AC-2F2C-B75C-AEB829CB9378}"/>
              </a:ext>
            </a:extLst>
          </p:cNvPr>
          <p:cNvSpPr txBox="1"/>
          <p:nvPr/>
        </p:nvSpPr>
        <p:spPr>
          <a:xfrm>
            <a:off x="6678799" y="4277443"/>
            <a:ext cx="2608289" cy="369332"/>
          </a:xfrm>
          <a:prstGeom prst="rect">
            <a:avLst/>
          </a:prstGeom>
          <a:noFill/>
        </p:spPr>
        <p:txBody>
          <a:bodyPr wrap="square" rtlCol="0">
            <a:spAutoFit/>
          </a:bodyPr>
          <a:lstStyle/>
          <a:p>
            <a:r>
              <a:rPr lang="en-US" b="1" dirty="0">
                <a:solidFill>
                  <a:srgbClr val="FF0000"/>
                </a:solidFill>
              </a:rPr>
              <a:t>Societal</a:t>
            </a:r>
          </a:p>
        </p:txBody>
      </p:sp>
      <p:pic>
        <p:nvPicPr>
          <p:cNvPr id="14" name="Picture 13">
            <a:extLst>
              <a:ext uri="{FF2B5EF4-FFF2-40B4-BE49-F238E27FC236}">
                <a16:creationId xmlns:a16="http://schemas.microsoft.com/office/drawing/2014/main" id="{B112578E-9BA3-ECA2-698E-341A1E2F7ACA}"/>
              </a:ext>
            </a:extLst>
          </p:cNvPr>
          <p:cNvPicPr>
            <a:picLocks noChangeAspect="1"/>
          </p:cNvPicPr>
          <p:nvPr/>
        </p:nvPicPr>
        <p:blipFill>
          <a:blip r:embed="rId7"/>
          <a:stretch>
            <a:fillRect/>
          </a:stretch>
        </p:blipFill>
        <p:spPr>
          <a:xfrm>
            <a:off x="671761" y="1311639"/>
            <a:ext cx="4568134" cy="2292502"/>
          </a:xfrm>
          <a:prstGeom prst="rect">
            <a:avLst/>
          </a:prstGeom>
        </p:spPr>
      </p:pic>
      <p:pic>
        <p:nvPicPr>
          <p:cNvPr id="17" name="Picture 16">
            <a:extLst>
              <a:ext uri="{FF2B5EF4-FFF2-40B4-BE49-F238E27FC236}">
                <a16:creationId xmlns:a16="http://schemas.microsoft.com/office/drawing/2014/main" id="{5B37D455-9CDE-89CA-1C61-A6975A0A2EEF}"/>
              </a:ext>
            </a:extLst>
          </p:cNvPr>
          <p:cNvPicPr>
            <a:picLocks noChangeAspect="1"/>
          </p:cNvPicPr>
          <p:nvPr/>
        </p:nvPicPr>
        <p:blipFill>
          <a:blip r:embed="rId8"/>
          <a:stretch>
            <a:fillRect/>
          </a:stretch>
        </p:blipFill>
        <p:spPr>
          <a:xfrm>
            <a:off x="81959" y="4078769"/>
            <a:ext cx="4849805" cy="2237232"/>
          </a:xfrm>
          <a:prstGeom prst="rect">
            <a:avLst/>
          </a:prstGeom>
        </p:spPr>
      </p:pic>
      <p:pic>
        <p:nvPicPr>
          <p:cNvPr id="21" name="Picture 20">
            <a:extLst>
              <a:ext uri="{FF2B5EF4-FFF2-40B4-BE49-F238E27FC236}">
                <a16:creationId xmlns:a16="http://schemas.microsoft.com/office/drawing/2014/main" id="{927A54DA-F919-7F12-AB1C-698D42F14DC9}"/>
              </a:ext>
            </a:extLst>
          </p:cNvPr>
          <p:cNvPicPr>
            <a:picLocks noChangeAspect="1"/>
          </p:cNvPicPr>
          <p:nvPr/>
        </p:nvPicPr>
        <p:blipFill>
          <a:blip r:embed="rId9"/>
          <a:stretch>
            <a:fillRect/>
          </a:stretch>
        </p:blipFill>
        <p:spPr>
          <a:xfrm>
            <a:off x="5285249" y="2342937"/>
            <a:ext cx="5494382" cy="1813560"/>
          </a:xfrm>
          <a:prstGeom prst="rect">
            <a:avLst/>
          </a:prstGeom>
        </p:spPr>
      </p:pic>
      <p:pic>
        <p:nvPicPr>
          <p:cNvPr id="23" name="Picture 22">
            <a:extLst>
              <a:ext uri="{FF2B5EF4-FFF2-40B4-BE49-F238E27FC236}">
                <a16:creationId xmlns:a16="http://schemas.microsoft.com/office/drawing/2014/main" id="{DEAF9C3C-90AB-EC7C-04A3-F6659E3F74A1}"/>
              </a:ext>
            </a:extLst>
          </p:cNvPr>
          <p:cNvPicPr>
            <a:picLocks noChangeAspect="1"/>
          </p:cNvPicPr>
          <p:nvPr/>
        </p:nvPicPr>
        <p:blipFill>
          <a:blip r:embed="rId10"/>
          <a:stretch>
            <a:fillRect/>
          </a:stretch>
        </p:blipFill>
        <p:spPr>
          <a:xfrm>
            <a:off x="5285249" y="4556574"/>
            <a:ext cx="5942076" cy="1886712"/>
          </a:xfrm>
          <a:prstGeom prst="rect">
            <a:avLst/>
          </a:prstGeom>
        </p:spPr>
      </p:pic>
      <p:sp>
        <p:nvSpPr>
          <p:cNvPr id="24" name="Rectangle 23">
            <a:extLst>
              <a:ext uri="{FF2B5EF4-FFF2-40B4-BE49-F238E27FC236}">
                <a16:creationId xmlns:a16="http://schemas.microsoft.com/office/drawing/2014/main" id="{24990019-E961-93C4-7664-BC8BD92F4A28}"/>
              </a:ext>
            </a:extLst>
          </p:cNvPr>
          <p:cNvSpPr/>
          <p:nvPr/>
        </p:nvSpPr>
        <p:spPr>
          <a:xfrm>
            <a:off x="795014" y="1408762"/>
            <a:ext cx="4444881" cy="219537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96169C4-7348-9AE3-1907-49C8132C2DB5}"/>
              </a:ext>
            </a:extLst>
          </p:cNvPr>
          <p:cNvSpPr/>
          <p:nvPr/>
        </p:nvSpPr>
        <p:spPr>
          <a:xfrm>
            <a:off x="209862" y="4120622"/>
            <a:ext cx="4721902" cy="219537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BABBDE-C037-A090-7611-43974A5C1225}"/>
              </a:ext>
            </a:extLst>
          </p:cNvPr>
          <p:cNvSpPr/>
          <p:nvPr/>
        </p:nvSpPr>
        <p:spPr>
          <a:xfrm>
            <a:off x="5363148" y="2342937"/>
            <a:ext cx="5327164" cy="1912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7811806-1C7F-1970-61D2-699A88B1A24C}"/>
              </a:ext>
            </a:extLst>
          </p:cNvPr>
          <p:cNvSpPr txBox="1"/>
          <p:nvPr/>
        </p:nvSpPr>
        <p:spPr>
          <a:xfrm>
            <a:off x="5363148" y="4669464"/>
            <a:ext cx="5942077" cy="1633242"/>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0307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C2815-A74F-F289-DB3E-193A92DB2CDC}"/>
              </a:ext>
            </a:extLst>
          </p:cNvPr>
          <p:cNvSpPr>
            <a:spLocks noGrp="1"/>
          </p:cNvSpPr>
          <p:nvPr>
            <p:ph type="title"/>
          </p:nvPr>
        </p:nvSpPr>
        <p:spPr/>
        <p:txBody>
          <a:bodyPr/>
          <a:lstStyle/>
          <a:p>
            <a:r>
              <a:rPr lang="en-US" dirty="0"/>
              <a:t>Action Plan</a:t>
            </a:r>
          </a:p>
        </p:txBody>
      </p:sp>
      <p:graphicFrame>
        <p:nvGraphicFramePr>
          <p:cNvPr id="13" name="Object 12">
            <a:extLst>
              <a:ext uri="{FF2B5EF4-FFF2-40B4-BE49-F238E27FC236}">
                <a16:creationId xmlns:a16="http://schemas.microsoft.com/office/drawing/2014/main" id="{C2F1AA92-E8BB-34CF-FAAD-1197696AD593}"/>
              </a:ext>
            </a:extLst>
          </p:cNvPr>
          <p:cNvGraphicFramePr>
            <a:graphicFrameLocks noChangeAspect="1"/>
          </p:cNvGraphicFramePr>
          <p:nvPr>
            <p:extLst>
              <p:ext uri="{D42A27DB-BD31-4B8C-83A1-F6EECF244321}">
                <p14:modId xmlns:p14="http://schemas.microsoft.com/office/powerpoint/2010/main" val="4074844507"/>
              </p:ext>
            </p:extLst>
          </p:nvPr>
        </p:nvGraphicFramePr>
        <p:xfrm>
          <a:off x="300867" y="1808986"/>
          <a:ext cx="11338560" cy="4414833"/>
        </p:xfrm>
        <a:graphic>
          <a:graphicData uri="http://schemas.openxmlformats.org/presentationml/2006/ole">
            <mc:AlternateContent xmlns:mc="http://schemas.openxmlformats.org/markup-compatibility/2006">
              <mc:Choice xmlns:v="urn:schemas-microsoft-com:vml" Requires="v">
                <p:oleObj name="Worksheet" r:id="rId3" imgW="12339599" imgH="3105154" progId="Excel.Sheet.12">
                  <p:embed/>
                </p:oleObj>
              </mc:Choice>
              <mc:Fallback>
                <p:oleObj name="Worksheet" r:id="rId3" imgW="12339599" imgH="3105154" progId="Excel.Sheet.12">
                  <p:embed/>
                  <p:pic>
                    <p:nvPicPr>
                      <p:cNvPr id="0" name=""/>
                      <p:cNvPicPr/>
                      <p:nvPr/>
                    </p:nvPicPr>
                    <p:blipFill>
                      <a:blip r:embed="rId4"/>
                      <a:stretch>
                        <a:fillRect/>
                      </a:stretch>
                    </p:blipFill>
                    <p:spPr>
                      <a:xfrm>
                        <a:off x="300867" y="1808986"/>
                        <a:ext cx="11338560" cy="4414833"/>
                      </a:xfrm>
                      <a:prstGeom prst="rect">
                        <a:avLst/>
                      </a:prstGeom>
                    </p:spPr>
                  </p:pic>
                </p:oleObj>
              </mc:Fallback>
            </mc:AlternateContent>
          </a:graphicData>
        </a:graphic>
      </p:graphicFrame>
    </p:spTree>
    <p:extLst>
      <p:ext uri="{BB962C8B-B14F-4D97-AF65-F5344CB8AC3E}">
        <p14:creationId xmlns:p14="http://schemas.microsoft.com/office/powerpoint/2010/main" val="144240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0D3A-AD04-5F65-7243-AAC5C21FE1AC}"/>
              </a:ext>
            </a:extLst>
          </p:cNvPr>
          <p:cNvSpPr>
            <a:spLocks noGrp="1"/>
          </p:cNvSpPr>
          <p:nvPr>
            <p:ph type="title"/>
          </p:nvPr>
        </p:nvSpPr>
        <p:spPr/>
        <p:txBody>
          <a:bodyPr/>
          <a:lstStyle/>
          <a:p>
            <a:r>
              <a:rPr lang="en-US" dirty="0"/>
              <a:t>Dissemination of Findings</a:t>
            </a:r>
          </a:p>
        </p:txBody>
      </p:sp>
      <p:sp>
        <p:nvSpPr>
          <p:cNvPr id="3" name="Content Placeholder 2">
            <a:extLst>
              <a:ext uri="{FF2B5EF4-FFF2-40B4-BE49-F238E27FC236}">
                <a16:creationId xmlns:a16="http://schemas.microsoft.com/office/drawing/2014/main" id="{191D24DD-D670-AB87-FBF0-1B2532DDD3E1}"/>
              </a:ext>
            </a:extLst>
          </p:cNvPr>
          <p:cNvSpPr>
            <a:spLocks noGrp="1"/>
          </p:cNvSpPr>
          <p:nvPr>
            <p:ph idx="1"/>
          </p:nvPr>
        </p:nvSpPr>
        <p:spPr/>
        <p:txBody>
          <a:bodyPr/>
          <a:lstStyle/>
          <a:p>
            <a:r>
              <a:rPr lang="en-US" dirty="0"/>
              <a:t>Present findings to local community groups and stakeholders in mosques , community centers, and town halls Bi-annually</a:t>
            </a:r>
          </a:p>
          <a:p>
            <a:r>
              <a:rPr lang="en-US" dirty="0"/>
              <a:t>Host press events to summarize findings and progress of the plan quarterly to stakeholders.</a:t>
            </a:r>
          </a:p>
          <a:p>
            <a:r>
              <a:rPr lang="en-US" dirty="0"/>
              <a:t>Conduct monthly check-ins with partners and community collaborators.</a:t>
            </a:r>
          </a:p>
          <a:p>
            <a:endParaRPr lang="en-US" dirty="0"/>
          </a:p>
          <a:p>
            <a:endParaRPr lang="en-US" dirty="0"/>
          </a:p>
          <a:p>
            <a:endParaRPr lang="en-US" dirty="0"/>
          </a:p>
        </p:txBody>
      </p:sp>
    </p:spTree>
    <p:extLst>
      <p:ext uri="{BB962C8B-B14F-4D97-AF65-F5344CB8AC3E}">
        <p14:creationId xmlns:p14="http://schemas.microsoft.com/office/powerpoint/2010/main" val="3972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179DBC87-0EAC-6D9A-EB19-8E21D2915F29}"/>
              </a:ext>
            </a:extLst>
          </p:cNvPr>
          <p:cNvPicPr>
            <a:picLocks noChangeAspect="1"/>
          </p:cNvPicPr>
          <p:nvPr/>
        </p:nvPicPr>
        <p:blipFill rotWithShape="1">
          <a:blip r:embed="rId2">
            <a:alphaModFix amt="50000"/>
          </a:blip>
          <a:srcRect t="7865" b="7865"/>
          <a:stretch/>
        </p:blipFill>
        <p:spPr>
          <a:xfrm>
            <a:off x="21" y="0"/>
            <a:ext cx="12191979" cy="6857989"/>
          </a:xfrm>
          <a:prstGeom prst="rect">
            <a:avLst/>
          </a:prstGeom>
          <a:noFill/>
          <a:effectLst/>
        </p:spPr>
      </p:pic>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101729" y="0"/>
            <a:ext cx="7279885" cy="2852928"/>
          </a:xfrm>
        </p:spPr>
        <p:txBody>
          <a:bodyPr>
            <a:normAutofit/>
          </a:bodyPr>
          <a:lstStyle/>
          <a:p>
            <a:pPr algn="r"/>
            <a:r>
              <a:rPr lang="en-US" dirty="0">
                <a:solidFill>
                  <a:srgbClr val="FFFFFF"/>
                </a:solidFill>
              </a:rPr>
              <a:t>Thank You</a:t>
            </a:r>
            <a:br>
              <a:rPr lang="en-US" dirty="0">
                <a:solidFill>
                  <a:srgbClr val="FFFFFF"/>
                </a:solidFill>
              </a:rPr>
            </a:br>
            <a:r>
              <a:rPr lang="en-US" dirty="0">
                <a:solidFill>
                  <a:srgbClr val="FFFFFF"/>
                </a:solidFill>
              </a:rPr>
              <a:t>345 HSERV</a:t>
            </a:r>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376168" y="797224"/>
            <a:ext cx="6902550" cy="929296"/>
          </a:xfrm>
        </p:spPr>
        <p:txBody>
          <a:bodyPr>
            <a:normAutofit/>
          </a:bodyPr>
          <a:lstStyle/>
          <a:p>
            <a:pPr algn="r"/>
            <a:r>
              <a:rPr lang="en-US" dirty="0">
                <a:solidFill>
                  <a:srgbClr val="FFFFFF"/>
                </a:solidFill>
              </a:rPr>
              <a:t>Community Health </a:t>
            </a:r>
            <a:r>
              <a:rPr lang="en-US" dirty="0" err="1">
                <a:solidFill>
                  <a:srgbClr val="FFFFFF"/>
                </a:solidFill>
              </a:rPr>
              <a:t>Assesment</a:t>
            </a:r>
            <a:endParaRPr lang="en-US" dirty="0">
              <a:solidFill>
                <a:srgbClr val="FFFFFF"/>
              </a:solidFill>
            </a:endParaRPr>
          </a:p>
        </p:txBody>
      </p:sp>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normAutofit/>
          </a:bodyPr>
          <a:lstStyle/>
          <a:p>
            <a:pPr>
              <a:spcAft>
                <a:spcPts val="600"/>
              </a:spcAft>
            </a:pPr>
            <a:fld id="{0C7F5783-8A3B-4D6A-A75F-1705639F9541}" type="datetime1">
              <a:rPr lang="en-US">
                <a:solidFill>
                  <a:srgbClr val="FFFFFF"/>
                </a:solidFill>
              </a:rPr>
              <a:pPr>
                <a:spcAft>
                  <a:spcPts val="600"/>
                </a:spcAft>
              </a:pPr>
              <a:t>6/4/2023</a:t>
            </a:fld>
            <a:endParaRPr lang="en-US">
              <a:solidFill>
                <a:srgbClr val="FFFFFF"/>
              </a:solidFill>
            </a:endParaRPr>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a:solidFill>
                  <a:srgbClr val="FFFFFF"/>
                </a:solidFill>
              </a:rPr>
              <a:t>Sample Footer Text</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111198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B5098B-0BA0-3361-EB4F-927E0065FD91}"/>
              </a:ext>
            </a:extLst>
          </p:cNvPr>
          <p:cNvSpPr txBox="1"/>
          <p:nvPr/>
        </p:nvSpPr>
        <p:spPr>
          <a:xfrm>
            <a:off x="924100" y="164702"/>
            <a:ext cx="4452079" cy="646331"/>
          </a:xfrm>
          <a:prstGeom prst="rect">
            <a:avLst/>
          </a:prstGeom>
          <a:noFill/>
        </p:spPr>
        <p:txBody>
          <a:bodyPr wrap="square" rtlCol="0">
            <a:spAutoFit/>
          </a:bodyPr>
          <a:lstStyle/>
          <a:p>
            <a:r>
              <a:rPr lang="en-US" sz="3600" b="1" dirty="0"/>
              <a:t>Appendix</a:t>
            </a:r>
          </a:p>
        </p:txBody>
      </p:sp>
      <p:sp>
        <p:nvSpPr>
          <p:cNvPr id="4" name="TextBox 3">
            <a:extLst>
              <a:ext uri="{FF2B5EF4-FFF2-40B4-BE49-F238E27FC236}">
                <a16:creationId xmlns:a16="http://schemas.microsoft.com/office/drawing/2014/main" id="{9F4BE3DB-B1B9-D6C1-9AA0-39D992BBA123}"/>
              </a:ext>
            </a:extLst>
          </p:cNvPr>
          <p:cNvSpPr txBox="1"/>
          <p:nvPr/>
        </p:nvSpPr>
        <p:spPr>
          <a:xfrm>
            <a:off x="316652" y="723079"/>
            <a:ext cx="6097280" cy="4539704"/>
          </a:xfrm>
          <a:prstGeom prst="rect">
            <a:avLst/>
          </a:prstGeom>
          <a:noFill/>
        </p:spPr>
        <p:txBody>
          <a:bodyPr wrap="square">
            <a:spAutoFit/>
          </a:bodyPr>
          <a:lstStyle/>
          <a:p>
            <a:pPr rtl="0">
              <a:spcBef>
                <a:spcPts val="0"/>
              </a:spcBef>
              <a:spcAft>
                <a:spcPts val="0"/>
              </a:spcAft>
            </a:pPr>
            <a:r>
              <a:rPr lang="en-US" sz="1100" b="1" i="0" u="none" strike="noStrike" dirty="0">
                <a:solidFill>
                  <a:srgbClr val="000000"/>
                </a:solidFill>
                <a:effectLst/>
                <a:latin typeface="Times New Roman" panose="02020603050405020304" pitchFamily="18" charset="0"/>
              </a:rPr>
              <a:t>Rapport building questions:</a:t>
            </a:r>
            <a:endParaRPr lang="en-US" b="0" dirty="0">
              <a:effectLst/>
            </a:endParaRPr>
          </a:p>
          <a:p>
            <a:pPr rtl="0">
              <a:spcBef>
                <a:spcPts val="0"/>
              </a:spcBef>
              <a:spcAft>
                <a:spcPts val="0"/>
              </a:spcAft>
            </a:pPr>
            <a:br>
              <a:rPr lang="en-US" b="0" dirty="0">
                <a:effectLst/>
              </a:rPr>
            </a:br>
            <a:r>
              <a:rPr lang="en-US" sz="1100" b="0" i="0" u="none" strike="noStrike" dirty="0">
                <a:solidFill>
                  <a:srgbClr val="000000"/>
                </a:solidFill>
                <a:effectLst/>
                <a:latin typeface="Times New Roman" panose="02020603050405020304" pitchFamily="18" charset="0"/>
              </a:rPr>
              <a:t>Introductions</a:t>
            </a:r>
            <a:endParaRPr lang="en-US" b="0" dirty="0">
              <a:effectLst/>
            </a:endParaRP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Hello, thank you both for making it here today. </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are you today? How was your trip to New York?</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has your morning been going so far?</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When did you get involved with WAWAC?</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What do you enjoy about working with the West African immigrant community?</a:t>
            </a:r>
          </a:p>
          <a:p>
            <a:pPr rtl="0">
              <a:spcBef>
                <a:spcPts val="0"/>
              </a:spcBef>
              <a:spcAft>
                <a:spcPts val="0"/>
              </a:spcAft>
            </a:pPr>
            <a:br>
              <a:rPr lang="en-US" b="0" dirty="0">
                <a:effectLst/>
              </a:rPr>
            </a:br>
            <a:r>
              <a:rPr lang="en-US" sz="1100" b="0" i="0" u="none" strike="noStrike" dirty="0">
                <a:solidFill>
                  <a:srgbClr val="000000"/>
                </a:solidFill>
                <a:effectLst/>
                <a:latin typeface="Times New Roman" panose="02020603050405020304" pitchFamily="18" charset="0"/>
              </a:rPr>
              <a:t>Interview Final Questions</a:t>
            </a:r>
            <a:endParaRPr lang="en-US" b="0" dirty="0">
              <a:effectLst/>
            </a:endParaRP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frequently does domestic violence get reported among the West African community? </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Follow-up: Who is most frequently involved?</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do spouses in this community express and handle domestic disputes?</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What perspectives do women and men have on their role as a spouse (wife/husband) or parent? How do they define their role?</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do you describe the domestic violence issue in the community? </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Probe: Is it improving, stagnant, or worse? </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Follow up: If improving, what factors or resources are helping to make this change?</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What strategies can we use to support West African Women in accessing and utilizing healthcare services?</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Can you tell us about some barriers that may prevent West African Women from seeking care? </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How often are women likely to report domestic violence they have experienced?</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What gaps are being addressed and with what organizations?</a:t>
            </a:r>
          </a:p>
          <a:p>
            <a:pPr rtl="0" fontAlgn="base">
              <a:spcBef>
                <a:spcPts val="0"/>
              </a:spcBef>
              <a:spcAft>
                <a:spcPts val="0"/>
              </a:spcAft>
              <a:buFont typeface="+mj-lt"/>
              <a:buAutoNum type="arabicPeriod"/>
            </a:pPr>
            <a:r>
              <a:rPr lang="en-US" sz="1100" b="0" i="0" u="none" strike="noStrike" dirty="0">
                <a:solidFill>
                  <a:srgbClr val="000000"/>
                </a:solidFill>
                <a:effectLst/>
                <a:latin typeface="Times New Roman" panose="02020603050405020304" pitchFamily="18" charset="0"/>
              </a:rPr>
              <a:t>Are there any gaps in your current work with domestic violence and how do you imagine that they can be addressed for the community at WAWAC?</a:t>
            </a:r>
          </a:p>
        </p:txBody>
      </p:sp>
      <p:sp>
        <p:nvSpPr>
          <p:cNvPr id="6" name="TextBox 5">
            <a:extLst>
              <a:ext uri="{FF2B5EF4-FFF2-40B4-BE49-F238E27FC236}">
                <a16:creationId xmlns:a16="http://schemas.microsoft.com/office/drawing/2014/main" id="{5EB3CB68-02A9-B5C1-54E7-C690A3FD6AD6}"/>
              </a:ext>
            </a:extLst>
          </p:cNvPr>
          <p:cNvSpPr txBox="1"/>
          <p:nvPr/>
        </p:nvSpPr>
        <p:spPr>
          <a:xfrm>
            <a:off x="6229829" y="969798"/>
            <a:ext cx="6097280" cy="3308598"/>
          </a:xfrm>
          <a:prstGeom prst="rect">
            <a:avLst/>
          </a:prstGeom>
          <a:noFill/>
        </p:spPr>
        <p:txBody>
          <a:bodyPr wrap="square">
            <a:spAutoFit/>
          </a:bodyPr>
          <a:lstStyle/>
          <a:p>
            <a:pPr rtl="0">
              <a:spcBef>
                <a:spcPts val="1200"/>
              </a:spcBef>
              <a:spcAft>
                <a:spcPts val="1200"/>
              </a:spcAft>
            </a:pPr>
            <a:r>
              <a:rPr lang="en-US" sz="1300" b="0" i="0" u="none" strike="noStrike" dirty="0">
                <a:solidFill>
                  <a:srgbClr val="374151"/>
                </a:solidFill>
                <a:effectLst/>
                <a:latin typeface="Arial" panose="020B0604020202020204" pitchFamily="34" charset="0"/>
              </a:rPr>
              <a:t>Asset List:</a:t>
            </a:r>
            <a:endParaRPr lang="en-US" b="0" dirty="0">
              <a:effectLst/>
            </a:endParaRPr>
          </a:p>
          <a:p>
            <a:pPr rtl="0" fontAlgn="base">
              <a:spcBef>
                <a:spcPts val="1200"/>
              </a:spcBef>
              <a:spcAft>
                <a:spcPts val="0"/>
              </a:spcAft>
              <a:buFont typeface="Arial" panose="020B0604020202020204" pitchFamily="34" charset="0"/>
              <a:buChar char="•"/>
            </a:pPr>
            <a:r>
              <a:rPr lang="en-US" sz="1300" b="0" i="0" u="none" strike="noStrike" dirty="0">
                <a:solidFill>
                  <a:srgbClr val="374151"/>
                </a:solidFill>
                <a:effectLst/>
                <a:latin typeface="Arial" panose="020B0604020202020204" pitchFamily="34" charset="0"/>
              </a:rPr>
              <a:t>Shelters that they connect with to provide victims of DV somewhere to stay temporarily, Crisis Connection  Center (211 phone number).</a:t>
            </a:r>
          </a:p>
          <a:p>
            <a:pPr rtl="0" fontAlgn="base">
              <a:spcBef>
                <a:spcPts val="0"/>
              </a:spcBef>
              <a:spcAft>
                <a:spcPts val="0"/>
              </a:spcAft>
              <a:buFont typeface="Arial" panose="020B0604020202020204" pitchFamily="34" charset="0"/>
              <a:buChar char="•"/>
            </a:pPr>
            <a:r>
              <a:rPr lang="en-US" sz="1300" b="0" i="0" u="none" strike="noStrike" dirty="0">
                <a:solidFill>
                  <a:srgbClr val="374151"/>
                </a:solidFill>
                <a:effectLst/>
                <a:latin typeface="Arial" panose="020B0604020202020204" pitchFamily="34" charset="0"/>
              </a:rPr>
              <a:t>Grant provided by the government to assist families with financial  issues.</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Adult literacy classes from WAWAC and </a:t>
            </a:r>
            <a:r>
              <a:rPr lang="en-US" sz="1100" b="0" i="0" u="none" strike="noStrike" dirty="0">
                <a:solidFill>
                  <a:srgbClr val="000000"/>
                </a:solidFill>
                <a:effectLst/>
                <a:latin typeface="Arial" panose="020B0604020202020204" pitchFamily="34" charset="0"/>
              </a:rPr>
              <a:t>Northwest Immigrant Rights project</a:t>
            </a:r>
            <a:endParaRPr lang="en-US" sz="1300" b="0" i="0" u="none" strike="noStrike" dirty="0">
              <a:solidFill>
                <a:srgbClr val="374151"/>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Grocery assistants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Grandmas assisting domestic violence survivors</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After school program</a:t>
            </a:r>
            <a:endParaRPr lang="en-US" sz="11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Northwest Immigrant Rights project</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Interpretation and translation services</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Free legal assistance for immigration issues from the Office of Immigration and Refugee Affairs.</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Housing and Other Finance Assistance from Office of Immigrant and Refugee Affairs</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Insurance assistant </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Food banks </a:t>
            </a:r>
          </a:p>
          <a:p>
            <a:pPr rtl="0" fontAlgn="base">
              <a:spcBef>
                <a:spcPts val="0"/>
              </a:spcBef>
              <a:spcAft>
                <a:spcPts val="0"/>
              </a:spcAft>
              <a:buFont typeface="Arial" panose="020B0604020202020204" pitchFamily="34" charset="0"/>
              <a:buChar char="•"/>
            </a:pPr>
            <a:r>
              <a:rPr lang="en-US" sz="1150" b="0" i="0" u="none" strike="noStrike" dirty="0">
                <a:solidFill>
                  <a:srgbClr val="000000"/>
                </a:solidFill>
                <a:effectLst/>
                <a:latin typeface="Arial" panose="020B0604020202020204" pitchFamily="34" charset="0"/>
              </a:rPr>
              <a:t>Volunteers</a:t>
            </a:r>
          </a:p>
        </p:txBody>
      </p:sp>
      <p:pic>
        <p:nvPicPr>
          <p:cNvPr id="1026" name="Picture 2">
            <a:extLst>
              <a:ext uri="{FF2B5EF4-FFF2-40B4-BE49-F238E27FC236}">
                <a16:creationId xmlns:a16="http://schemas.microsoft.com/office/drawing/2014/main" id="{1E90536A-D507-8107-98CA-9F0094B72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036" y="4774382"/>
            <a:ext cx="2586760" cy="19611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0ED1F01-4EA8-DA5B-EFFA-6194C4E7085D}"/>
              </a:ext>
            </a:extLst>
          </p:cNvPr>
          <p:cNvSpPr txBox="1"/>
          <p:nvPr/>
        </p:nvSpPr>
        <p:spPr>
          <a:xfrm>
            <a:off x="6229829" y="4497383"/>
            <a:ext cx="2966762" cy="276999"/>
          </a:xfrm>
          <a:prstGeom prst="rect">
            <a:avLst/>
          </a:prstGeom>
          <a:noFill/>
        </p:spPr>
        <p:txBody>
          <a:bodyPr wrap="square">
            <a:spAutoFit/>
          </a:bodyPr>
          <a:lstStyle/>
          <a:p>
            <a:r>
              <a:rPr lang="en-US" sz="1200" b="1" dirty="0"/>
              <a:t>Food Banks in Snohomish County</a:t>
            </a:r>
          </a:p>
        </p:txBody>
      </p:sp>
      <p:pic>
        <p:nvPicPr>
          <p:cNvPr id="1028" name="Picture 4">
            <a:extLst>
              <a:ext uri="{FF2B5EF4-FFF2-40B4-BE49-F238E27FC236}">
                <a16:creationId xmlns:a16="http://schemas.microsoft.com/office/drawing/2014/main" id="{F1117C1C-0285-8115-C1FD-625CC6A44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947" y="4774382"/>
            <a:ext cx="2745401" cy="19611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9E68913-F726-CEE2-5041-927B90E79BD3}"/>
              </a:ext>
            </a:extLst>
          </p:cNvPr>
          <p:cNvSpPr txBox="1"/>
          <p:nvPr/>
        </p:nvSpPr>
        <p:spPr>
          <a:xfrm>
            <a:off x="9129947" y="4449668"/>
            <a:ext cx="3035192" cy="307777"/>
          </a:xfrm>
          <a:prstGeom prst="rect">
            <a:avLst/>
          </a:prstGeom>
          <a:noFill/>
        </p:spPr>
        <p:txBody>
          <a:bodyPr wrap="square">
            <a:spAutoFit/>
          </a:bodyPr>
          <a:lstStyle/>
          <a:p>
            <a:r>
              <a:rPr lang="en-US" sz="1400" b="1" dirty="0"/>
              <a:t>Mosques in Snohomish County</a:t>
            </a:r>
          </a:p>
        </p:txBody>
      </p:sp>
    </p:spTree>
    <p:extLst>
      <p:ext uri="{BB962C8B-B14F-4D97-AF65-F5344CB8AC3E}">
        <p14:creationId xmlns:p14="http://schemas.microsoft.com/office/powerpoint/2010/main" val="274922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44AF-EBEB-53C8-C4D9-0AEFCF3F8453}"/>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75140AE8-2E35-EFE9-F21D-46A2732945CD}"/>
              </a:ext>
            </a:extLst>
          </p:cNvPr>
          <p:cNvSpPr>
            <a:spLocks noGrp="1"/>
          </p:cNvSpPr>
          <p:nvPr>
            <p:ph idx="1"/>
          </p:nvPr>
        </p:nvSpPr>
        <p:spPr/>
        <p:txBody>
          <a:bodyPr>
            <a:normAutofit fontScale="92500" lnSpcReduction="20000"/>
          </a:bodyPr>
          <a:lstStyle/>
          <a:p>
            <a:pPr marL="457200" indent="-457200">
              <a:buFont typeface="+mj-lt"/>
              <a:buAutoNum type="arabicPeriod"/>
            </a:pPr>
            <a:r>
              <a:rPr lang="en-US" u="sng" dirty="0">
                <a:solidFill>
                  <a:srgbClr val="0B57D0"/>
                </a:solidFill>
                <a:latin typeface="Google Sans"/>
              </a:rPr>
              <a:t>About WAWAC – Washington West African Center (WAWAC). </a:t>
            </a:r>
            <a:r>
              <a:rPr lang="en-US" u="sng" dirty="0">
                <a:solidFill>
                  <a:srgbClr val="0B57D0"/>
                </a:solidFill>
                <a:latin typeface="Google Sans"/>
                <a:hlinkClick r:id="rId2"/>
              </a:rPr>
              <a:t>https://wawac.org/about-wawac/</a:t>
            </a:r>
            <a:endParaRPr lang="en-US" u="sng" dirty="0">
              <a:solidFill>
                <a:srgbClr val="0B57D0"/>
              </a:solidFill>
              <a:latin typeface="Google Sans"/>
            </a:endParaRPr>
          </a:p>
          <a:p>
            <a:pPr marL="457200" indent="-457200">
              <a:buFont typeface="+mj-lt"/>
              <a:buAutoNum type="arabicPeriod"/>
            </a:pPr>
            <a:r>
              <a:rPr lang="en-US" b="0" i="0" dirty="0">
                <a:solidFill>
                  <a:srgbClr val="2C3E50"/>
                </a:solidFill>
                <a:effectLst/>
                <a:latin typeface="Calibri" panose="020F0502020204030204" pitchFamily="34" charset="0"/>
              </a:rPr>
              <a:t>Intimate Partner Violence |Violence Prevention </a:t>
            </a:r>
            <a:r>
              <a:rPr lang="en-US" b="0" i="0" dirty="0" err="1">
                <a:solidFill>
                  <a:srgbClr val="2C3E50"/>
                </a:solidFill>
                <a:effectLst/>
                <a:latin typeface="Calibri" panose="020F0502020204030204" pitchFamily="34" charset="0"/>
              </a:rPr>
              <a:t>Publications|Violence</a:t>
            </a:r>
            <a:r>
              <a:rPr lang="en-US" b="0" i="0" dirty="0">
                <a:solidFill>
                  <a:srgbClr val="2C3E50"/>
                </a:solidFill>
                <a:effectLst/>
                <a:latin typeface="Calibri" panose="020F0502020204030204" pitchFamily="34" charset="0"/>
              </a:rPr>
              <a:t> </a:t>
            </a:r>
            <a:r>
              <a:rPr lang="en-US" b="0" i="0" dirty="0" err="1">
                <a:solidFill>
                  <a:srgbClr val="2C3E50"/>
                </a:solidFill>
                <a:effectLst/>
                <a:latin typeface="Calibri" panose="020F0502020204030204" pitchFamily="34" charset="0"/>
              </a:rPr>
              <a:t>Prevention|Injury</a:t>
            </a:r>
            <a:r>
              <a:rPr lang="en-US" b="0" i="0" dirty="0">
                <a:solidFill>
                  <a:srgbClr val="2C3E50"/>
                </a:solidFill>
                <a:effectLst/>
                <a:latin typeface="Calibri" panose="020F0502020204030204" pitchFamily="34" charset="0"/>
              </a:rPr>
              <a:t> </a:t>
            </a:r>
            <a:r>
              <a:rPr lang="en-US" b="0" i="0" dirty="0" err="1">
                <a:solidFill>
                  <a:srgbClr val="2C3E50"/>
                </a:solidFill>
                <a:effectLst/>
                <a:latin typeface="Calibri" panose="020F0502020204030204" pitchFamily="34" charset="0"/>
              </a:rPr>
              <a:t>Center|CDC</a:t>
            </a:r>
            <a:r>
              <a:rPr lang="en-US" b="0" i="0" dirty="0">
                <a:solidFill>
                  <a:srgbClr val="2C3E50"/>
                </a:solidFill>
                <a:effectLst/>
                <a:latin typeface="Calibri" panose="020F0502020204030204" pitchFamily="34" charset="0"/>
              </a:rPr>
              <a:t>. www.cdc.gov. Published May 4, 2020. </a:t>
            </a:r>
            <a:r>
              <a:rPr lang="en-US" b="0" i="0" dirty="0">
                <a:solidFill>
                  <a:srgbClr val="2C3E50"/>
                </a:solidFill>
                <a:effectLst/>
                <a:latin typeface="Calibri" panose="020F0502020204030204" pitchFamily="34" charset="0"/>
                <a:hlinkClick r:id="rId3"/>
              </a:rPr>
              <a:t>https://www.cdc.gov/violenceprevention/communicationresources/infographics/ipv.html</a:t>
            </a:r>
            <a:endParaRPr lang="en-US" b="0" i="0" dirty="0">
              <a:solidFill>
                <a:srgbClr val="2C3E50"/>
              </a:solidFill>
              <a:effectLst/>
              <a:latin typeface="Calibri" panose="020F0502020204030204" pitchFamily="34" charset="0"/>
            </a:endParaRPr>
          </a:p>
          <a:p>
            <a:pPr marL="457200" indent="-457200">
              <a:buFont typeface="+mj-lt"/>
              <a:buAutoNum type="arabicPeriod"/>
            </a:pPr>
            <a:r>
              <a:rPr lang="en-US" b="0" i="0" dirty="0">
                <a:solidFill>
                  <a:srgbClr val="2C3E50"/>
                </a:solidFill>
                <a:effectLst/>
                <a:latin typeface="Calibri" panose="020F0502020204030204" pitchFamily="34" charset="0"/>
              </a:rPr>
              <a:t>Reduce nonfatal physical assault injuries — Data - Healthy People 2030 | health.gov. health.gov. Accessed June 5, 2023. </a:t>
            </a:r>
            <a:r>
              <a:rPr lang="en-US" b="0" i="0" dirty="0">
                <a:solidFill>
                  <a:srgbClr val="2C3E50"/>
                </a:solidFill>
                <a:effectLst/>
                <a:latin typeface="Calibri" panose="020F0502020204030204" pitchFamily="34" charset="0"/>
                <a:hlinkClick r:id="rId4"/>
              </a:rPr>
              <a:t>https://health.gov/healthypeople/objectives-and-data/browse-objectives/violence-prevention/reduce-nonfatal-physical-assault-injuries-ivp-10/data</a:t>
            </a:r>
            <a:endParaRPr lang="en-US" b="0" i="0" dirty="0">
              <a:solidFill>
                <a:srgbClr val="2C3E50"/>
              </a:solidFill>
              <a:effectLst/>
              <a:latin typeface="Calibri" panose="020F0502020204030204" pitchFamily="34" charset="0"/>
            </a:endParaRPr>
          </a:p>
          <a:p>
            <a:pPr marL="457200" indent="-457200">
              <a:buFont typeface="+mj-lt"/>
              <a:buAutoNum type="arabicPeriod"/>
            </a:pPr>
            <a:r>
              <a:rPr lang="en-US" b="0" i="0" dirty="0">
                <a:solidFill>
                  <a:srgbClr val="2C3E50"/>
                </a:solidFill>
                <a:effectLst/>
                <a:latin typeface="Calibri" panose="020F0502020204030204" pitchFamily="34" charset="0"/>
              </a:rPr>
              <a:t>Reduce sexual or physical adolescent dating violence — Data - Healthy People 2030 | health.gov. health.gov. Accessed June 5, 2023. </a:t>
            </a:r>
            <a:r>
              <a:rPr lang="en-US" dirty="0">
                <a:solidFill>
                  <a:srgbClr val="2C3E50"/>
                </a:solidFill>
                <a:latin typeface="Calibri" panose="020F0502020204030204" pitchFamily="34" charset="0"/>
                <a:hlinkClick r:id="rId5"/>
              </a:rPr>
              <a:t>https://health.gov/healthypeople/objectives-and-data/browse-objectives/violence-prevention/reduce-sexual-or-physical-adolescent-dating-violence-ivp-18/data</a:t>
            </a:r>
            <a:br>
              <a:rPr lang="en-US" b="0" i="0" dirty="0">
                <a:solidFill>
                  <a:srgbClr val="000000"/>
                </a:solidFill>
                <a:effectLst/>
                <a:latin typeface="Roboto" panose="02000000000000000000" pitchFamily="2" charset="0"/>
              </a:rPr>
            </a:br>
            <a:endParaRPr lang="en-US" dirty="0"/>
          </a:p>
        </p:txBody>
      </p:sp>
    </p:spTree>
    <p:extLst>
      <p:ext uri="{BB962C8B-B14F-4D97-AF65-F5344CB8AC3E}">
        <p14:creationId xmlns:p14="http://schemas.microsoft.com/office/powerpoint/2010/main" val="28264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title"/>
          </p:nvPr>
        </p:nvSpPr>
        <p:spPr>
          <a:xfrm>
            <a:off x="6141228" y="150833"/>
            <a:ext cx="5622085" cy="2014727"/>
          </a:xfrm>
        </p:spPr>
        <p:txBody>
          <a:bodyPr>
            <a:normAutofit fontScale="90000"/>
          </a:bodyPr>
          <a:lstStyle/>
          <a:p>
            <a:pPr algn="r">
              <a:lnSpc>
                <a:spcPct val="110000"/>
              </a:lnSpc>
            </a:pPr>
            <a:r>
              <a:rPr lang="en-US" sz="2500" b="1" dirty="0"/>
              <a:t>West African Immigrant community of the greater Seattle area problems</a:t>
            </a:r>
          </a:p>
        </p:txBody>
      </p:sp>
      <p:pic>
        <p:nvPicPr>
          <p:cNvPr id="4" name="Picture 3">
            <a:extLst>
              <a:ext uri="{FF2B5EF4-FFF2-40B4-BE49-F238E27FC236}">
                <a16:creationId xmlns:a16="http://schemas.microsoft.com/office/drawing/2014/main" id="{7D1ADFEF-9C06-749D-2FC8-61DEB979BA82}"/>
              </a:ext>
            </a:extLst>
          </p:cNvPr>
          <p:cNvPicPr>
            <a:picLocks noChangeAspect="1"/>
          </p:cNvPicPr>
          <p:nvPr/>
        </p:nvPicPr>
        <p:blipFill rotWithShape="1">
          <a:blip r:embed="rId3"/>
          <a:srcRect l="23337" r="23911" b="-1"/>
          <a:stretch/>
        </p:blipFill>
        <p:spPr>
          <a:xfrm>
            <a:off x="1225539" y="749478"/>
            <a:ext cx="4625350" cy="4625350"/>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noFill/>
          <a:effectLst>
            <a:outerShdw dist="165100" dir="8100000" algn="tr" rotWithShape="0">
              <a:schemeClr val="tx1"/>
            </a:outerShdw>
          </a:effectLst>
        </p:spPr>
      </p:pic>
      <p:sp>
        <p:nvSpPr>
          <p:cNvPr id="3" name="Subtitle 2">
            <a:extLst>
              <a:ext uri="{FF2B5EF4-FFF2-40B4-BE49-F238E27FC236}">
                <a16:creationId xmlns:a16="http://schemas.microsoft.com/office/drawing/2014/main" id="{8B9F14CF-08F0-1694-D3F0-49650EFD99A9}"/>
              </a:ext>
            </a:extLst>
          </p:cNvPr>
          <p:cNvSpPr>
            <a:spLocks noGrp="1"/>
          </p:cNvSpPr>
          <p:nvPr>
            <p:ph idx="1"/>
          </p:nvPr>
        </p:nvSpPr>
        <p:spPr>
          <a:xfrm>
            <a:off x="6740203" y="2400300"/>
            <a:ext cx="4494053" cy="3733800"/>
          </a:xfrm>
        </p:spPr>
        <p:txBody>
          <a:bodyPr>
            <a:normAutofit/>
          </a:bodyPr>
          <a:lstStyle/>
          <a:p>
            <a:pPr marL="285750" indent="-285750">
              <a:buFont typeface="Arial" panose="020B0604020202020204" pitchFamily="34" charset="0"/>
              <a:buChar char="•"/>
            </a:pPr>
            <a:r>
              <a:rPr lang="en-US" b="0" dirty="0"/>
              <a:t>High Domestic Violence</a:t>
            </a:r>
          </a:p>
          <a:p>
            <a:pPr marL="285750" indent="-285750">
              <a:buFont typeface="Arial" panose="020B0604020202020204" pitchFamily="34" charset="0"/>
              <a:buChar char="•"/>
            </a:pPr>
            <a:r>
              <a:rPr lang="en-US" b="0" dirty="0"/>
              <a:t>High Divorce rates</a:t>
            </a:r>
          </a:p>
          <a:p>
            <a:pPr marL="285750" indent="-285750">
              <a:buFont typeface="Arial" panose="020B0604020202020204" pitchFamily="34" charset="0"/>
              <a:buChar char="•"/>
            </a:pPr>
            <a:r>
              <a:rPr lang="en-US" b="0" dirty="0"/>
              <a:t>Confidentiality</a:t>
            </a:r>
          </a:p>
          <a:p>
            <a:pPr marL="285750" indent="-285750">
              <a:buFont typeface="Arial" panose="020B0604020202020204" pitchFamily="34" charset="0"/>
              <a:buChar char="•"/>
            </a:pPr>
            <a:r>
              <a:rPr lang="en-US" b="0" dirty="0"/>
              <a:t>Immigration</a:t>
            </a:r>
          </a:p>
          <a:p>
            <a:pPr marL="285750" indent="-285750">
              <a:buFont typeface="Arial" panose="020B0604020202020204" pitchFamily="34" charset="0"/>
              <a:buChar char="•"/>
            </a:pPr>
            <a:endParaRPr lang="en-US" dirty="0"/>
          </a:p>
        </p:txBody>
      </p:sp>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normAutofit/>
          </a:bodyPr>
          <a:lstStyle/>
          <a:p>
            <a:pPr>
              <a:spcAft>
                <a:spcPts val="600"/>
              </a:spcAft>
            </a:pPr>
            <a:fld id="{0C7F5783-8A3B-4D6A-A75F-1705639F9541}" type="datetime1">
              <a:rPr lang="en-US" smtClean="0"/>
              <a:pPr>
                <a:spcAft>
                  <a:spcPts val="600"/>
                </a:spcAft>
              </a:pPr>
              <a:t>6/4/2023</a:t>
            </a:fld>
            <a:endParaRPr lang="en-US" dirty="0"/>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dirty="0"/>
              <a:t>Problems</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smtClean="0"/>
              <a:pPr>
                <a:spcAft>
                  <a:spcPts val="600"/>
                </a:spcAft>
              </a:pPr>
              <a:t>2</a:t>
            </a:fld>
            <a:endParaRPr lang="en-US"/>
          </a:p>
        </p:txBody>
      </p:sp>
    </p:spTree>
    <p:extLst>
      <p:ext uri="{BB962C8B-B14F-4D97-AF65-F5344CB8AC3E}">
        <p14:creationId xmlns:p14="http://schemas.microsoft.com/office/powerpoint/2010/main" val="117119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CE1D6-FD13-1F0B-AF62-2FB92032BE08}"/>
              </a:ext>
            </a:extLst>
          </p:cNvPr>
          <p:cNvPicPr>
            <a:picLocks noChangeAspect="1"/>
          </p:cNvPicPr>
          <p:nvPr/>
        </p:nvPicPr>
        <p:blipFill>
          <a:blip r:embed="rId3"/>
          <a:stretch>
            <a:fillRect/>
          </a:stretch>
        </p:blipFill>
        <p:spPr>
          <a:xfrm>
            <a:off x="4946754" y="1169138"/>
            <a:ext cx="7030387" cy="3979983"/>
          </a:xfrm>
          <a:prstGeom prst="rect">
            <a:avLst/>
          </a:prstGeom>
        </p:spPr>
      </p:pic>
      <p:sp>
        <p:nvSpPr>
          <p:cNvPr id="2" name="Title 1">
            <a:extLst>
              <a:ext uri="{FF2B5EF4-FFF2-40B4-BE49-F238E27FC236}">
                <a16:creationId xmlns:a16="http://schemas.microsoft.com/office/drawing/2014/main" id="{F32A06BB-6356-6D1F-9CAD-A1991C688255}"/>
              </a:ext>
            </a:extLst>
          </p:cNvPr>
          <p:cNvSpPr>
            <a:spLocks noGrp="1"/>
          </p:cNvSpPr>
          <p:nvPr>
            <p:ph type="ctrTitle"/>
          </p:nvPr>
        </p:nvSpPr>
        <p:spPr>
          <a:xfrm>
            <a:off x="775741" y="0"/>
            <a:ext cx="7638222" cy="2495862"/>
          </a:xfrm>
        </p:spPr>
        <p:txBody>
          <a:bodyPr/>
          <a:lstStyle/>
          <a:p>
            <a:r>
              <a:rPr lang="en-US" dirty="0"/>
              <a:t>Immigrating  Countries</a:t>
            </a:r>
          </a:p>
        </p:txBody>
      </p:sp>
      <p:sp>
        <p:nvSpPr>
          <p:cNvPr id="3" name="Subtitle 2">
            <a:extLst>
              <a:ext uri="{FF2B5EF4-FFF2-40B4-BE49-F238E27FC236}">
                <a16:creationId xmlns:a16="http://schemas.microsoft.com/office/drawing/2014/main" id="{49A5D179-BF53-D04F-C58F-20E70B5171A5}"/>
              </a:ext>
            </a:extLst>
          </p:cNvPr>
          <p:cNvSpPr>
            <a:spLocks noGrp="1"/>
          </p:cNvSpPr>
          <p:nvPr>
            <p:ph type="subTitle" idx="1"/>
          </p:nvPr>
        </p:nvSpPr>
        <p:spPr>
          <a:xfrm>
            <a:off x="333531" y="4849507"/>
            <a:ext cx="7638222" cy="929296"/>
          </a:xfrm>
        </p:spPr>
        <p:txBody>
          <a:bodyPr>
            <a:normAutofit fontScale="92500" lnSpcReduction="10000"/>
          </a:bodyPr>
          <a:lstStyle/>
          <a:p>
            <a:r>
              <a:rPr lang="en-US" dirty="0"/>
              <a:t>The West African community in greater Seattle is a strong diaspora consisting of over 20 thousand from 18 countries.</a:t>
            </a:r>
          </a:p>
        </p:txBody>
      </p:sp>
    </p:spTree>
    <p:extLst>
      <p:ext uri="{BB962C8B-B14F-4D97-AF65-F5344CB8AC3E}">
        <p14:creationId xmlns:p14="http://schemas.microsoft.com/office/powerpoint/2010/main" val="206741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ctrTitle"/>
          </p:nvPr>
        </p:nvSpPr>
        <p:spPr>
          <a:xfrm>
            <a:off x="970093" y="646127"/>
            <a:ext cx="5625325" cy="1882388"/>
          </a:xfrm>
        </p:spPr>
        <p:txBody>
          <a:bodyPr anchor="t">
            <a:normAutofit/>
          </a:bodyPr>
          <a:lstStyle/>
          <a:p>
            <a:r>
              <a:rPr lang="en-US" b="1"/>
              <a:t>Summary of community</a:t>
            </a:r>
            <a:endParaRPr lang="en-US" b="1" dirty="0"/>
          </a:p>
        </p:txBody>
      </p:sp>
      <p:sp>
        <p:nvSpPr>
          <p:cNvPr id="3" name="Subtitle 2">
            <a:extLst>
              <a:ext uri="{FF2B5EF4-FFF2-40B4-BE49-F238E27FC236}">
                <a16:creationId xmlns:a16="http://schemas.microsoft.com/office/drawing/2014/main" id="{8B9F14CF-08F0-1694-D3F0-49650EFD99A9}"/>
              </a:ext>
            </a:extLst>
          </p:cNvPr>
          <p:cNvSpPr>
            <a:spLocks noGrp="1"/>
          </p:cNvSpPr>
          <p:nvPr>
            <p:ph type="subTitle" idx="1"/>
          </p:nvPr>
        </p:nvSpPr>
        <p:spPr>
          <a:xfrm>
            <a:off x="569626" y="2528515"/>
            <a:ext cx="6450184" cy="3621819"/>
          </a:xfrm>
        </p:spPr>
        <p:txBody>
          <a:bodyPr>
            <a:normAutofit/>
          </a:bodyPr>
          <a:lstStyle/>
          <a:p>
            <a:r>
              <a:rPr lang="en-US" cap="none" dirty="0"/>
              <a:t>The West African Immigrant community </a:t>
            </a:r>
            <a:r>
              <a:rPr lang="en-US" b="0" cap="none" dirty="0"/>
              <a:t>while living in this region all share common </a:t>
            </a:r>
            <a:r>
              <a:rPr lang="en-US" cap="none" dirty="0"/>
              <a:t>challenges</a:t>
            </a:r>
            <a:r>
              <a:rPr lang="en-US" b="0" cap="none" dirty="0"/>
              <a:t>. </a:t>
            </a:r>
          </a:p>
          <a:p>
            <a:pPr marL="285750" indent="-285750">
              <a:buFont typeface="Arial" panose="020B0604020202020204" pitchFamily="34" charset="0"/>
              <a:buChar char="•"/>
            </a:pPr>
            <a:r>
              <a:rPr lang="en-US" b="0" cap="none" dirty="0"/>
              <a:t>Culture shock </a:t>
            </a:r>
          </a:p>
          <a:p>
            <a:pPr marL="285750" indent="-285750">
              <a:buFont typeface="Arial" panose="020B0604020202020204" pitchFamily="34" charset="0"/>
              <a:buChar char="•"/>
            </a:pPr>
            <a:r>
              <a:rPr lang="en-US" b="0" cap="none" dirty="0"/>
              <a:t>Family dynamic changes </a:t>
            </a:r>
          </a:p>
          <a:p>
            <a:pPr marL="285750" indent="-285750">
              <a:buFont typeface="Arial" panose="020B0604020202020204" pitchFamily="34" charset="0"/>
              <a:buChar char="•"/>
            </a:pPr>
            <a:r>
              <a:rPr lang="en-US" b="0" cap="none" dirty="0"/>
              <a:t>Language barrier</a:t>
            </a:r>
          </a:p>
          <a:p>
            <a:pPr marL="285750" indent="-285750">
              <a:buFont typeface="Arial" panose="020B0604020202020204" pitchFamily="34" charset="0"/>
              <a:buChar char="•"/>
            </a:pPr>
            <a:r>
              <a:rPr lang="en-US" b="0" cap="none" dirty="0"/>
              <a:t>Economic power</a:t>
            </a:r>
          </a:p>
          <a:p>
            <a:pPr marL="285750" indent="-285750">
              <a:buFont typeface="Arial" panose="020B0604020202020204" pitchFamily="34" charset="0"/>
              <a:buChar char="•"/>
            </a:pPr>
            <a:r>
              <a:rPr lang="en-US" b="0" cap="none" dirty="0"/>
              <a:t>Immigration </a:t>
            </a:r>
          </a:p>
        </p:txBody>
      </p:sp>
      <p:pic>
        <p:nvPicPr>
          <p:cNvPr id="4" name="Picture 3">
            <a:extLst>
              <a:ext uri="{FF2B5EF4-FFF2-40B4-BE49-F238E27FC236}">
                <a16:creationId xmlns:a16="http://schemas.microsoft.com/office/drawing/2014/main" id="{179DBC87-0EAC-6D9A-EB19-8E21D2915F29}"/>
              </a:ext>
            </a:extLst>
          </p:cNvPr>
          <p:cNvPicPr>
            <a:picLocks noChangeAspect="1"/>
          </p:cNvPicPr>
          <p:nvPr/>
        </p:nvPicPr>
        <p:blipFill rotWithShape="1">
          <a:blip r:embed="rId3">
            <a:extLst>
              <a:ext uri="{28A0092B-C50C-407E-A947-70E740481C1C}">
                <a14:useLocalDpi xmlns:a14="http://schemas.microsoft.com/office/drawing/2010/main" val="0"/>
              </a:ext>
            </a:extLst>
          </a:blip>
          <a:srcRect l="24318" r="24318"/>
          <a:stretch/>
        </p:blipFill>
        <p:spPr>
          <a:xfrm>
            <a:off x="7278168" y="852055"/>
            <a:ext cx="4094814" cy="5091545"/>
          </a:xfrm>
          <a:custGeom>
            <a:avLst/>
            <a:gdLst/>
            <a:ahLst/>
            <a:cxnLst/>
            <a:rect l="l" t="t" r="r" b="b"/>
            <a:pathLst>
              <a:path w="2518883" h="2860724">
                <a:moveTo>
                  <a:pt x="0" y="0"/>
                </a:moveTo>
                <a:lnTo>
                  <a:pt x="2518883" y="0"/>
                </a:lnTo>
                <a:lnTo>
                  <a:pt x="2518883" y="2860724"/>
                </a:lnTo>
                <a:lnTo>
                  <a:pt x="0" y="2860724"/>
                </a:lnTo>
                <a:close/>
              </a:path>
            </a:pathLst>
          </a:custGeom>
          <a:noFill/>
          <a:effectLst>
            <a:outerShdw dist="177800" dir="2520000" algn="tr" rotWithShape="0">
              <a:schemeClr val="tx1"/>
            </a:outerShdw>
          </a:effectLst>
        </p:spPr>
      </p:pic>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normAutofit/>
          </a:bodyPr>
          <a:lstStyle/>
          <a:p>
            <a:pPr>
              <a:spcAft>
                <a:spcPts val="600"/>
              </a:spcAft>
            </a:pPr>
            <a:fld id="{0C7F5783-8A3B-4D6A-A75F-1705639F9541}" type="datetime1">
              <a:rPr lang="en-US" smtClean="0"/>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dirty="0">
                <a:solidFill>
                  <a:srgbClr val="000000"/>
                </a:solidFill>
              </a:rPr>
              <a:t>Summary of Community</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smtClean="0">
                <a:solidFill>
                  <a:srgbClr val="000000"/>
                </a:solidFill>
              </a:rPr>
              <a:pPr>
                <a:spcAft>
                  <a:spcPts val="600"/>
                </a:spcAft>
              </a:pPr>
              <a:t>4</a:t>
            </a:fld>
            <a:endParaRPr lang="en-US">
              <a:solidFill>
                <a:srgbClr val="000000"/>
              </a:solidFill>
            </a:endParaRPr>
          </a:p>
        </p:txBody>
      </p:sp>
    </p:spTree>
    <p:extLst>
      <p:ext uri="{BB962C8B-B14F-4D97-AF65-F5344CB8AC3E}">
        <p14:creationId xmlns:p14="http://schemas.microsoft.com/office/powerpoint/2010/main" val="246902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7F99-E828-FDDC-3043-ECBF2A17D677}"/>
              </a:ext>
            </a:extLst>
          </p:cNvPr>
          <p:cNvSpPr>
            <a:spLocks noGrp="1"/>
          </p:cNvSpPr>
          <p:nvPr>
            <p:ph type="title"/>
          </p:nvPr>
        </p:nvSpPr>
        <p:spPr>
          <a:xfrm>
            <a:off x="800101" y="707098"/>
            <a:ext cx="5295900" cy="1459159"/>
          </a:xfrm>
        </p:spPr>
        <p:txBody>
          <a:bodyPr anchor="b">
            <a:normAutofit/>
          </a:bodyPr>
          <a:lstStyle/>
          <a:p>
            <a:r>
              <a:rPr lang="en-US" dirty="0"/>
              <a:t>Overview Analysis</a:t>
            </a:r>
          </a:p>
        </p:txBody>
      </p:sp>
      <p:sp>
        <p:nvSpPr>
          <p:cNvPr id="25" name="Subtitle 2">
            <a:extLst>
              <a:ext uri="{FF2B5EF4-FFF2-40B4-BE49-F238E27FC236}">
                <a16:creationId xmlns:a16="http://schemas.microsoft.com/office/drawing/2014/main" id="{67701CA5-D213-478D-A991-60F5A1CEEC24}"/>
              </a:ext>
            </a:extLst>
          </p:cNvPr>
          <p:cNvSpPr>
            <a:spLocks noGrp="1"/>
          </p:cNvSpPr>
          <p:nvPr>
            <p:ph idx="1"/>
          </p:nvPr>
        </p:nvSpPr>
        <p:spPr>
          <a:xfrm>
            <a:off x="800101" y="2400021"/>
            <a:ext cx="4979598" cy="3750881"/>
          </a:xfrm>
        </p:spPr>
        <p:txBody>
          <a:bodyPr>
            <a:normAutofit fontScale="92500" lnSpcReduction="10000"/>
          </a:bodyPr>
          <a:lstStyle/>
          <a:p>
            <a:pPr marL="342900" indent="-342900">
              <a:buFont typeface="+mj-lt"/>
              <a:buAutoNum type="arabicPeriod"/>
            </a:pPr>
            <a:r>
              <a:rPr lang="en-US" sz="1900" b="0" cap="none" dirty="0"/>
              <a:t>What challenges are faced by the </a:t>
            </a:r>
            <a:r>
              <a:rPr lang="en-US" sz="1900" dirty="0"/>
              <a:t>Domestic violence survivors in the </a:t>
            </a:r>
            <a:r>
              <a:rPr lang="en-US" sz="1900" b="0" cap="none" dirty="0"/>
              <a:t>West African community and how </a:t>
            </a:r>
            <a:r>
              <a:rPr lang="en-US" sz="1900" dirty="0"/>
              <a:t>can we help</a:t>
            </a:r>
            <a:r>
              <a:rPr lang="en-US" sz="1900" b="0" cap="none" dirty="0"/>
              <a:t> them cope with them?</a:t>
            </a:r>
          </a:p>
          <a:p>
            <a:pPr marL="342900" indent="-342900">
              <a:buFont typeface="+mj-lt"/>
              <a:buAutoNum type="arabicPeriod"/>
            </a:pPr>
            <a:r>
              <a:rPr lang="en-US" sz="1900" b="0" cap="none" dirty="0"/>
              <a:t>How can we best engage with Immigrant West African women in programs and services to prevent domestic violence?</a:t>
            </a:r>
          </a:p>
          <a:p>
            <a:pPr marL="342900" indent="-342900">
              <a:buFont typeface="+mj-lt"/>
              <a:buAutoNum type="arabicPeriod"/>
            </a:pPr>
            <a:r>
              <a:rPr lang="en-US" sz="1900" b="0" cap="none" dirty="0"/>
              <a:t>What cultural and social factors may influence women's experiences and perceptions of domestic violence?</a:t>
            </a:r>
          </a:p>
          <a:p>
            <a:endParaRPr lang="en-US" sz="1900" b="0" cap="none" dirty="0"/>
          </a:p>
        </p:txBody>
      </p:sp>
      <p:pic>
        <p:nvPicPr>
          <p:cNvPr id="4" name="Picture 3" descr="Floating globe showing Eastern Hemisphere">
            <a:extLst>
              <a:ext uri="{FF2B5EF4-FFF2-40B4-BE49-F238E27FC236}">
                <a16:creationId xmlns:a16="http://schemas.microsoft.com/office/drawing/2014/main" id="{179DBC87-0EAC-6D9A-EB19-8E21D2915F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68453" y="926416"/>
            <a:ext cx="4712383" cy="4712383"/>
          </a:xfrm>
          <a:custGeom>
            <a:avLst/>
            <a:gdLst/>
            <a:ahLst/>
            <a:cxnLst/>
            <a:rect l="l" t="t" r="r" b="b"/>
            <a:pathLst>
              <a:path w="4487466" h="4487466">
                <a:moveTo>
                  <a:pt x="2243733" y="0"/>
                </a:moveTo>
                <a:cubicBezTo>
                  <a:pt x="3482913" y="0"/>
                  <a:pt x="4487466" y="1004553"/>
                  <a:pt x="4487466" y="2243733"/>
                </a:cubicBezTo>
                <a:cubicBezTo>
                  <a:pt x="4487466" y="3482913"/>
                  <a:pt x="3482913" y="4487466"/>
                  <a:pt x="2243733" y="4487466"/>
                </a:cubicBezTo>
                <a:cubicBezTo>
                  <a:pt x="1004553" y="4487466"/>
                  <a:pt x="0" y="3482913"/>
                  <a:pt x="0" y="2243733"/>
                </a:cubicBezTo>
                <a:cubicBezTo>
                  <a:pt x="0" y="1004553"/>
                  <a:pt x="1004553" y="0"/>
                  <a:pt x="2243733" y="0"/>
                </a:cubicBezTo>
                <a:close/>
              </a:path>
            </a:pathLst>
          </a:custGeom>
          <a:noFill/>
          <a:effectLst>
            <a:outerShdw dist="190500" dir="18900000" algn="bl" rotWithShape="0">
              <a:schemeClr val="tx1"/>
            </a:outerShdw>
          </a:effectLst>
        </p:spPr>
      </p:pic>
      <p:sp>
        <p:nvSpPr>
          <p:cNvPr id="16" name="Date Placeholder 6">
            <a:extLst>
              <a:ext uri="{FF2B5EF4-FFF2-40B4-BE49-F238E27FC236}">
                <a16:creationId xmlns:a16="http://schemas.microsoft.com/office/drawing/2014/main" id="{FB534102-B682-4B21-AE32-7A849FDC8776}"/>
              </a:ext>
            </a:extLst>
          </p:cNvPr>
          <p:cNvSpPr>
            <a:spLocks noGrp="1"/>
          </p:cNvSpPr>
          <p:nvPr>
            <p:ph type="dt" sz="half" idx="10"/>
          </p:nvPr>
        </p:nvSpPr>
        <p:spPr>
          <a:xfrm>
            <a:off x="795014" y="6342042"/>
            <a:ext cx="2743200" cy="365125"/>
          </a:xfrm>
        </p:spPr>
        <p:txBody>
          <a:bodyPr>
            <a:normAutofit/>
          </a:bodyPr>
          <a:lstStyle/>
          <a:p>
            <a:pPr>
              <a:spcAft>
                <a:spcPts val="600"/>
              </a:spcAft>
            </a:pPr>
            <a:fld id="{0C7F5783-8A3B-4D6A-A75F-1705639F9541}" type="datetime1">
              <a:rPr lang="en-US"/>
              <a:pPr>
                <a:spcAft>
                  <a:spcPts val="600"/>
                </a:spcAft>
              </a:pPr>
              <a:t>6/4/2023</a:t>
            </a:fld>
            <a:endParaRPr lang="en-US"/>
          </a:p>
        </p:txBody>
      </p:sp>
      <p:sp>
        <p:nvSpPr>
          <p:cNvPr id="18" name="Footer Placeholder 7">
            <a:extLst>
              <a:ext uri="{FF2B5EF4-FFF2-40B4-BE49-F238E27FC236}">
                <a16:creationId xmlns:a16="http://schemas.microsoft.com/office/drawing/2014/main" id="{44B7B83B-2011-4CE7-8056-016659805733}"/>
              </a:ext>
            </a:extLst>
          </p:cNvPr>
          <p:cNvSpPr>
            <a:spLocks noGrp="1"/>
          </p:cNvSpPr>
          <p:nvPr>
            <p:ph type="ftr" sz="quarter" idx="11"/>
          </p:nvPr>
        </p:nvSpPr>
        <p:spPr>
          <a:xfrm>
            <a:off x="7696200" y="6342042"/>
            <a:ext cx="3470128" cy="365125"/>
          </a:xfrm>
        </p:spPr>
        <p:txBody>
          <a:bodyPr>
            <a:normAutofit/>
          </a:bodyPr>
          <a:lstStyle/>
          <a:p>
            <a:pPr>
              <a:spcAft>
                <a:spcPts val="600"/>
              </a:spcAft>
            </a:pPr>
            <a:r>
              <a:rPr lang="en-US" dirty="0"/>
              <a:t>Overview Analysis</a:t>
            </a:r>
          </a:p>
        </p:txBody>
      </p:sp>
      <p:sp>
        <p:nvSpPr>
          <p:cNvPr id="20" name="Slide Number Placeholder 5">
            <a:extLst>
              <a:ext uri="{FF2B5EF4-FFF2-40B4-BE49-F238E27FC236}">
                <a16:creationId xmlns:a16="http://schemas.microsoft.com/office/drawing/2014/main" id="{5AECE3F6-DF59-45FF-9C05-00849569DF08}"/>
              </a:ext>
            </a:extLst>
          </p:cNvPr>
          <p:cNvSpPr>
            <a:spLocks noGrp="1"/>
          </p:cNvSpPr>
          <p:nvPr>
            <p:ph type="sldNum" sz="quarter" idx="12"/>
          </p:nvPr>
        </p:nvSpPr>
        <p:spPr>
          <a:xfrm>
            <a:off x="11166329" y="6342042"/>
            <a:ext cx="526228" cy="365125"/>
          </a:xfrm>
        </p:spPr>
        <p:txBody>
          <a:bodyPr>
            <a:normAutofit/>
          </a:bodyPr>
          <a:lstStyle/>
          <a:p>
            <a:pPr>
              <a:spcAft>
                <a:spcPts val="600"/>
              </a:spcAft>
            </a:pPr>
            <a:fld id="{1B0A0659-E443-491A-A36E-EC2EE49C5850}" type="slidenum">
              <a:rPr lang="en-US">
                <a:solidFill>
                  <a:srgbClr val="000000"/>
                </a:solidFill>
              </a:rPr>
              <a:pPr>
                <a:spcAft>
                  <a:spcPts val="600"/>
                </a:spcAft>
              </a:pPr>
              <a:t>5</a:t>
            </a:fld>
            <a:endParaRPr lang="en-US">
              <a:solidFill>
                <a:srgbClr val="000000"/>
              </a:solidFill>
            </a:endParaRPr>
          </a:p>
        </p:txBody>
      </p:sp>
    </p:spTree>
    <p:extLst>
      <p:ext uri="{BB962C8B-B14F-4D97-AF65-F5344CB8AC3E}">
        <p14:creationId xmlns:p14="http://schemas.microsoft.com/office/powerpoint/2010/main" val="232291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FB48-315D-5E2A-C5EE-82BFC5387DC3}"/>
              </a:ext>
            </a:extLst>
          </p:cNvPr>
          <p:cNvSpPr>
            <a:spLocks noGrp="1"/>
          </p:cNvSpPr>
          <p:nvPr>
            <p:ph type="title"/>
          </p:nvPr>
        </p:nvSpPr>
        <p:spPr>
          <a:xfrm>
            <a:off x="5847234" y="392339"/>
            <a:ext cx="5544666" cy="1768475"/>
          </a:xfrm>
        </p:spPr>
        <p:txBody>
          <a:bodyPr>
            <a:normAutofit/>
          </a:bodyPr>
          <a:lstStyle/>
          <a:p>
            <a:r>
              <a:rPr lang="en-US"/>
              <a:t>Scope of assessment</a:t>
            </a:r>
            <a:endParaRPr lang="en-US" dirty="0"/>
          </a:p>
        </p:txBody>
      </p:sp>
      <p:pic>
        <p:nvPicPr>
          <p:cNvPr id="6" name="Content Placeholder 5" descr="Mother kissing baby girl">
            <a:extLst>
              <a:ext uri="{FF2B5EF4-FFF2-40B4-BE49-F238E27FC236}">
                <a16:creationId xmlns:a16="http://schemas.microsoft.com/office/drawing/2014/main" id="{6D3BEFF7-DE19-73EE-AFE4-39DF4876F3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811" r="6310" b="-3"/>
          <a:stretch/>
        </p:blipFill>
        <p:spPr>
          <a:xfrm>
            <a:off x="1211836" y="1259164"/>
            <a:ext cx="3502777" cy="4339672"/>
          </a:xfrm>
          <a:noFill/>
        </p:spPr>
      </p:pic>
      <p:sp>
        <p:nvSpPr>
          <p:cNvPr id="4" name="Text Placeholder 3">
            <a:extLst>
              <a:ext uri="{FF2B5EF4-FFF2-40B4-BE49-F238E27FC236}">
                <a16:creationId xmlns:a16="http://schemas.microsoft.com/office/drawing/2014/main" id="{F2DADC80-4F69-B2C4-DB8C-8D564EE9BB47}"/>
              </a:ext>
            </a:extLst>
          </p:cNvPr>
          <p:cNvSpPr>
            <a:spLocks noGrp="1"/>
          </p:cNvSpPr>
          <p:nvPr>
            <p:ph idx="1"/>
          </p:nvPr>
        </p:nvSpPr>
        <p:spPr>
          <a:xfrm>
            <a:off x="5847234" y="2630079"/>
            <a:ext cx="5257838" cy="3504021"/>
          </a:xfrm>
        </p:spPr>
        <p:txBody>
          <a:bodyPr>
            <a:normAutofit/>
          </a:bodyPr>
          <a:lstStyle/>
          <a:p>
            <a:r>
              <a:rPr lang="en-US" dirty="0"/>
              <a:t>Investigate needs and gaps of resources/services for West African immigrant families to create interventions that enable them to accurately identify and receive care for domestic violence. </a:t>
            </a:r>
          </a:p>
          <a:p>
            <a:pPr lvl="1"/>
            <a:r>
              <a:rPr lang="en-US" dirty="0"/>
              <a:t>Strengthen family unit</a:t>
            </a:r>
          </a:p>
          <a:p>
            <a:pPr lvl="1"/>
            <a:r>
              <a:rPr lang="en-US" dirty="0"/>
              <a:t>Improve existing services</a:t>
            </a:r>
          </a:p>
          <a:p>
            <a:pPr lvl="1"/>
            <a:r>
              <a:rPr lang="en-US" dirty="0"/>
              <a:t>Uplift and empower community</a:t>
            </a:r>
          </a:p>
        </p:txBody>
      </p:sp>
      <p:sp>
        <p:nvSpPr>
          <p:cNvPr id="17" name="Date Placeholder 3">
            <a:extLst>
              <a:ext uri="{FF2B5EF4-FFF2-40B4-BE49-F238E27FC236}">
                <a16:creationId xmlns:a16="http://schemas.microsoft.com/office/drawing/2014/main" id="{EFA8FDBA-EB48-42B6-9E70-A23B7F2335D9}"/>
              </a:ext>
            </a:extLst>
          </p:cNvPr>
          <p:cNvSpPr>
            <a:spLocks noGrp="1"/>
          </p:cNvSpPr>
          <p:nvPr>
            <p:ph type="dt" sz="half" idx="10"/>
          </p:nvPr>
        </p:nvSpPr>
        <p:spPr>
          <a:xfrm>
            <a:off x="795014" y="6342042"/>
            <a:ext cx="2743200" cy="365125"/>
          </a:xfrm>
        </p:spPr>
        <p:txBody>
          <a:bodyPr/>
          <a:lstStyle/>
          <a:p>
            <a:pPr>
              <a:spcAft>
                <a:spcPts val="600"/>
              </a:spcAft>
            </a:pPr>
            <a:fld id="{65EE56BC-C4A1-4B9B-8CB3-BC98153572F8}" type="datetime1">
              <a:rPr lang="en-US" smtClean="0">
                <a:solidFill>
                  <a:srgbClr val="000000"/>
                </a:solidFill>
              </a:rPr>
              <a:pPr>
                <a:spcAft>
                  <a:spcPts val="600"/>
                </a:spcAft>
              </a:pPr>
              <a:t>6/4/2023</a:t>
            </a:fld>
            <a:endParaRPr lang="en-US" dirty="0">
              <a:solidFill>
                <a:srgbClr val="000000"/>
              </a:solidFill>
            </a:endParaRPr>
          </a:p>
        </p:txBody>
      </p:sp>
      <p:sp>
        <p:nvSpPr>
          <p:cNvPr id="18" name="Footer Placeholder 4">
            <a:extLst>
              <a:ext uri="{FF2B5EF4-FFF2-40B4-BE49-F238E27FC236}">
                <a16:creationId xmlns:a16="http://schemas.microsoft.com/office/drawing/2014/main" id="{E788F688-E30C-42FA-A62B-75B610046F9D}"/>
              </a:ext>
            </a:extLst>
          </p:cNvPr>
          <p:cNvSpPr>
            <a:spLocks noGrp="1"/>
          </p:cNvSpPr>
          <p:nvPr>
            <p:ph type="ftr" sz="quarter" idx="11"/>
          </p:nvPr>
        </p:nvSpPr>
        <p:spPr>
          <a:xfrm>
            <a:off x="7696200" y="6342042"/>
            <a:ext cx="3470128" cy="365125"/>
          </a:xfrm>
        </p:spPr>
        <p:txBody>
          <a:bodyPr/>
          <a:lstStyle/>
          <a:p>
            <a:pPr>
              <a:spcAft>
                <a:spcPts val="600"/>
              </a:spcAft>
            </a:pPr>
            <a:r>
              <a:rPr lang="en-US" dirty="0"/>
              <a:t>Scope of Assessment</a:t>
            </a:r>
          </a:p>
        </p:txBody>
      </p:sp>
      <p:sp>
        <p:nvSpPr>
          <p:cNvPr id="19" name="Slide Number Placeholder 5">
            <a:extLst>
              <a:ext uri="{FF2B5EF4-FFF2-40B4-BE49-F238E27FC236}">
                <a16:creationId xmlns:a16="http://schemas.microsoft.com/office/drawing/2014/main" id="{B935317D-5CC6-40E6-B64A-28C858179631}"/>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smtClean="0"/>
              <a:pPr>
                <a:spcAft>
                  <a:spcPts val="600"/>
                </a:spcAft>
              </a:pPr>
              <a:t>6</a:t>
            </a:fld>
            <a:endParaRPr lang="en-US"/>
          </a:p>
        </p:txBody>
      </p:sp>
    </p:spTree>
    <p:extLst>
      <p:ext uri="{BB962C8B-B14F-4D97-AF65-F5344CB8AC3E}">
        <p14:creationId xmlns:p14="http://schemas.microsoft.com/office/powerpoint/2010/main" val="211821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E552E9-4ED7-164A-F7B1-24762BC07D5E}"/>
              </a:ext>
            </a:extLst>
          </p:cNvPr>
          <p:cNvSpPr>
            <a:spLocks noGrp="1"/>
          </p:cNvSpPr>
          <p:nvPr>
            <p:ph type="ctrTitle"/>
          </p:nvPr>
        </p:nvSpPr>
        <p:spPr>
          <a:xfrm>
            <a:off x="2541985" y="1828800"/>
            <a:ext cx="7108031" cy="1935956"/>
          </a:xfrm>
        </p:spPr>
        <p:txBody>
          <a:bodyPr anchor="b">
            <a:normAutofit/>
          </a:bodyPr>
          <a:lstStyle/>
          <a:p>
            <a:pPr algn="ctr"/>
            <a:r>
              <a:rPr lang="en-US" sz="4000" b="1" dirty="0"/>
              <a:t>Methods</a:t>
            </a:r>
          </a:p>
        </p:txBody>
      </p:sp>
      <p:sp>
        <p:nvSpPr>
          <p:cNvPr id="6" name="Subtitle 5">
            <a:extLst>
              <a:ext uri="{FF2B5EF4-FFF2-40B4-BE49-F238E27FC236}">
                <a16:creationId xmlns:a16="http://schemas.microsoft.com/office/drawing/2014/main" id="{09C1FCF6-07B1-49A8-353D-8118B9389A9B}"/>
              </a:ext>
            </a:extLst>
          </p:cNvPr>
          <p:cNvSpPr>
            <a:spLocks noGrp="1"/>
          </p:cNvSpPr>
          <p:nvPr>
            <p:ph type="subTitle" idx="1"/>
          </p:nvPr>
        </p:nvSpPr>
        <p:spPr>
          <a:xfrm>
            <a:off x="2541985" y="4240340"/>
            <a:ext cx="7108031" cy="1650794"/>
          </a:xfrm>
        </p:spPr>
        <p:txBody>
          <a:bodyPr anchor="t">
            <a:normAutofit fontScale="40000" lnSpcReduction="20000"/>
          </a:bodyPr>
          <a:lstStyle/>
          <a:p>
            <a:pPr algn="ctr">
              <a:lnSpc>
                <a:spcPct val="120000"/>
              </a:lnSpc>
            </a:pPr>
            <a:r>
              <a:rPr lang="en-US" sz="4500" b="0" dirty="0"/>
              <a:t>Analysis of Existing Data  </a:t>
            </a:r>
          </a:p>
          <a:p>
            <a:pPr algn="ctr">
              <a:lnSpc>
                <a:spcPct val="120000"/>
              </a:lnSpc>
            </a:pPr>
            <a:r>
              <a:rPr lang="en-US" sz="4500" b="0" dirty="0"/>
              <a:t>Key Informant interview</a:t>
            </a:r>
          </a:p>
          <a:p>
            <a:pPr algn="ctr">
              <a:lnSpc>
                <a:spcPct val="120000"/>
              </a:lnSpc>
            </a:pPr>
            <a:r>
              <a:rPr lang="en-US" sz="4500" b="0" dirty="0"/>
              <a:t>Health Communication </a:t>
            </a:r>
          </a:p>
          <a:p>
            <a:pPr algn="ctr">
              <a:lnSpc>
                <a:spcPct val="120000"/>
              </a:lnSpc>
            </a:pPr>
            <a:r>
              <a:rPr lang="en-US" sz="4500" b="0" dirty="0"/>
              <a:t>Health education</a:t>
            </a:r>
          </a:p>
          <a:p>
            <a:pPr algn="ctr">
              <a:lnSpc>
                <a:spcPct val="120000"/>
              </a:lnSpc>
            </a:pPr>
            <a:endParaRPr lang="en-US" sz="4500" b="0" dirty="0"/>
          </a:p>
          <a:p>
            <a:pPr algn="ctr">
              <a:lnSpc>
                <a:spcPct val="120000"/>
              </a:lnSpc>
            </a:pPr>
            <a:endParaRPr lang="en-US" sz="1200" dirty="0"/>
          </a:p>
        </p:txBody>
      </p:sp>
      <p:sp>
        <p:nvSpPr>
          <p:cNvPr id="11" name="Date Placeholder 3">
            <a:extLst>
              <a:ext uri="{FF2B5EF4-FFF2-40B4-BE49-F238E27FC236}">
                <a16:creationId xmlns:a16="http://schemas.microsoft.com/office/drawing/2014/main" id="{90D9251A-EEDC-48EB-B42C-62D377B0EC12}"/>
              </a:ext>
            </a:extLst>
          </p:cNvPr>
          <p:cNvSpPr>
            <a:spLocks noGrp="1"/>
          </p:cNvSpPr>
          <p:nvPr>
            <p:ph type="dt" sz="half" idx="10"/>
          </p:nvPr>
        </p:nvSpPr>
        <p:spPr>
          <a:xfrm>
            <a:off x="795014" y="6342042"/>
            <a:ext cx="2743200" cy="365125"/>
          </a:xfrm>
        </p:spPr>
        <p:txBody>
          <a:bodyPr/>
          <a:lstStyle/>
          <a:p>
            <a:pPr>
              <a:spcAft>
                <a:spcPts val="600"/>
              </a:spcAft>
            </a:pPr>
            <a:fld id="{3A7F001F-4B56-46A1-B539-DCA45D31F9D9}" type="datetime1">
              <a:rPr lang="en-US" smtClean="0"/>
              <a:pPr>
                <a:spcAft>
                  <a:spcPts val="600"/>
                </a:spcAft>
              </a:pPr>
              <a:t>6/4/2023</a:t>
            </a:fld>
            <a:endParaRPr lang="en-US"/>
          </a:p>
        </p:txBody>
      </p:sp>
      <p:sp>
        <p:nvSpPr>
          <p:cNvPr id="13" name="Footer Placeholder 4">
            <a:extLst>
              <a:ext uri="{FF2B5EF4-FFF2-40B4-BE49-F238E27FC236}">
                <a16:creationId xmlns:a16="http://schemas.microsoft.com/office/drawing/2014/main" id="{81DF7FA2-A834-4C6F-8EA5-32DEA29CA450}"/>
              </a:ext>
            </a:extLst>
          </p:cNvPr>
          <p:cNvSpPr>
            <a:spLocks noGrp="1"/>
          </p:cNvSpPr>
          <p:nvPr>
            <p:ph type="ftr" sz="quarter" idx="11"/>
          </p:nvPr>
        </p:nvSpPr>
        <p:spPr>
          <a:xfrm>
            <a:off x="7696200" y="6342042"/>
            <a:ext cx="3470128" cy="365125"/>
          </a:xfrm>
        </p:spPr>
        <p:txBody>
          <a:bodyPr/>
          <a:lstStyle/>
          <a:p>
            <a:pPr>
              <a:spcAft>
                <a:spcPts val="600"/>
              </a:spcAft>
            </a:pPr>
            <a:r>
              <a:rPr lang="en-US" dirty="0">
                <a:solidFill>
                  <a:srgbClr val="000000"/>
                </a:solidFill>
              </a:rPr>
              <a:t>Methods</a:t>
            </a:r>
          </a:p>
        </p:txBody>
      </p:sp>
      <p:sp>
        <p:nvSpPr>
          <p:cNvPr id="15" name="Slide Number Placeholder 5">
            <a:extLst>
              <a:ext uri="{FF2B5EF4-FFF2-40B4-BE49-F238E27FC236}">
                <a16:creationId xmlns:a16="http://schemas.microsoft.com/office/drawing/2014/main" id="{128B762E-E798-4B94-97A0-B637EFCDDC5C}"/>
              </a:ext>
            </a:extLst>
          </p:cNvPr>
          <p:cNvSpPr>
            <a:spLocks noGrp="1"/>
          </p:cNvSpPr>
          <p:nvPr>
            <p:ph type="sldNum" sz="quarter" idx="12"/>
          </p:nvPr>
        </p:nvSpPr>
        <p:spPr>
          <a:xfrm>
            <a:off x="11166329" y="6342042"/>
            <a:ext cx="526228" cy="365125"/>
          </a:xfrm>
        </p:spPr>
        <p:txBody>
          <a:bodyPr/>
          <a:lstStyle/>
          <a:p>
            <a:pPr>
              <a:spcAft>
                <a:spcPts val="600"/>
              </a:spcAft>
            </a:pPr>
            <a:fld id="{1B0A0659-E443-491A-A36E-EC2EE49C5850}" type="slidenum">
              <a:rPr lang="en-US" smtClean="0">
                <a:solidFill>
                  <a:srgbClr val="000000"/>
                </a:solidFill>
              </a:rPr>
              <a:pPr>
                <a:spcAft>
                  <a:spcPts val="600"/>
                </a:spcAft>
              </a:pPr>
              <a:t>7</a:t>
            </a:fld>
            <a:endParaRPr lang="en-US">
              <a:solidFill>
                <a:srgbClr val="000000"/>
              </a:solidFill>
            </a:endParaRPr>
          </a:p>
        </p:txBody>
      </p:sp>
      <p:pic>
        <p:nvPicPr>
          <p:cNvPr id="7" name="Picture 6">
            <a:extLst>
              <a:ext uri="{FF2B5EF4-FFF2-40B4-BE49-F238E27FC236}">
                <a16:creationId xmlns:a16="http://schemas.microsoft.com/office/drawing/2014/main" id="{7CB4805E-4106-47F3-AEB0-274B3A974A1D}"/>
              </a:ext>
            </a:extLst>
          </p:cNvPr>
          <p:cNvPicPr>
            <a:picLocks noChangeAspect="1"/>
          </p:cNvPicPr>
          <p:nvPr/>
        </p:nvPicPr>
        <p:blipFill>
          <a:blip r:embed="rId3"/>
          <a:stretch>
            <a:fillRect/>
          </a:stretch>
        </p:blipFill>
        <p:spPr>
          <a:xfrm>
            <a:off x="3900566" y="99994"/>
            <a:ext cx="4181006" cy="2966180"/>
          </a:xfrm>
          <a:prstGeom prst="rect">
            <a:avLst/>
          </a:prstGeom>
        </p:spPr>
      </p:pic>
    </p:spTree>
    <p:extLst>
      <p:ext uri="{BB962C8B-B14F-4D97-AF65-F5344CB8AC3E}">
        <p14:creationId xmlns:p14="http://schemas.microsoft.com/office/powerpoint/2010/main" val="278817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C96F-36AC-96A0-A81E-0A0E3B133212}"/>
              </a:ext>
            </a:extLst>
          </p:cNvPr>
          <p:cNvSpPr>
            <a:spLocks noGrp="1"/>
          </p:cNvSpPr>
          <p:nvPr>
            <p:ph type="title"/>
          </p:nvPr>
        </p:nvSpPr>
        <p:spPr/>
        <p:txBody>
          <a:bodyPr/>
          <a:lstStyle/>
          <a:p>
            <a:r>
              <a:rPr lang="en-US" dirty="0"/>
              <a:t>Time frame of Analysis</a:t>
            </a:r>
          </a:p>
        </p:txBody>
      </p:sp>
      <p:graphicFrame>
        <p:nvGraphicFramePr>
          <p:cNvPr id="7" name="Content Placeholder 6">
            <a:extLst>
              <a:ext uri="{FF2B5EF4-FFF2-40B4-BE49-F238E27FC236}">
                <a16:creationId xmlns:a16="http://schemas.microsoft.com/office/drawing/2014/main" id="{25A69954-9A85-E85C-5F00-0DE0D5776039}"/>
              </a:ext>
            </a:extLst>
          </p:cNvPr>
          <p:cNvGraphicFramePr>
            <a:graphicFrameLocks noGrp="1"/>
          </p:cNvGraphicFramePr>
          <p:nvPr>
            <p:ph sz="half" idx="2"/>
            <p:extLst>
              <p:ext uri="{D42A27DB-BD31-4B8C-83A1-F6EECF244321}">
                <p14:modId xmlns:p14="http://schemas.microsoft.com/office/powerpoint/2010/main" val="2405193011"/>
              </p:ext>
            </p:extLst>
          </p:nvPr>
        </p:nvGraphicFramePr>
        <p:xfrm>
          <a:off x="800100" y="2505075"/>
          <a:ext cx="9288280" cy="369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B4C998B8-56C7-0CA9-5F07-8F6AA111574A}"/>
              </a:ext>
            </a:extLst>
          </p:cNvPr>
          <p:cNvSpPr/>
          <p:nvPr/>
        </p:nvSpPr>
        <p:spPr>
          <a:xfrm>
            <a:off x="2189120" y="1808986"/>
            <a:ext cx="3706464" cy="646331"/>
          </a:xfrm>
          <a:prstGeom prst="rect">
            <a:avLst/>
          </a:prstGeom>
          <a:noFill/>
        </p:spPr>
        <p:txBody>
          <a:bodyPr wrap="none" lIns="91440" tIns="45720" rIns="91440" bIns="45720">
            <a:spAutoFit/>
          </a:bodyPr>
          <a:lstStyle/>
          <a:p>
            <a:pPr algn="ctr"/>
            <a:r>
              <a:rPr lang="en-US" sz="3600" b="0" cap="none" spc="0" dirty="0">
                <a:ln w="0"/>
                <a:gradFill>
                  <a:gsLst>
                    <a:gs pos="21000">
                      <a:srgbClr val="53575C"/>
                    </a:gs>
                    <a:gs pos="88000">
                      <a:srgbClr val="C5C7CA"/>
                    </a:gs>
                  </a:gsLst>
                  <a:lin ang="5400000"/>
                </a:gradFill>
                <a:effectLst/>
              </a:rPr>
              <a:t>3 Month </a:t>
            </a:r>
            <a:r>
              <a:rPr lang="en-US" sz="3600" dirty="0">
                <a:ln w="0"/>
                <a:gradFill>
                  <a:gsLst>
                    <a:gs pos="21000">
                      <a:srgbClr val="53575C"/>
                    </a:gs>
                    <a:gs pos="88000">
                      <a:srgbClr val="C5C7CA"/>
                    </a:gs>
                  </a:gsLst>
                  <a:lin ang="5400000"/>
                </a:gradFill>
              </a:rPr>
              <a:t>w</a:t>
            </a:r>
            <a:r>
              <a:rPr lang="en-US" sz="3600" b="0" cap="none" spc="0" dirty="0">
                <a:ln w="0"/>
                <a:gradFill>
                  <a:gsLst>
                    <a:gs pos="21000">
                      <a:srgbClr val="53575C"/>
                    </a:gs>
                    <a:gs pos="88000">
                      <a:srgbClr val="C5C7CA"/>
                    </a:gs>
                  </a:gsLst>
                  <a:lin ang="5400000"/>
                </a:gradFill>
                <a:effectLst/>
              </a:rPr>
              <a:t>indow</a:t>
            </a:r>
          </a:p>
        </p:txBody>
      </p:sp>
    </p:spTree>
    <p:extLst>
      <p:ext uri="{BB962C8B-B14F-4D97-AF65-F5344CB8AC3E}">
        <p14:creationId xmlns:p14="http://schemas.microsoft.com/office/powerpoint/2010/main" val="379855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7CFD42-7B2A-D16C-51CE-791DD5C248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66027787"/>
      </p:ext>
    </p:extLst>
  </p:cSld>
  <p:clrMapOvr>
    <a:masterClrMapping/>
  </p:clrMapOvr>
</p:sld>
</file>

<file path=ppt/theme/theme1.xml><?xml version="1.0" encoding="utf-8"?>
<a:theme xmlns:a="http://schemas.openxmlformats.org/drawingml/2006/main" name="VeniceBeach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73643</TotalTime>
  <Words>1546</Words>
  <Application>Microsoft Office PowerPoint</Application>
  <PresentationFormat>Widescreen</PresentationFormat>
  <Paragraphs>196</Paragraphs>
  <Slides>18</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7" baseType="lpstr">
      <vt:lpstr>Arial</vt:lpstr>
      <vt:lpstr>Avenir Next LT Pro</vt:lpstr>
      <vt:lpstr>Avenir Next LT Pro Light</vt:lpstr>
      <vt:lpstr>Calibri</vt:lpstr>
      <vt:lpstr>Google Sans</vt:lpstr>
      <vt:lpstr>Roboto</vt:lpstr>
      <vt:lpstr>Times New Roman</vt:lpstr>
      <vt:lpstr>VeniceBeachVTI</vt:lpstr>
      <vt:lpstr>Worksheet</vt:lpstr>
      <vt:lpstr>345 HSERV</vt:lpstr>
      <vt:lpstr>West African Immigrant community of the greater Seattle area problems</vt:lpstr>
      <vt:lpstr>Immigrating  Countries</vt:lpstr>
      <vt:lpstr>Summary of community</vt:lpstr>
      <vt:lpstr>Overview Analysis</vt:lpstr>
      <vt:lpstr>Scope of assessment</vt:lpstr>
      <vt:lpstr>Methods</vt:lpstr>
      <vt:lpstr>Time frame of Analysis</vt:lpstr>
      <vt:lpstr>PowerPoint Presentation</vt:lpstr>
      <vt:lpstr>Engagement strategy</vt:lpstr>
      <vt:lpstr>Secondary research Method</vt:lpstr>
      <vt:lpstr>Primary data collection Plan</vt:lpstr>
      <vt:lpstr>Ecological Model </vt:lpstr>
      <vt:lpstr>Action Plan</vt:lpstr>
      <vt:lpstr>Dissemination of Findings</vt:lpstr>
      <vt:lpstr>Thank You 345 HSERV</vt:lpstr>
      <vt:lpstr>PowerPoint Presentation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345 HSERV</dc:title>
  <dc:creator>Tyree Long</dc:creator>
  <cp:lastModifiedBy>Tyree Long</cp:lastModifiedBy>
  <cp:revision>9</cp:revision>
  <dcterms:created xsi:type="dcterms:W3CDTF">2023-04-04T16:52:33Z</dcterms:created>
  <dcterms:modified xsi:type="dcterms:W3CDTF">2023-06-05T04:12:29Z</dcterms:modified>
</cp:coreProperties>
</file>